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23" r:id="rId1"/>
  </p:sldMasterIdLst>
  <p:notesMasterIdLst>
    <p:notesMasterId r:id="rId10"/>
  </p:notesMasterIdLst>
  <p:sldIdLst>
    <p:sldId id="615" r:id="rId2"/>
    <p:sldId id="616" r:id="rId3"/>
    <p:sldId id="617" r:id="rId4"/>
    <p:sldId id="618" r:id="rId5"/>
    <p:sldId id="619" r:id="rId6"/>
    <p:sldId id="620" r:id="rId7"/>
    <p:sldId id="621" r:id="rId8"/>
    <p:sldId id="622" r:id="rId9"/>
  </p:sldIdLst>
  <p:sldSz cx="9144000" cy="6858000" type="screen4x3"/>
  <p:notesSz cx="6794500" cy="9906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00FF"/>
    <a:srgbClr val="006600"/>
    <a:srgbClr val="366092"/>
    <a:srgbClr val="315683"/>
    <a:srgbClr val="7C7CF0"/>
    <a:srgbClr val="0086EA"/>
    <a:srgbClr val="43AEFF"/>
    <a:srgbClr val="3B689F"/>
    <a:srgbClr val="199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14" autoAdjust="0"/>
    <p:restoredTop sz="72727" autoAdjust="0"/>
  </p:normalViewPr>
  <p:slideViewPr>
    <p:cSldViewPr>
      <p:cViewPr varScale="1">
        <p:scale>
          <a:sx n="66" d="100"/>
          <a:sy n="66" d="100"/>
        </p:scale>
        <p:origin x="171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12"/>
    </p:cViewPr>
  </p:sorterViewPr>
  <p:notesViewPr>
    <p:cSldViewPr>
      <p:cViewPr varScale="1">
        <p:scale>
          <a:sx n="51" d="100"/>
          <a:sy n="51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486" cy="494762"/>
          </a:xfrm>
          <a:prstGeom prst="rect">
            <a:avLst/>
          </a:prstGeom>
        </p:spPr>
        <p:txBody>
          <a:bodyPr vert="horz" lIns="95419" tIns="47709" rIns="95419" bIns="47709" rtlCol="0"/>
          <a:lstStyle>
            <a:lvl1pPr algn="l" eaLnBrk="1" hangingPunct="1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496" y="1"/>
            <a:ext cx="2944486" cy="494762"/>
          </a:xfrm>
          <a:prstGeom prst="rect">
            <a:avLst/>
          </a:prstGeom>
        </p:spPr>
        <p:txBody>
          <a:bodyPr vert="horz" wrap="square" lIns="95419" tIns="47709" rIns="95419" bIns="4770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fld id="{54D2B2D9-BBA5-4DEE-8B40-807A3E85E975}" type="datetimeFigureOut">
              <a:rPr lang="de-DE"/>
              <a:pPr>
                <a:defRPr/>
              </a:pPr>
              <a:t>14.04.2016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19" tIns="47709" rIns="95419" bIns="47709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146" y="4704851"/>
            <a:ext cx="5436208" cy="4457469"/>
          </a:xfrm>
          <a:prstGeom prst="rect">
            <a:avLst/>
          </a:prstGeom>
        </p:spPr>
        <p:txBody>
          <a:bodyPr vert="horz" wrap="square" lIns="95419" tIns="47709" rIns="95419" bIns="4770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09702"/>
            <a:ext cx="2944486" cy="494762"/>
          </a:xfrm>
          <a:prstGeom prst="rect">
            <a:avLst/>
          </a:prstGeom>
        </p:spPr>
        <p:txBody>
          <a:bodyPr vert="horz" lIns="95419" tIns="47709" rIns="95419" bIns="47709" rtlCol="0" anchor="b"/>
          <a:lstStyle>
            <a:lvl1pPr algn="l" eaLnBrk="1" hangingPunct="1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496" y="9409702"/>
            <a:ext cx="2944486" cy="494762"/>
          </a:xfrm>
          <a:prstGeom prst="rect">
            <a:avLst/>
          </a:prstGeom>
        </p:spPr>
        <p:txBody>
          <a:bodyPr vert="horz" wrap="square" lIns="95419" tIns="47709" rIns="95419" bIns="4770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82A748EE-E30B-4CF2-A78C-9F7337CFE10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78948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7B7BF-60FA-44C4-BAF4-2C8BF5460516}" type="datetimeFigureOut">
              <a:rPr lang="en-US"/>
              <a:pPr>
                <a:defRPr/>
              </a:pPr>
              <a:t>4/14/2016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F2D296-5999-41C2-88E6-AA3283567F64}" type="slidenum">
              <a:rPr lang="en-US" altLang="de-DE"/>
              <a:pPr/>
              <a:t>‹#›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284324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75855-8772-47D2-95F0-5CA48F96B572}" type="datetimeFigureOut">
              <a:rPr lang="en-US"/>
              <a:pPr>
                <a:defRPr/>
              </a:pPr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BF7C1D-6FB0-4556-984B-202F1BB8F88F}" type="slidenum">
              <a:rPr lang="en-US" altLang="de-DE"/>
              <a:pPr/>
              <a:t>‹#›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679790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56792"/>
            <a:ext cx="2057400" cy="4569371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56792"/>
            <a:ext cx="6019800" cy="45693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1516A-204C-48F3-B10A-5CD1E49B238F}" type="datetimeFigureOut">
              <a:rPr lang="en-US"/>
              <a:pPr>
                <a:defRPr/>
              </a:pPr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A1C820-987C-4868-99AF-8E5EDC6E1784}" type="slidenum">
              <a:rPr lang="en-US" altLang="de-DE"/>
              <a:pPr/>
              <a:t>‹#›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846485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D50BD-313A-46AB-99BF-24E287B77F63}" type="datetimeFigureOut">
              <a:rPr lang="en-US"/>
              <a:pPr>
                <a:defRPr/>
              </a:pPr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D62B71-5481-4B09-9CE4-665173B6552B}" type="slidenum">
              <a:rPr lang="en-US" altLang="de-DE"/>
              <a:pPr/>
              <a:t>‹#›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426333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B4D82-BBF8-4E21-A9D8-5A519C454E6F}" type="datetimeFigureOut">
              <a:rPr lang="en-US"/>
              <a:pPr>
                <a:defRPr/>
              </a:pPr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0F7D6D-B230-4FD9-87CF-D03454918CEC}" type="slidenum">
              <a:rPr lang="en-US" altLang="de-DE"/>
              <a:pPr/>
              <a:t>‹#›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632651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896"/>
            <a:ext cx="4038600" cy="36332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896"/>
            <a:ext cx="4038600" cy="36332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099D7-5543-41A7-B7AB-4D2BB7333B89}" type="datetimeFigureOut">
              <a:rPr lang="en-US"/>
              <a:pPr>
                <a:defRPr/>
              </a:pPr>
              <a:t>4/14/2016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0E6ACE-B8FB-4F86-A8D5-19E0933C23A0}" type="slidenum">
              <a:rPr lang="en-US" altLang="de-DE"/>
              <a:pPr/>
              <a:t>‹#›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127813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4175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76871"/>
            <a:ext cx="4040188" cy="384929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74175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76871"/>
            <a:ext cx="4041775" cy="384929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79A5E-2BCB-42B0-8B6E-A6CE947FA76A}" type="datetimeFigureOut">
              <a:rPr lang="en-US"/>
              <a:pPr>
                <a:defRPr/>
              </a:pPr>
              <a:t>4/14/2016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A280A-848B-4AB6-B2A1-2DAF38DE3154}" type="slidenum">
              <a:rPr lang="en-US" altLang="de-DE"/>
              <a:pPr/>
              <a:t>‹#›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080164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29048-07EF-42B9-AFE3-05A39869E842}" type="datetimeFigureOut">
              <a:rPr lang="en-US"/>
              <a:pPr>
                <a:defRPr/>
              </a:pPr>
              <a:t>4/14/2016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5A7AC4-20AA-4B6E-8178-E55CDE99FE95}" type="slidenum">
              <a:rPr lang="en-US" altLang="de-DE"/>
              <a:pPr/>
              <a:t>‹#›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947579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2DCEE-C164-4189-9EBC-CE1859CE544B}" type="datetimeFigureOut">
              <a:rPr lang="en-US"/>
              <a:pPr>
                <a:defRPr/>
              </a:pPr>
              <a:t>4/14/2016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804A76-3983-4756-813A-9B38ED497357}" type="slidenum">
              <a:rPr lang="en-US" altLang="de-DE"/>
              <a:pPr/>
              <a:t>‹#›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860384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6288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700808"/>
            <a:ext cx="5111750" cy="442535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780928"/>
            <a:ext cx="3008313" cy="334523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59033-06E7-4EF2-8A72-F9CD6BE40982}" type="datetimeFigureOut">
              <a:rPr lang="en-US"/>
              <a:pPr>
                <a:defRPr/>
              </a:pPr>
              <a:t>4/14/2016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AC04FE-253A-405C-BE36-A49B0344CCA8}" type="slidenum">
              <a:rPr lang="en-US" altLang="de-DE"/>
              <a:pPr/>
              <a:t>‹#›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969393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5013176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84783"/>
            <a:ext cx="5486400" cy="352839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89240"/>
            <a:ext cx="5486400" cy="58296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07A82-819E-437D-B2E4-CCDF34ADD1B2}" type="datetimeFigureOut">
              <a:rPr lang="en-US"/>
              <a:pPr>
                <a:defRPr/>
              </a:pPr>
              <a:t>4/14/2016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65EFEA-8BEC-49FD-BADF-FF5EB92B46C6}" type="slidenum">
              <a:rPr lang="en-US" altLang="de-DE"/>
              <a:pPr/>
              <a:t>‹#›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704556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95288" y="1589088"/>
            <a:ext cx="829151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95288" y="2581275"/>
            <a:ext cx="8291512" cy="354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text styles</a:t>
            </a:r>
          </a:p>
          <a:p>
            <a:pPr lvl="1"/>
            <a:r>
              <a:rPr lang="en-US" altLang="de-DE" smtClean="0"/>
              <a:t>Second level</a:t>
            </a:r>
          </a:p>
          <a:p>
            <a:pPr lvl="2"/>
            <a:r>
              <a:rPr lang="en-US" altLang="de-DE" smtClean="0"/>
              <a:t>Third level</a:t>
            </a:r>
          </a:p>
          <a:p>
            <a:pPr lvl="3"/>
            <a:r>
              <a:rPr lang="en-US" altLang="de-DE" smtClean="0"/>
              <a:t>Fourth level</a:t>
            </a:r>
          </a:p>
          <a:p>
            <a:pPr lvl="4"/>
            <a:r>
              <a:rPr lang="en-US" altLang="de-DE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64EB118-D114-4F62-AC4F-5C5C34512A7B}" type="datetimeFigureOut">
              <a:rPr lang="en-US"/>
              <a:pPr>
                <a:defRPr/>
              </a:pPr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AD033118-27B1-4448-A24A-3EB46CA5299B}" type="slidenum">
              <a:rPr lang="en-US" altLang="de-DE"/>
              <a:pPr/>
              <a:t>‹#›</a:t>
            </a:fld>
            <a:endParaRPr lang="en-US" altLang="de-DE"/>
          </a:p>
        </p:txBody>
      </p:sp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805488"/>
            <a:ext cx="1895475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910263"/>
            <a:ext cx="2016125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0" y="6721475"/>
            <a:ext cx="9142413" cy="1317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1035" name="Rectangle 1"/>
          <p:cNvSpPr>
            <a:spLocks noChangeArrowheads="1"/>
          </p:cNvSpPr>
          <p:nvPr userDrawn="1"/>
        </p:nvSpPr>
        <p:spPr bwMode="auto">
          <a:xfrm>
            <a:off x="395288" y="115888"/>
            <a:ext cx="5400675" cy="137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e-AT" altLang="de-DE" b="1" smtClean="0">
                <a:solidFill>
                  <a:srgbClr val="ABCFE5"/>
                </a:solidFill>
                <a:latin typeface="Century Gothic" panose="020B0502020202020204" pitchFamily="34" charset="0"/>
              </a:rPr>
              <a:t>Die Bildungs- und</a:t>
            </a:r>
            <a:br>
              <a:rPr lang="de-AT" altLang="de-DE" b="1" smtClean="0">
                <a:solidFill>
                  <a:srgbClr val="ABCFE5"/>
                </a:solidFill>
                <a:latin typeface="Century Gothic" panose="020B0502020202020204" pitchFamily="34" charset="0"/>
              </a:rPr>
            </a:br>
            <a:r>
              <a:rPr lang="de-AT" altLang="de-DE" b="1" smtClean="0">
                <a:solidFill>
                  <a:srgbClr val="ABCFE5"/>
                </a:solidFill>
                <a:latin typeface="Century Gothic" panose="020B0502020202020204" pitchFamily="34" charset="0"/>
              </a:rPr>
              <a:t>      Unterrichtssprache  lehren</a:t>
            </a:r>
            <a:br>
              <a:rPr lang="de-AT" altLang="de-DE" b="1" smtClean="0">
                <a:solidFill>
                  <a:srgbClr val="ABCFE5"/>
                </a:solidFill>
                <a:latin typeface="Century Gothic" panose="020B0502020202020204" pitchFamily="34" charset="0"/>
              </a:rPr>
            </a:br>
            <a:r>
              <a:rPr lang="de-AT" altLang="de-DE" b="1" smtClean="0">
                <a:solidFill>
                  <a:srgbClr val="ABCFE5"/>
                </a:solidFill>
                <a:latin typeface="Century Gothic" panose="020B0502020202020204" pitchFamily="34" charset="0"/>
              </a:rPr>
              <a:t>               im Kontext von Diversität</a:t>
            </a:r>
            <a:endParaRPr lang="de-AT" altLang="de-DE" sz="2000" b="1" smtClean="0">
              <a:solidFill>
                <a:srgbClr val="ABCFE5"/>
              </a:solidFill>
              <a:latin typeface="Century Gothic" panose="020B0502020202020204" pitchFamily="34" charset="0"/>
            </a:endParaRPr>
          </a:p>
          <a:p>
            <a:pPr algn="r">
              <a:lnSpc>
                <a:spcPct val="150000"/>
              </a:lnSpc>
              <a:defRPr/>
            </a:pPr>
            <a:r>
              <a:rPr lang="de-AT" altLang="de-DE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maledive.ecml.at</a:t>
            </a:r>
          </a:p>
        </p:txBody>
      </p:sp>
    </p:spTree>
    <p:extLst>
      <p:ext uri="{BB962C8B-B14F-4D97-AF65-F5344CB8AC3E}">
        <p14:creationId xmlns:p14="http://schemas.microsoft.com/office/powerpoint/2010/main" val="1551547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4" r:id="rId1"/>
    <p:sldLayoutId id="2147484525" r:id="rId2"/>
    <p:sldLayoutId id="2147484526" r:id="rId3"/>
    <p:sldLayoutId id="2147484527" r:id="rId4"/>
    <p:sldLayoutId id="2147484528" r:id="rId5"/>
    <p:sldLayoutId id="2147484529" r:id="rId6"/>
    <p:sldLayoutId id="2147484530" r:id="rId7"/>
    <p:sldLayoutId id="2147484531" r:id="rId8"/>
    <p:sldLayoutId id="2147484532" r:id="rId9"/>
    <p:sldLayoutId id="2147484533" r:id="rId10"/>
    <p:sldLayoutId id="21474845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accent1"/>
          </a:solidFill>
          <a:latin typeface="Century Gothic" panose="020B0502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51520" y="1696255"/>
            <a:ext cx="3168352" cy="14401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white"/>
              </a:solidFill>
            </a:endParaRPr>
          </a:p>
        </p:txBody>
      </p:sp>
      <p:sp>
        <p:nvSpPr>
          <p:cNvPr id="5" name="Untertitel 2"/>
          <p:cNvSpPr txBox="1">
            <a:spLocks/>
          </p:cNvSpPr>
          <p:nvPr/>
        </p:nvSpPr>
        <p:spPr>
          <a:xfrm>
            <a:off x="488689" y="1772352"/>
            <a:ext cx="2984376" cy="2016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de-DE" sz="2000" b="1" dirty="0" smtClean="0">
                <a:solidFill>
                  <a:prstClr val="black"/>
                </a:solidFill>
              </a:rPr>
              <a:t>Wenn er schreibt …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de-DE" sz="2000" b="1" dirty="0" smtClean="0">
                <a:solidFill>
                  <a:prstClr val="black"/>
                </a:solidFill>
              </a:rPr>
              <a:t>… auf Deutsch …</a:t>
            </a:r>
            <a:endParaRPr lang="de-DE" sz="2000" b="1" dirty="0">
              <a:solidFill>
                <a:prstClr val="black"/>
              </a:solidFill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5724128" y="1700808"/>
            <a:ext cx="3096344" cy="2088232"/>
          </a:xfrm>
          <a:prstGeom prst="horizontalScroll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white"/>
              </a:solidFill>
            </a:endParaRPr>
          </a:p>
        </p:txBody>
      </p:sp>
      <p:sp>
        <p:nvSpPr>
          <p:cNvPr id="11" name="Inhaltsplatzhalter 2"/>
          <p:cNvSpPr>
            <a:spLocks noGrp="1"/>
          </p:cNvSpPr>
          <p:nvPr>
            <p:ph idx="1"/>
          </p:nvPr>
        </p:nvSpPr>
        <p:spPr>
          <a:xfrm>
            <a:off x="5868144" y="2335471"/>
            <a:ext cx="3096344" cy="1453569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de-DE" sz="2000" dirty="0" smtClean="0"/>
              <a:t>Bildgeschichte: schriftlich, deutsch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de-DE" sz="2000" dirty="0" smtClean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de-DE" sz="20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de-DE" sz="20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de-DE" sz="20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de-DE" sz="2000" dirty="0" smtClean="0"/>
          </a:p>
        </p:txBody>
      </p:sp>
      <p:pic>
        <p:nvPicPr>
          <p:cNvPr id="12" name="Content Placeholder 3"/>
          <p:cNvPicPr>
            <a:picLocks noChangeAspect="1" noChangeArrowheads="1"/>
          </p:cNvPicPr>
          <p:nvPr/>
        </p:nvPicPr>
        <p:blipFill>
          <a:blip r:embed="rId3" cstate="print"/>
          <a:srcRect l="20668" t="35235" r="42805" b="5704"/>
          <a:stretch>
            <a:fillRect/>
          </a:stretch>
        </p:blipFill>
        <p:spPr bwMode="auto">
          <a:xfrm>
            <a:off x="2411760" y="3501008"/>
            <a:ext cx="2881544" cy="2619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08956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12776"/>
            <a:ext cx="4608512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63359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12776"/>
            <a:ext cx="4824536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0" y="4293096"/>
            <a:ext cx="93610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2061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4648411" y="1487187"/>
            <a:ext cx="1728192" cy="915119"/>
          </a:xfrm>
          <a:prstGeom prst="cloudCallou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sz="3200" b="1" dirty="0" smtClean="0"/>
              <a:t>Reflexion</a:t>
            </a:r>
            <a:endParaRPr lang="de-DE" sz="32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6568" y="2523612"/>
            <a:ext cx="8568952" cy="4713387"/>
          </a:xfrm>
        </p:spPr>
        <p:txBody>
          <a:bodyPr>
            <a:noAutofit/>
          </a:bodyPr>
          <a:lstStyle/>
          <a:p>
            <a:pPr marL="179388" indent="-179388">
              <a:spcBef>
                <a:spcPts val="600"/>
              </a:spcBef>
              <a:spcAft>
                <a:spcPts val="600"/>
              </a:spcAft>
            </a:pPr>
            <a:r>
              <a:rPr lang="de-DE" sz="1400" dirty="0" smtClean="0"/>
              <a:t>Was bedeutet Mehrsprachigkeit? Wie mehrsprachig ist </a:t>
            </a:r>
            <a:r>
              <a:rPr lang="de-DE" sz="1400" dirty="0" err="1" smtClean="0"/>
              <a:t>Junita</a:t>
            </a:r>
            <a:r>
              <a:rPr lang="de-DE" sz="1400" dirty="0" smtClean="0"/>
              <a:t>? </a:t>
            </a:r>
          </a:p>
          <a:p>
            <a:pPr marL="179388" indent="-179388">
              <a:spcBef>
                <a:spcPts val="600"/>
              </a:spcBef>
              <a:spcAft>
                <a:spcPts val="600"/>
              </a:spcAft>
            </a:pPr>
            <a:r>
              <a:rPr lang="de-DE" sz="1400" dirty="0" smtClean="0"/>
              <a:t>Wird </a:t>
            </a:r>
            <a:r>
              <a:rPr lang="de-DE" sz="1400" dirty="0" err="1" smtClean="0"/>
              <a:t>Junitas</a:t>
            </a:r>
            <a:r>
              <a:rPr lang="de-DE" sz="1400" dirty="0" smtClean="0"/>
              <a:t> Mehrsprachigkeit gefördert? Falls ja, wie? </a:t>
            </a:r>
          </a:p>
          <a:p>
            <a:pPr marL="179388" indent="-179388">
              <a:spcBef>
                <a:spcPts val="600"/>
              </a:spcBef>
              <a:spcAft>
                <a:spcPts val="600"/>
              </a:spcAft>
            </a:pPr>
            <a:r>
              <a:rPr lang="de-DE" sz="1400" dirty="0" smtClean="0">
                <a:sym typeface="Wingdings" panose="05000000000000000000" pitchFamily="2" charset="2"/>
              </a:rPr>
              <a:t>Wie  kann Mehrsprachigkeit im Mehrheitssprachenunterricht gefördert werden? Wie können alle </a:t>
            </a:r>
            <a:r>
              <a:rPr lang="de-DE" sz="1400" dirty="0" err="1" smtClean="0">
                <a:sym typeface="Wingdings" panose="05000000000000000000" pitchFamily="2" charset="2"/>
              </a:rPr>
              <a:t>SchülerInnen</a:t>
            </a:r>
            <a:r>
              <a:rPr lang="de-DE" sz="1400" dirty="0" smtClean="0">
                <a:sym typeface="Wingdings" panose="05000000000000000000" pitchFamily="2" charset="2"/>
              </a:rPr>
              <a:t> davon profitieren? Worin liegen Chancen, worin Herausforderungen? </a:t>
            </a:r>
          </a:p>
          <a:p>
            <a:pPr marL="179388" indent="-179388">
              <a:spcBef>
                <a:spcPts val="600"/>
              </a:spcBef>
              <a:spcAft>
                <a:spcPts val="600"/>
              </a:spcAft>
            </a:pPr>
            <a:r>
              <a:rPr lang="de-DE" sz="1400" dirty="0" smtClean="0">
                <a:sym typeface="Wingdings" panose="05000000000000000000" pitchFamily="2" charset="2"/>
              </a:rPr>
              <a:t>Wie können </a:t>
            </a:r>
            <a:r>
              <a:rPr lang="de-DE" sz="1400" dirty="0" err="1" smtClean="0">
                <a:sym typeface="Wingdings" panose="05000000000000000000" pitchFamily="2" charset="2"/>
              </a:rPr>
              <a:t>Junitas</a:t>
            </a:r>
            <a:r>
              <a:rPr lang="de-DE" sz="1400" dirty="0" smtClean="0">
                <a:sym typeface="Wingdings" panose="05000000000000000000" pitchFamily="2" charset="2"/>
              </a:rPr>
              <a:t> Sprachkompetenzen beschrieben werden? </a:t>
            </a:r>
          </a:p>
          <a:p>
            <a:pPr marL="179388" indent="-179388">
              <a:spcBef>
                <a:spcPts val="600"/>
              </a:spcBef>
              <a:spcAft>
                <a:spcPts val="600"/>
              </a:spcAft>
            </a:pPr>
            <a:r>
              <a:rPr lang="de-DE" sz="1400" dirty="0" smtClean="0">
                <a:sym typeface="Wingdings" panose="05000000000000000000" pitchFamily="2" charset="2"/>
              </a:rPr>
              <a:t>Welche Möglichkeiten und Instrumente </a:t>
            </a:r>
            <a:r>
              <a:rPr lang="de-DE" sz="1400" dirty="0">
                <a:sym typeface="Wingdings" panose="05000000000000000000" pitchFamily="2" charset="2"/>
              </a:rPr>
              <a:t>gibt es, Kompetenzen in einer oder mehreren Sprachen zu erheben</a:t>
            </a:r>
            <a:r>
              <a:rPr lang="de-DE" sz="1400" dirty="0" smtClean="0">
                <a:sym typeface="Wingdings" panose="05000000000000000000" pitchFamily="2" charset="2"/>
              </a:rPr>
              <a:t>? </a:t>
            </a:r>
            <a:endParaRPr lang="de-DE" sz="1400" dirty="0"/>
          </a:p>
          <a:p>
            <a:pPr marL="179388" indent="-179388">
              <a:spcBef>
                <a:spcPts val="600"/>
              </a:spcBef>
              <a:spcAft>
                <a:spcPts val="600"/>
              </a:spcAft>
            </a:pPr>
            <a:r>
              <a:rPr lang="de-DE" sz="1400" dirty="0" smtClean="0">
                <a:sym typeface="Wingdings" panose="05000000000000000000" pitchFamily="2" charset="2"/>
              </a:rPr>
              <a:t>Wie und auf welcher Grundlage können Kompetenzen in der Mehrheitssprache, die Voraussetzung für den Bildungserfolg sind, gefördert werden?</a:t>
            </a:r>
          </a:p>
          <a:p>
            <a:pPr marL="179388" indent="-179388">
              <a:spcBef>
                <a:spcPts val="600"/>
              </a:spcBef>
              <a:spcAft>
                <a:spcPts val="600"/>
              </a:spcAft>
            </a:pPr>
            <a:r>
              <a:rPr lang="de-DE" sz="1400" dirty="0" smtClean="0">
                <a:sym typeface="Wingdings" panose="05000000000000000000" pitchFamily="2" charset="2"/>
              </a:rPr>
              <a:t>Was müssen </a:t>
            </a:r>
            <a:r>
              <a:rPr lang="de-DE" sz="1400" dirty="0" err="1" smtClean="0">
                <a:sym typeface="Wingdings" panose="05000000000000000000" pitchFamily="2" charset="2"/>
              </a:rPr>
              <a:t>LehrerInnen</a:t>
            </a:r>
            <a:r>
              <a:rPr lang="de-DE" sz="1400" dirty="0" smtClean="0">
                <a:sym typeface="Wingdings" panose="05000000000000000000" pitchFamily="2" charset="2"/>
              </a:rPr>
              <a:t> können und wissen, um für den Unterricht im mehrsprachigen Klassenzimmer fit zu sein?</a:t>
            </a:r>
          </a:p>
          <a:p>
            <a:pPr marL="579438" lvl="1" indent="-179388">
              <a:spcBef>
                <a:spcPts val="600"/>
              </a:spcBef>
              <a:spcAft>
                <a:spcPts val="600"/>
              </a:spcAft>
            </a:pPr>
            <a:endParaRPr lang="de-DE" sz="14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de-DE" sz="2000" dirty="0" smtClean="0"/>
          </a:p>
        </p:txBody>
      </p:sp>
      <p:sp>
        <p:nvSpPr>
          <p:cNvPr id="4" name="Cloud Callout 3"/>
          <p:cNvSpPr/>
          <p:nvPr/>
        </p:nvSpPr>
        <p:spPr>
          <a:xfrm>
            <a:off x="6521264" y="1551671"/>
            <a:ext cx="2304256" cy="1138138"/>
          </a:xfrm>
          <a:prstGeom prst="cloudCallou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white"/>
              </a:solidFill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2678192" y="1589088"/>
            <a:ext cx="1071736" cy="654323"/>
          </a:xfrm>
          <a:prstGeom prst="cloudCallou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103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354" y="1340768"/>
            <a:ext cx="8291512" cy="792162"/>
          </a:xfrm>
        </p:spPr>
        <p:txBody>
          <a:bodyPr>
            <a:normAutofit/>
          </a:bodyPr>
          <a:lstStyle/>
          <a:p>
            <a:pPr algn="l"/>
            <a:r>
              <a:rPr lang="de-DE" sz="3200" b="1" dirty="0" smtClean="0"/>
              <a:t>Transkript: Spontansprache</a:t>
            </a:r>
            <a:endParaRPr lang="de-DE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9" y="2132930"/>
            <a:ext cx="9111405" cy="381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5133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437" y="1268760"/>
            <a:ext cx="8291512" cy="792162"/>
          </a:xfrm>
        </p:spPr>
        <p:txBody>
          <a:bodyPr>
            <a:normAutofit/>
          </a:bodyPr>
          <a:lstStyle/>
          <a:p>
            <a:pPr algn="l"/>
            <a:r>
              <a:rPr lang="de-DE" sz="3200" b="1" dirty="0" smtClean="0"/>
              <a:t>Transkript</a:t>
            </a:r>
            <a:endParaRPr lang="de-DE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4" y="2060922"/>
            <a:ext cx="9121699" cy="17281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89114"/>
            <a:ext cx="9224693" cy="216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2313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727" y="1268760"/>
            <a:ext cx="8291512" cy="792162"/>
          </a:xfrm>
        </p:spPr>
        <p:txBody>
          <a:bodyPr>
            <a:normAutofit/>
          </a:bodyPr>
          <a:lstStyle/>
          <a:p>
            <a:pPr algn="l"/>
            <a:r>
              <a:rPr lang="de-DE" sz="3200" b="1" dirty="0" smtClean="0"/>
              <a:t>Transkirpt: Bildgeschichte</a:t>
            </a:r>
            <a:endParaRPr lang="de-DE" sz="3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9" y="2060922"/>
            <a:ext cx="9099881" cy="378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9475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sz="3200" b="1" dirty="0" smtClean="0"/>
              <a:t>Transkript</a:t>
            </a:r>
            <a:endParaRPr lang="de-DE" sz="32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412776"/>
            <a:ext cx="8568952" cy="4713387"/>
          </a:xfrm>
        </p:spPr>
        <p:txBody>
          <a:bodyPr>
            <a:noAutofit/>
          </a:bodyPr>
          <a:lstStyle/>
          <a:p>
            <a:pPr marL="40005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de-DE" sz="16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de-DE" sz="20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3" y="2581337"/>
            <a:ext cx="9179541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3640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125</Words>
  <Application>Microsoft Office PowerPoint</Application>
  <PresentationFormat>On-screen Show (4:3)</PresentationFormat>
  <Paragraphs>18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ＭＳ Ｐゴシック</vt:lpstr>
      <vt:lpstr>Arial</vt:lpstr>
      <vt:lpstr>Calibri</vt:lpstr>
      <vt:lpstr>Century Gothic</vt:lpstr>
      <vt:lpstr>Wingdings</vt:lpstr>
      <vt:lpstr>Office Theme</vt:lpstr>
      <vt:lpstr>PowerPoint Presentation</vt:lpstr>
      <vt:lpstr>PowerPoint Presentation</vt:lpstr>
      <vt:lpstr>PowerPoint Presentation</vt:lpstr>
      <vt:lpstr>Reflexion</vt:lpstr>
      <vt:lpstr>Transkript: Spontansprache</vt:lpstr>
      <vt:lpstr>Transkript</vt:lpstr>
      <vt:lpstr>Transkirpt: Bildgeschichte</vt:lpstr>
      <vt:lpstr>Transkript</vt:lpstr>
    </vt:vector>
  </TitlesOfParts>
  <Company>ECML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Andrea Abel;Dana Engel</dc:creator>
  <cp:lastModifiedBy>LGhirardello</cp:lastModifiedBy>
  <cp:revision>403</cp:revision>
  <cp:lastPrinted>2015-03-18T16:07:15Z</cp:lastPrinted>
  <dcterms:created xsi:type="dcterms:W3CDTF">2011-11-11T11:03:57Z</dcterms:created>
  <dcterms:modified xsi:type="dcterms:W3CDTF">2016-04-14T10:23:52Z</dcterms:modified>
</cp:coreProperties>
</file>