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11" r:id="rId1"/>
  </p:sldMasterIdLst>
  <p:notesMasterIdLst>
    <p:notesMasterId r:id="rId10"/>
  </p:notesMasterIdLst>
  <p:sldIdLst>
    <p:sldId id="605" r:id="rId2"/>
    <p:sldId id="606" r:id="rId3"/>
    <p:sldId id="607" r:id="rId4"/>
    <p:sldId id="608" r:id="rId5"/>
    <p:sldId id="609" r:id="rId6"/>
    <p:sldId id="610" r:id="rId7"/>
    <p:sldId id="611" r:id="rId8"/>
    <p:sldId id="612" r:id="rId9"/>
  </p:sldIdLst>
  <p:sldSz cx="9144000" cy="6858000" type="screen4x3"/>
  <p:notesSz cx="6794500" cy="9906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FF"/>
    <a:srgbClr val="006600"/>
    <a:srgbClr val="366092"/>
    <a:srgbClr val="315683"/>
    <a:srgbClr val="7C7CF0"/>
    <a:srgbClr val="0086EA"/>
    <a:srgbClr val="43AEFF"/>
    <a:srgbClr val="3B689F"/>
    <a:srgbClr val="199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14" autoAdjust="0"/>
    <p:restoredTop sz="72727" autoAdjust="0"/>
  </p:normalViewPr>
  <p:slideViewPr>
    <p:cSldViewPr>
      <p:cViewPr>
        <p:scale>
          <a:sx n="48" d="100"/>
          <a:sy n="48" d="100"/>
        </p:scale>
        <p:origin x="348" y="-7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12"/>
    </p:cViewPr>
  </p:sorterViewPr>
  <p:notesViewPr>
    <p:cSldViewPr>
      <p:cViewPr varScale="1">
        <p:scale>
          <a:sx n="51" d="100"/>
          <a:sy n="51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4486" cy="494762"/>
          </a:xfrm>
          <a:prstGeom prst="rect">
            <a:avLst/>
          </a:prstGeom>
        </p:spPr>
        <p:txBody>
          <a:bodyPr vert="horz" lIns="95419" tIns="47709" rIns="95419" bIns="47709" rtlCol="0"/>
          <a:lstStyle>
            <a:lvl1pPr algn="l" eaLnBrk="1" hangingPunct="1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496" y="1"/>
            <a:ext cx="2944486" cy="494762"/>
          </a:xfrm>
          <a:prstGeom prst="rect">
            <a:avLst/>
          </a:prstGeom>
        </p:spPr>
        <p:txBody>
          <a:bodyPr vert="horz" wrap="square" lIns="95419" tIns="47709" rIns="95419" bIns="4770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fld id="{54D2B2D9-BBA5-4DEE-8B40-807A3E85E975}" type="datetimeFigureOut">
              <a:rPr lang="de-DE"/>
              <a:pPr>
                <a:defRPr/>
              </a:pPr>
              <a:t>14.04.2016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19" tIns="47709" rIns="95419" bIns="47709" rtlCol="0" anchor="ctr"/>
          <a:lstStyle/>
          <a:p>
            <a:pPr lvl="0"/>
            <a:endParaRPr lang="de-DE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146" y="4704851"/>
            <a:ext cx="5436208" cy="4457469"/>
          </a:xfrm>
          <a:prstGeom prst="rect">
            <a:avLst/>
          </a:prstGeom>
        </p:spPr>
        <p:txBody>
          <a:bodyPr vert="horz" wrap="square" lIns="95419" tIns="47709" rIns="95419" bIns="47709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09702"/>
            <a:ext cx="2944486" cy="494762"/>
          </a:xfrm>
          <a:prstGeom prst="rect">
            <a:avLst/>
          </a:prstGeom>
        </p:spPr>
        <p:txBody>
          <a:bodyPr vert="horz" lIns="95419" tIns="47709" rIns="95419" bIns="47709" rtlCol="0" anchor="b"/>
          <a:lstStyle>
            <a:lvl1pPr algn="l" eaLnBrk="1" hangingPunct="1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496" y="9409702"/>
            <a:ext cx="2944486" cy="494762"/>
          </a:xfrm>
          <a:prstGeom prst="rect">
            <a:avLst/>
          </a:prstGeom>
        </p:spPr>
        <p:txBody>
          <a:bodyPr vert="horz" wrap="square" lIns="95419" tIns="47709" rIns="95419" bIns="4770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82A748EE-E30B-4CF2-A78C-9F7337CFE10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78948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9AF9B37-D4BD-4F58-854A-3B8E1DFC965A}" type="slidenum">
              <a:rPr lang="de-DE" smtClean="0">
                <a:solidFill>
                  <a:prstClr val="black"/>
                </a:solidFill>
              </a:rPr>
              <a:pPr/>
              <a:t>1</a:t>
            </a:fld>
            <a:endParaRPr lang="de-DE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177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A748EE-E30B-4CF2-A78C-9F7337CFE101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8751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7B7BF-60FA-44C4-BAF4-2C8BF5460516}" type="datetimeFigureOut">
              <a:rPr lang="en-US"/>
              <a:pPr>
                <a:defRPr/>
              </a:pPr>
              <a:t>4/14/2016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F2D296-5999-41C2-88E6-AA3283567F64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057057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75855-8772-47D2-95F0-5CA48F96B572}" type="datetimeFigureOut">
              <a:rPr lang="en-US"/>
              <a:pPr>
                <a:defRPr/>
              </a:pPr>
              <a:t>4/14/2016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BF7C1D-6FB0-4556-984B-202F1BB8F88F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709211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56792"/>
            <a:ext cx="2057400" cy="4569371"/>
          </a:xfrm>
        </p:spPr>
        <p:txBody>
          <a:bodyPr vert="eaVert"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56792"/>
            <a:ext cx="6019800" cy="45693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1516A-204C-48F3-B10A-5CD1E49B238F}" type="datetimeFigureOut">
              <a:rPr lang="en-US"/>
              <a:pPr>
                <a:defRPr/>
              </a:pPr>
              <a:t>4/14/2016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A1C820-987C-4868-99AF-8E5EDC6E1784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356540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47DCC-F1EE-4726-88D2-A5BA389D7144}" type="datetimeFigureOut">
              <a:rPr lang="en-US"/>
              <a:pPr>
                <a:defRPr/>
              </a:pPr>
              <a:t>4/14/2016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2422E-8759-4C02-B6E1-B1260D0666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082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14.04.2016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629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D50BD-313A-46AB-99BF-24E287B77F63}" type="datetimeFigureOut">
              <a:rPr lang="en-US"/>
              <a:pPr>
                <a:defRPr/>
              </a:pPr>
              <a:t>4/14/2016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D62B71-5481-4B09-9CE4-665173B6552B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264758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B4D82-BBF8-4E21-A9D8-5A519C454E6F}" type="datetimeFigureOut">
              <a:rPr lang="en-US"/>
              <a:pPr>
                <a:defRPr/>
              </a:pPr>
              <a:t>4/14/2016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0F7D6D-B230-4FD9-87CF-D03454918CEC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96083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92896"/>
            <a:ext cx="4038600" cy="36332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92896"/>
            <a:ext cx="4038600" cy="36332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099D7-5543-41A7-B7AB-4D2BB7333B89}" type="datetimeFigureOut">
              <a:rPr lang="en-US"/>
              <a:pPr>
                <a:defRPr/>
              </a:pPr>
              <a:t>4/14/2016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0E6ACE-B8FB-4F86-A8D5-19E0933C23A0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595460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41759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76871"/>
            <a:ext cx="4040188" cy="38492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741759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76871"/>
            <a:ext cx="4041775" cy="38492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79A5E-2BCB-42B0-8B6E-A6CE947FA76A}" type="datetimeFigureOut">
              <a:rPr lang="en-US"/>
              <a:pPr>
                <a:defRPr/>
              </a:pPr>
              <a:t>4/14/2016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EA280A-848B-4AB6-B2A1-2DAF38DE3154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201329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29048-07EF-42B9-AFE3-05A39869E842}" type="datetimeFigureOut">
              <a:rPr lang="en-US"/>
              <a:pPr>
                <a:defRPr/>
              </a:pPr>
              <a:t>4/14/2016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5A7AC4-20AA-4B6E-8178-E55CDE99FE95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177096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2DCEE-C164-4189-9EBC-CE1859CE544B}" type="datetimeFigureOut">
              <a:rPr lang="en-US"/>
              <a:pPr>
                <a:defRPr/>
              </a:pPr>
              <a:t>4/14/2016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804A76-3983-4756-813A-9B38ED497357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747539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62880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700808"/>
            <a:ext cx="5111750" cy="442535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780928"/>
            <a:ext cx="3008313" cy="334523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59033-06E7-4EF2-8A72-F9CD6BE40982}" type="datetimeFigureOut">
              <a:rPr lang="en-US"/>
              <a:pPr>
                <a:defRPr/>
              </a:pPr>
              <a:t>4/14/2016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AC04FE-253A-405C-BE36-A49B0344CCA8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230874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696" y="5013176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484783"/>
            <a:ext cx="5486400" cy="3528393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589240"/>
            <a:ext cx="5486400" cy="58296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07A82-819E-437D-B2E4-CCDF34ADD1B2}" type="datetimeFigureOut">
              <a:rPr lang="en-US"/>
              <a:pPr>
                <a:defRPr/>
              </a:pPr>
              <a:t>4/14/2016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65EFEA-8BEC-49FD-BADF-FF5EB92B46C6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359962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95288" y="1589088"/>
            <a:ext cx="829151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95288" y="2581275"/>
            <a:ext cx="8291512" cy="354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4EB118-D114-4F62-AC4F-5C5C34512A7B}" type="datetimeFigureOut">
              <a:rPr lang="en-US"/>
              <a:pPr>
                <a:defRPr/>
              </a:pPr>
              <a:t>4/14/2016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AD033118-27B1-4448-A24A-3EB46CA5299B}" type="slidenum">
              <a:rPr lang="en-US" altLang="de-DE"/>
              <a:pPr/>
              <a:t>‹#›</a:t>
            </a:fld>
            <a:endParaRPr lang="en-US" altLang="de-DE"/>
          </a:p>
        </p:txBody>
      </p:sp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2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805488"/>
            <a:ext cx="1895475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6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5910263"/>
            <a:ext cx="2016125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0" y="6721475"/>
            <a:ext cx="9142413" cy="1317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1035" name="Rectangle 1"/>
          <p:cNvSpPr>
            <a:spLocks noChangeArrowheads="1"/>
          </p:cNvSpPr>
          <p:nvPr userDrawn="1"/>
        </p:nvSpPr>
        <p:spPr bwMode="auto">
          <a:xfrm>
            <a:off x="395288" y="115888"/>
            <a:ext cx="5400675" cy="137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AT" altLang="de-DE" b="1" smtClean="0">
                <a:solidFill>
                  <a:srgbClr val="ABCFE5"/>
                </a:solidFill>
                <a:latin typeface="Century Gothic" panose="020B0502020202020204" pitchFamily="34" charset="0"/>
              </a:rPr>
              <a:t>Die Bildungs- und</a:t>
            </a:r>
            <a:br>
              <a:rPr lang="de-AT" altLang="de-DE" b="1" smtClean="0">
                <a:solidFill>
                  <a:srgbClr val="ABCFE5"/>
                </a:solidFill>
                <a:latin typeface="Century Gothic" panose="020B0502020202020204" pitchFamily="34" charset="0"/>
              </a:rPr>
            </a:br>
            <a:r>
              <a:rPr lang="de-AT" altLang="de-DE" b="1" smtClean="0">
                <a:solidFill>
                  <a:srgbClr val="ABCFE5"/>
                </a:solidFill>
                <a:latin typeface="Century Gothic" panose="020B0502020202020204" pitchFamily="34" charset="0"/>
              </a:rPr>
              <a:t>      Unterrichtssprache  lehren</a:t>
            </a:r>
            <a:br>
              <a:rPr lang="de-AT" altLang="de-DE" b="1" smtClean="0">
                <a:solidFill>
                  <a:srgbClr val="ABCFE5"/>
                </a:solidFill>
                <a:latin typeface="Century Gothic" panose="020B0502020202020204" pitchFamily="34" charset="0"/>
              </a:rPr>
            </a:br>
            <a:r>
              <a:rPr lang="de-AT" altLang="de-DE" b="1" smtClean="0">
                <a:solidFill>
                  <a:srgbClr val="ABCFE5"/>
                </a:solidFill>
                <a:latin typeface="Century Gothic" panose="020B0502020202020204" pitchFamily="34" charset="0"/>
              </a:rPr>
              <a:t>               im Kontext von Diversität</a:t>
            </a:r>
            <a:endParaRPr lang="de-AT" altLang="de-DE" sz="2000" b="1" smtClean="0">
              <a:solidFill>
                <a:srgbClr val="ABCFE5"/>
              </a:solidFill>
              <a:latin typeface="Century Gothic" panose="020B0502020202020204" pitchFamily="34" charset="0"/>
            </a:endParaRPr>
          </a:p>
          <a:p>
            <a:pPr algn="r">
              <a:lnSpc>
                <a:spcPct val="150000"/>
              </a:lnSpc>
              <a:defRPr/>
            </a:pPr>
            <a:r>
              <a:rPr lang="de-AT" altLang="de-DE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maledive.ecml.at</a:t>
            </a:r>
          </a:p>
        </p:txBody>
      </p:sp>
    </p:spTree>
    <p:extLst>
      <p:ext uri="{BB962C8B-B14F-4D97-AF65-F5344CB8AC3E}">
        <p14:creationId xmlns:p14="http://schemas.microsoft.com/office/powerpoint/2010/main" val="1159027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2" r:id="rId1"/>
    <p:sldLayoutId id="2147484513" r:id="rId2"/>
    <p:sldLayoutId id="2147484514" r:id="rId3"/>
    <p:sldLayoutId id="2147484515" r:id="rId4"/>
    <p:sldLayoutId id="2147484516" r:id="rId5"/>
    <p:sldLayoutId id="2147484517" r:id="rId6"/>
    <p:sldLayoutId id="2147484518" r:id="rId7"/>
    <p:sldLayoutId id="2147484519" r:id="rId8"/>
    <p:sldLayoutId id="2147484520" r:id="rId9"/>
    <p:sldLayoutId id="2147484521" r:id="rId10"/>
    <p:sldLayoutId id="2147484522" r:id="rId11"/>
    <p:sldLayoutId id="2147484473" r:id="rId12"/>
    <p:sldLayoutId id="214748452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chemeClr val="accent1"/>
          </a:solidFill>
          <a:latin typeface="Century Gothic" panose="020B0502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Century Gothic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Century Gothic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Century Gothic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Century Gothic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hteck 5"/>
          <p:cNvSpPr>
            <a:spLocks noChangeArrowheads="1"/>
          </p:cNvSpPr>
          <p:nvPr/>
        </p:nvSpPr>
        <p:spPr bwMode="auto">
          <a:xfrm>
            <a:off x="0" y="2780928"/>
            <a:ext cx="9144000" cy="297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ts val="1050"/>
              </a:spcBef>
              <a:defRPr/>
            </a:pPr>
            <a:r>
              <a:rPr lang="de-DE" sz="4000" b="1" dirty="0" smtClean="0">
                <a:solidFill>
                  <a:schemeClr val="accent1"/>
                </a:solidFill>
                <a:latin typeface="Calibri"/>
                <a:cs typeface="Arial" charset="0"/>
              </a:rPr>
              <a:t>Anhang:</a:t>
            </a:r>
          </a:p>
          <a:p>
            <a:pPr algn="ctr" eaLnBrk="1" hangingPunct="1">
              <a:spcBef>
                <a:spcPts val="1050"/>
              </a:spcBef>
              <a:defRPr/>
            </a:pPr>
            <a:r>
              <a:rPr lang="de-DE" sz="4000" b="1" dirty="0" smtClean="0">
                <a:solidFill>
                  <a:schemeClr val="accent1"/>
                </a:solidFill>
                <a:latin typeface="Calibri"/>
                <a:cs typeface="Arial" charset="0"/>
              </a:rPr>
              <a:t>Lernerprofil Junita</a:t>
            </a:r>
          </a:p>
          <a:p>
            <a:pPr algn="ctr" eaLnBrk="1" hangingPunct="1">
              <a:spcBef>
                <a:spcPts val="1050"/>
              </a:spcBef>
              <a:defRPr/>
            </a:pPr>
            <a:endParaRPr lang="de-DE" sz="4000" dirty="0" smtClean="0">
              <a:solidFill>
                <a:prstClr val="white">
                  <a:lumMod val="50000"/>
                </a:prstClr>
              </a:solidFill>
              <a:latin typeface="Calibri"/>
              <a:cs typeface="Arial" charset="0"/>
            </a:endParaRPr>
          </a:p>
          <a:p>
            <a:pPr algn="ctr" eaLnBrk="1" hangingPunct="1">
              <a:spcBef>
                <a:spcPts val="1050"/>
              </a:spcBef>
              <a:defRPr/>
            </a:pPr>
            <a:endParaRPr lang="de-DE" sz="4000" b="1" dirty="0">
              <a:solidFill>
                <a:srgbClr val="0000FF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760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950996" y="2220118"/>
            <a:ext cx="4032448" cy="280831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004048" y="2356546"/>
            <a:ext cx="3848472" cy="2708772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de-DE" b="1" dirty="0" smtClean="0">
                <a:solidFill>
                  <a:schemeClr val="tx1"/>
                </a:solidFill>
              </a:rPr>
              <a:t>Profil (4)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b="1" dirty="0" smtClean="0">
                <a:solidFill>
                  <a:schemeClr val="tx1"/>
                </a:solidFill>
              </a:rPr>
              <a:t>weiblich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b="1" dirty="0" smtClean="0">
                <a:solidFill>
                  <a:schemeClr val="tx1"/>
                </a:solidFill>
              </a:rPr>
              <a:t>10 Jahre alt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tx1"/>
                </a:solidFill>
              </a:rPr>
              <a:t>g</a:t>
            </a:r>
            <a:r>
              <a:rPr lang="de-DE" b="1" dirty="0" smtClean="0">
                <a:solidFill>
                  <a:schemeClr val="tx1"/>
                </a:solidFill>
              </a:rPr>
              <a:t>eboren in Moldawien </a:t>
            </a:r>
            <a:r>
              <a:rPr lang="de-DE" b="1" dirty="0">
                <a:solidFill>
                  <a:prstClr val="black"/>
                </a:solidFill>
              </a:rPr>
              <a:t>*</a:t>
            </a:r>
            <a:r>
              <a:rPr lang="de-DE" b="1" baseline="30000" dirty="0">
                <a:solidFill>
                  <a:prstClr val="black"/>
                </a:solidFill>
              </a:rPr>
              <a:t>2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endParaRPr lang="de-DE" b="1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tx1"/>
                </a:solidFill>
              </a:rPr>
              <a:t>s</a:t>
            </a:r>
            <a:r>
              <a:rPr lang="de-DE" b="1" dirty="0" smtClean="0">
                <a:solidFill>
                  <a:schemeClr val="tx1"/>
                </a:solidFill>
              </a:rPr>
              <a:t>eit 8 Monaten in Südtirol (Italien)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b="1" dirty="0" smtClean="0">
                <a:solidFill>
                  <a:schemeClr val="tx1"/>
                </a:solidFill>
              </a:rPr>
              <a:t>L1 Moldawisch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b="1" dirty="0">
                <a:solidFill>
                  <a:prstClr val="black"/>
                </a:solidFill>
              </a:rPr>
              <a:t>*</a:t>
            </a:r>
            <a:r>
              <a:rPr lang="de-DE" b="1" baseline="30000" dirty="0">
                <a:solidFill>
                  <a:prstClr val="black"/>
                </a:solidFill>
              </a:rPr>
              <a:t>3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endParaRPr lang="de-DE" b="1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b="1" dirty="0" smtClean="0">
                <a:solidFill>
                  <a:schemeClr val="tx1"/>
                </a:solidFill>
              </a:rPr>
              <a:t>weitere Sprachen: Russisch, Italienisch, Deutsch, Englisch…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3047" y="533417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dirty="0" smtClean="0">
                <a:solidFill>
                  <a:prstClr val="black"/>
                </a:solidFill>
                <a:latin typeface="Calibri"/>
                <a:ea typeface="+mn-ea"/>
              </a:rPr>
              <a:t>*Name geändert,</a:t>
            </a:r>
            <a:r>
              <a:rPr lang="de-DE" dirty="0">
                <a:solidFill>
                  <a:prstClr val="black"/>
                </a:solidFill>
                <a:latin typeface="Calibri"/>
                <a:ea typeface="+mn-ea"/>
              </a:rPr>
              <a:t> *</a:t>
            </a:r>
            <a:r>
              <a:rPr lang="de-DE" baseline="30000" dirty="0">
                <a:solidFill>
                  <a:prstClr val="black"/>
                </a:solidFill>
                <a:latin typeface="Calibri"/>
                <a:ea typeface="+mn-ea"/>
              </a:rPr>
              <a:t>2</a:t>
            </a:r>
            <a:r>
              <a:rPr lang="de-DE" dirty="0">
                <a:solidFill>
                  <a:prstClr val="black"/>
                </a:solidFill>
                <a:latin typeface="Calibri"/>
                <a:ea typeface="+mn-ea"/>
              </a:rPr>
              <a:t> vermutlich: Region Moldau in Rumänien;  *</a:t>
            </a:r>
            <a:r>
              <a:rPr lang="de-DE" baseline="30000" dirty="0">
                <a:solidFill>
                  <a:prstClr val="black"/>
                </a:solidFill>
                <a:latin typeface="Calibri"/>
                <a:ea typeface="+mn-ea"/>
              </a:rPr>
              <a:t>3</a:t>
            </a:r>
            <a:r>
              <a:rPr lang="de-DE" dirty="0">
                <a:solidFill>
                  <a:prstClr val="black"/>
                </a:solidFill>
                <a:latin typeface="Calibri"/>
                <a:ea typeface="+mn-ea"/>
              </a:rPr>
              <a:t> vermutlich: </a:t>
            </a:r>
            <a:r>
              <a:rPr lang="de-DE" dirty="0" smtClean="0">
                <a:solidFill>
                  <a:prstClr val="black"/>
                </a:solidFill>
                <a:latin typeface="Calibri"/>
                <a:ea typeface="+mn-ea"/>
              </a:rPr>
              <a:t>Moldawisch </a:t>
            </a:r>
            <a:endParaRPr lang="de-DE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9" name="Picture 8" descr="C:\Users\SReif\Desktop\17-1113101737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6375">
            <a:off x="462470" y="2619049"/>
            <a:ext cx="1840898" cy="2010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val Callout 9"/>
          <p:cNvSpPr/>
          <p:nvPr/>
        </p:nvSpPr>
        <p:spPr>
          <a:xfrm>
            <a:off x="2323267" y="1511058"/>
            <a:ext cx="2268252" cy="1129791"/>
          </a:xfrm>
          <a:prstGeom prst="wedgeEllipseCallout">
            <a:avLst>
              <a:gd name="adj1" fmla="val -57017"/>
              <a:gd name="adj2" fmla="val 92149"/>
            </a:avLst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de-DE" sz="2500" b="1" kern="0" dirty="0" smtClean="0">
                <a:solidFill>
                  <a:srgbClr val="0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Junita</a:t>
            </a:r>
            <a:r>
              <a:rPr lang="de-DE" sz="2800" dirty="0" smtClean="0">
                <a:solidFill>
                  <a:prstClr val="black"/>
                </a:solidFill>
                <a:latin typeface="Calibri"/>
                <a:ea typeface="+mn-ea"/>
              </a:rPr>
              <a:t>*</a:t>
            </a:r>
            <a:r>
              <a:rPr lang="de-DE" sz="2500" b="1" kern="0" baseline="30000" dirty="0" smtClean="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en-US" sz="2500" kern="0" baseline="30000" dirty="0">
              <a:solidFill>
                <a:sysClr val="window" lastClr="FFFFFF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756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0"/>
          <p:cNvGrpSpPr>
            <a:grpSpLocks/>
          </p:cNvGrpSpPr>
          <p:nvPr/>
        </p:nvGrpSpPr>
        <p:grpSpPr bwMode="auto">
          <a:xfrm rot="3558717">
            <a:off x="7242559" y="1062043"/>
            <a:ext cx="1220660" cy="624959"/>
            <a:chOff x="1737407" y="8196232"/>
            <a:chExt cx="1392883" cy="76429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407" y="8276209"/>
              <a:ext cx="764294" cy="64558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128336" flipH="1">
              <a:off x="2425351" y="8255586"/>
              <a:ext cx="764294" cy="645585"/>
            </a:xfrm>
            <a:prstGeom prst="rect">
              <a:avLst/>
            </a:prstGeom>
          </p:spPr>
        </p:pic>
      </p:grpSp>
      <p:grpSp>
        <p:nvGrpSpPr>
          <p:cNvPr id="4" name="Group 20"/>
          <p:cNvGrpSpPr>
            <a:grpSpLocks/>
          </p:cNvGrpSpPr>
          <p:nvPr/>
        </p:nvGrpSpPr>
        <p:grpSpPr bwMode="auto">
          <a:xfrm rot="2664773">
            <a:off x="4085795" y="330621"/>
            <a:ext cx="1220660" cy="624959"/>
            <a:chOff x="1737407" y="8196232"/>
            <a:chExt cx="1392883" cy="7642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407" y="8276209"/>
              <a:ext cx="764294" cy="64558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128336" flipH="1">
              <a:off x="2425351" y="8255586"/>
              <a:ext cx="764294" cy="645585"/>
            </a:xfrm>
            <a:prstGeom prst="rect">
              <a:avLst/>
            </a:prstGeom>
          </p:spPr>
        </p:pic>
      </p:grpSp>
      <p:grpSp>
        <p:nvGrpSpPr>
          <p:cNvPr id="7" name="Group 20"/>
          <p:cNvGrpSpPr>
            <a:grpSpLocks/>
          </p:cNvGrpSpPr>
          <p:nvPr/>
        </p:nvGrpSpPr>
        <p:grpSpPr bwMode="auto">
          <a:xfrm rot="2623873">
            <a:off x="5923022" y="641258"/>
            <a:ext cx="1220660" cy="624959"/>
            <a:chOff x="1737407" y="8196232"/>
            <a:chExt cx="1392883" cy="76429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407" y="8276209"/>
              <a:ext cx="764294" cy="64558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128336" flipH="1">
              <a:off x="2425351" y="8255586"/>
              <a:ext cx="764294" cy="645585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8580" y="102217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de-DE" sz="3200" b="1" dirty="0" smtClean="0"/>
              <a:t>Bildungs- und Sprachbiographie</a:t>
            </a:r>
            <a:endParaRPr lang="de-DE" sz="32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512" y="1877334"/>
            <a:ext cx="8784976" cy="4864034"/>
          </a:xfrm>
        </p:spPr>
        <p:txBody>
          <a:bodyPr>
            <a:noAutofit/>
          </a:bodyPr>
          <a:lstStyle/>
          <a:p>
            <a:pPr marL="179388" indent="-179388">
              <a:spcBef>
                <a:spcPts val="600"/>
              </a:spcBef>
              <a:spcAft>
                <a:spcPts val="600"/>
              </a:spcAft>
            </a:pPr>
            <a:r>
              <a:rPr lang="de-DE" sz="1400" dirty="0" smtClean="0"/>
              <a:t>Familiäres Umfeld</a:t>
            </a:r>
          </a:p>
          <a:p>
            <a:pPr marL="579438" lvl="1" indent="-179388">
              <a:spcBef>
                <a:spcPts val="600"/>
              </a:spcBef>
              <a:spcAft>
                <a:spcPts val="600"/>
              </a:spcAft>
            </a:pPr>
            <a:r>
              <a:rPr lang="de-DE" sz="1400" dirty="0"/>
              <a:t>g</a:t>
            </a:r>
            <a:r>
              <a:rPr lang="de-DE" sz="1400" dirty="0" smtClean="0"/>
              <a:t>eboren in Moldawien</a:t>
            </a:r>
          </a:p>
          <a:p>
            <a:pPr marL="579438" lvl="1" indent="-179388">
              <a:spcBef>
                <a:spcPts val="600"/>
              </a:spcBef>
              <a:spcAft>
                <a:spcPts val="600"/>
              </a:spcAft>
            </a:pPr>
            <a:r>
              <a:rPr lang="de-DE" sz="1400" dirty="0"/>
              <a:t>i</a:t>
            </a:r>
            <a:r>
              <a:rPr lang="de-DE" sz="1400" dirty="0" smtClean="0"/>
              <a:t>m Alter von 10 Jahren nach Südtirol (Italien) gekommen; lebt in Bozen, der Landeshauptstadt Südtirols</a:t>
            </a:r>
          </a:p>
          <a:p>
            <a:pPr marL="579438" lvl="1" indent="-179388">
              <a:spcBef>
                <a:spcPts val="600"/>
              </a:spcBef>
              <a:spcAft>
                <a:spcPts val="600"/>
              </a:spcAft>
            </a:pPr>
            <a:r>
              <a:rPr lang="de-DE" sz="1400" dirty="0" smtClean="0"/>
              <a:t>die Mutter kam als Arbeitsmigrantin 5 Jahre vorher nach Südtirol; - sie ist alleinerziehend und arbeitet als Sozialbetreuerin für Pflegebedürftige</a:t>
            </a:r>
          </a:p>
          <a:p>
            <a:pPr marL="579438" lvl="1" indent="-179388">
              <a:spcBef>
                <a:spcPts val="600"/>
              </a:spcBef>
              <a:spcAft>
                <a:spcPts val="600"/>
              </a:spcAft>
            </a:pPr>
            <a:r>
              <a:rPr lang="de-DE" sz="1400" dirty="0"/>
              <a:t>d</a:t>
            </a:r>
            <a:r>
              <a:rPr lang="de-DE" sz="1400" dirty="0" smtClean="0"/>
              <a:t>urch regelmäßige Telefonate und geplante Ferienbesuche bei den Großeltern im Herkunftsland besteht eine enge soziale und sprachliche Verbundenheit</a:t>
            </a:r>
          </a:p>
          <a:p>
            <a:pPr marL="179388" lvl="1" indent="-17938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de-DE" sz="1400" dirty="0" smtClean="0"/>
              <a:t>Bisherige Bildung</a:t>
            </a:r>
            <a:endParaRPr lang="de-DE" sz="1400" dirty="0"/>
          </a:p>
          <a:p>
            <a:pPr marL="579438" lvl="1" indent="-179388">
              <a:spcBef>
                <a:spcPts val="600"/>
              </a:spcBef>
              <a:spcAft>
                <a:spcPts val="600"/>
              </a:spcAft>
            </a:pPr>
            <a:r>
              <a:rPr lang="de-DE" sz="1400" dirty="0" smtClean="0"/>
              <a:t>3 Jahre lang Besuch einer Grundschule in Moldawien</a:t>
            </a:r>
          </a:p>
          <a:p>
            <a:pPr marL="579438" lvl="1" indent="-179388">
              <a:spcBef>
                <a:spcPts val="600"/>
              </a:spcBef>
              <a:spcAft>
                <a:spcPts val="600"/>
              </a:spcAft>
            </a:pPr>
            <a:r>
              <a:rPr lang="de-DE" sz="1400" dirty="0"/>
              <a:t>i</a:t>
            </a:r>
            <a:r>
              <a:rPr lang="de-DE" sz="1400" dirty="0" smtClean="0"/>
              <a:t>n Südtirol wird sie mit 10 Jahren direkt nach ihrer Ankunft in die 4. Klasse der Grundschule (mit deutsche Unterrichtssprache) eingestuft</a:t>
            </a:r>
          </a:p>
          <a:p>
            <a:pPr marL="579438" lvl="1" indent="-179388">
              <a:spcBef>
                <a:spcPts val="600"/>
              </a:spcBef>
              <a:spcAft>
                <a:spcPts val="600"/>
              </a:spcAft>
            </a:pPr>
            <a:r>
              <a:rPr lang="de-DE" sz="1400" dirty="0" smtClean="0"/>
              <a:t>insgesamt ist sie eine interessierte Schülerin, sie hat sich schnell eingelebt</a:t>
            </a:r>
            <a:endParaRPr lang="de-DE" sz="1400" dirty="0"/>
          </a:p>
          <a:p>
            <a:pPr marL="400050" lvl="1" indent="0">
              <a:spcBef>
                <a:spcPts val="600"/>
              </a:spcBef>
              <a:spcAft>
                <a:spcPts val="600"/>
              </a:spcAft>
              <a:buNone/>
            </a:pPr>
            <a:endParaRPr lang="de-DE" sz="1400" dirty="0"/>
          </a:p>
          <a:p>
            <a:pPr marL="579438" lvl="1" indent="-179388">
              <a:spcBef>
                <a:spcPts val="600"/>
              </a:spcBef>
              <a:spcAft>
                <a:spcPts val="600"/>
              </a:spcAft>
            </a:pPr>
            <a:endParaRPr lang="de-DE" sz="14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de-DE" sz="1400" dirty="0" smtClean="0"/>
          </a:p>
        </p:txBody>
      </p:sp>
    </p:spTree>
    <p:extLst>
      <p:ext uri="{BB962C8B-B14F-4D97-AF65-F5344CB8AC3E}">
        <p14:creationId xmlns:p14="http://schemas.microsoft.com/office/powerpoint/2010/main" val="8915188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0"/>
          <p:cNvGrpSpPr>
            <a:grpSpLocks/>
          </p:cNvGrpSpPr>
          <p:nvPr/>
        </p:nvGrpSpPr>
        <p:grpSpPr bwMode="auto">
          <a:xfrm rot="2623873">
            <a:off x="6095684" y="1000913"/>
            <a:ext cx="1220660" cy="624959"/>
            <a:chOff x="1737407" y="8196232"/>
            <a:chExt cx="1392883" cy="76429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407" y="8276209"/>
              <a:ext cx="764294" cy="64558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128336" flipH="1">
              <a:off x="2425351" y="8255586"/>
              <a:ext cx="764294" cy="645585"/>
            </a:xfrm>
            <a:prstGeom prst="rect">
              <a:avLst/>
            </a:prstGeom>
          </p:spPr>
        </p:pic>
      </p:grpSp>
      <p:grpSp>
        <p:nvGrpSpPr>
          <p:cNvPr id="10" name="Group 20"/>
          <p:cNvGrpSpPr>
            <a:grpSpLocks/>
          </p:cNvGrpSpPr>
          <p:nvPr/>
        </p:nvGrpSpPr>
        <p:grpSpPr bwMode="auto">
          <a:xfrm rot="2664773">
            <a:off x="4578714" y="337853"/>
            <a:ext cx="1220660" cy="624959"/>
            <a:chOff x="1737407" y="8196232"/>
            <a:chExt cx="1392883" cy="76429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407" y="8276209"/>
              <a:ext cx="764294" cy="64558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128336" flipH="1">
              <a:off x="2425351" y="8255586"/>
              <a:ext cx="764294" cy="64558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358" y="1426725"/>
            <a:ext cx="8229600" cy="1143000"/>
          </a:xfrm>
        </p:spPr>
        <p:txBody>
          <a:bodyPr/>
          <a:lstStyle/>
          <a:p>
            <a:pPr algn="l"/>
            <a:r>
              <a:rPr lang="de-DE" sz="3200" b="1" dirty="0"/>
              <a:t>Bildungs- und Sprachbiographie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Mehrheitssprache (Deutsch) ist nicht die </a:t>
            </a:r>
            <a:r>
              <a:rPr lang="de-DE" sz="2000" dirty="0" smtClean="0"/>
              <a:t>L1</a:t>
            </a:r>
          </a:p>
          <a:p>
            <a:pPr marL="579438" lvl="1" indent="-179388">
              <a:spcBef>
                <a:spcPts val="600"/>
              </a:spcBef>
              <a:spcAft>
                <a:spcPts val="600"/>
              </a:spcAft>
            </a:pPr>
            <a:r>
              <a:rPr lang="de-DE" sz="1600" dirty="0" smtClean="0"/>
              <a:t> </a:t>
            </a:r>
            <a:r>
              <a:rPr lang="de-DE" sz="1600" dirty="0"/>
              <a:t>L1 </a:t>
            </a:r>
            <a:r>
              <a:rPr lang="de-DE" sz="1600" dirty="0" smtClean="0"/>
              <a:t>Moldawisch</a:t>
            </a:r>
            <a:endParaRPr lang="de-DE" sz="1600" dirty="0"/>
          </a:p>
          <a:p>
            <a:pPr marL="579438" lvl="1" indent="-179388">
              <a:spcBef>
                <a:spcPts val="600"/>
              </a:spcBef>
              <a:spcAft>
                <a:spcPts val="600"/>
              </a:spcAft>
            </a:pPr>
            <a:r>
              <a:rPr lang="de-DE" sz="1600" dirty="0"/>
              <a:t>mit der Mutter </a:t>
            </a:r>
            <a:r>
              <a:rPr lang="de-DE" sz="1600" dirty="0" smtClean="0"/>
              <a:t>spricht sie zu Hause meistens Italienisch oder ihre L1, manchmal Deutsch</a:t>
            </a:r>
            <a:endParaRPr lang="de-DE" sz="1600" dirty="0"/>
          </a:p>
          <a:p>
            <a:pPr marL="579438" lvl="1" indent="-179388">
              <a:spcBef>
                <a:spcPts val="600"/>
              </a:spcBef>
              <a:spcAft>
                <a:spcPts val="600"/>
              </a:spcAft>
            </a:pPr>
            <a:r>
              <a:rPr lang="de-DE" sz="1600" dirty="0"/>
              <a:t>die Mehrheits- bzw. Unterrichtssprache Deutsch hat </a:t>
            </a:r>
            <a:r>
              <a:rPr lang="de-DE" sz="1600" dirty="0" smtClean="0"/>
              <a:t>sie </a:t>
            </a:r>
            <a:r>
              <a:rPr lang="de-DE" sz="1600" dirty="0"/>
              <a:t>bei </a:t>
            </a:r>
            <a:r>
              <a:rPr lang="de-DE" sz="1600" dirty="0" smtClean="0"/>
              <a:t>ihrer </a:t>
            </a:r>
            <a:r>
              <a:rPr lang="de-DE" sz="1600" dirty="0"/>
              <a:t>Ankunft in Südtirol gelernt</a:t>
            </a:r>
          </a:p>
          <a:p>
            <a:pPr marL="579438" lvl="1" indent="-179388">
              <a:spcBef>
                <a:spcPts val="600"/>
              </a:spcBef>
              <a:spcAft>
                <a:spcPts val="600"/>
              </a:spcAft>
            </a:pPr>
            <a:r>
              <a:rPr lang="de-DE" sz="1600" dirty="0"/>
              <a:t>hat sich schnell ausreichende Deutschkenntnisse für die Kommunikation im schulischen Alltag angeeignet</a:t>
            </a:r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en-US" sz="2000" dirty="0"/>
          </a:p>
        </p:txBody>
      </p:sp>
      <p:grpSp>
        <p:nvGrpSpPr>
          <p:cNvPr id="4" name="Group 20"/>
          <p:cNvGrpSpPr>
            <a:grpSpLocks/>
          </p:cNvGrpSpPr>
          <p:nvPr/>
        </p:nvGrpSpPr>
        <p:grpSpPr bwMode="auto">
          <a:xfrm rot="3558717">
            <a:off x="7305686" y="1798582"/>
            <a:ext cx="1220660" cy="624959"/>
            <a:chOff x="1737407" y="8196232"/>
            <a:chExt cx="1392883" cy="7642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407" y="8276209"/>
              <a:ext cx="764294" cy="64558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128336" flipH="1">
              <a:off x="2425351" y="8255586"/>
              <a:ext cx="764294" cy="6455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8257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0"/>
          <p:cNvGrpSpPr>
            <a:grpSpLocks/>
          </p:cNvGrpSpPr>
          <p:nvPr/>
        </p:nvGrpSpPr>
        <p:grpSpPr bwMode="auto">
          <a:xfrm rot="3558717">
            <a:off x="7242559" y="1062043"/>
            <a:ext cx="1220660" cy="624959"/>
            <a:chOff x="1737407" y="8196232"/>
            <a:chExt cx="1392883" cy="7642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407" y="8276209"/>
              <a:ext cx="764294" cy="64558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128336" flipH="1">
              <a:off x="2425351" y="8255586"/>
              <a:ext cx="764294" cy="645585"/>
            </a:xfrm>
            <a:prstGeom prst="rect">
              <a:avLst/>
            </a:prstGeom>
          </p:spPr>
        </p:pic>
      </p:grpSp>
      <p:grpSp>
        <p:nvGrpSpPr>
          <p:cNvPr id="7" name="Group 20"/>
          <p:cNvGrpSpPr>
            <a:grpSpLocks/>
          </p:cNvGrpSpPr>
          <p:nvPr/>
        </p:nvGrpSpPr>
        <p:grpSpPr bwMode="auto">
          <a:xfrm rot="2664773">
            <a:off x="4085795" y="330621"/>
            <a:ext cx="1220660" cy="624959"/>
            <a:chOff x="1737407" y="8196232"/>
            <a:chExt cx="1392883" cy="76429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407" y="8276209"/>
              <a:ext cx="764294" cy="64558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128336" flipH="1">
              <a:off x="2425351" y="8255586"/>
              <a:ext cx="764294" cy="645585"/>
            </a:xfrm>
            <a:prstGeom prst="rect">
              <a:avLst/>
            </a:prstGeom>
          </p:spPr>
        </p:pic>
      </p:grpSp>
      <p:grpSp>
        <p:nvGrpSpPr>
          <p:cNvPr id="10" name="Group 20"/>
          <p:cNvGrpSpPr>
            <a:grpSpLocks/>
          </p:cNvGrpSpPr>
          <p:nvPr/>
        </p:nvGrpSpPr>
        <p:grpSpPr bwMode="auto">
          <a:xfrm rot="2623873">
            <a:off x="5692450" y="726820"/>
            <a:ext cx="1220660" cy="624959"/>
            <a:chOff x="1737407" y="8196232"/>
            <a:chExt cx="1392883" cy="76429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407" y="8276209"/>
              <a:ext cx="764294" cy="64558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128336" flipH="1">
              <a:off x="2425351" y="8255586"/>
              <a:ext cx="764294" cy="645585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732" y="1280522"/>
            <a:ext cx="8291512" cy="792162"/>
          </a:xfrm>
        </p:spPr>
        <p:txBody>
          <a:bodyPr>
            <a:normAutofit/>
          </a:bodyPr>
          <a:lstStyle/>
          <a:p>
            <a:pPr algn="l"/>
            <a:r>
              <a:rPr lang="de-DE" sz="3200" b="1" dirty="0"/>
              <a:t>Bildungs- und Sprachbiographie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699" y="1837482"/>
            <a:ext cx="8849756" cy="5112568"/>
          </a:xfrm>
        </p:spPr>
        <p:txBody>
          <a:bodyPr>
            <a:noAutofit/>
          </a:bodyPr>
          <a:lstStyle/>
          <a:p>
            <a:pPr marL="179388" indent="-179388">
              <a:spcBef>
                <a:spcPts val="600"/>
              </a:spcBef>
              <a:spcAft>
                <a:spcPts val="600"/>
              </a:spcAft>
            </a:pPr>
            <a:r>
              <a:rPr lang="de-DE" sz="1400" dirty="0" smtClean="0"/>
              <a:t>Mehrsprachiges Repertoire</a:t>
            </a:r>
          </a:p>
          <a:p>
            <a:pPr marL="579438" lvl="1" indent="-179388">
              <a:spcBef>
                <a:spcPts val="600"/>
              </a:spcBef>
              <a:spcAft>
                <a:spcPts val="600"/>
              </a:spcAft>
            </a:pPr>
            <a:r>
              <a:rPr lang="de-DE" sz="1400" dirty="0" smtClean="0"/>
              <a:t>Italienisch und Moldawisch mit der Mutter</a:t>
            </a:r>
          </a:p>
          <a:p>
            <a:pPr marL="579438" lvl="1" indent="-179388">
              <a:spcBef>
                <a:spcPts val="600"/>
              </a:spcBef>
              <a:spcAft>
                <a:spcPts val="600"/>
              </a:spcAft>
            </a:pPr>
            <a:r>
              <a:rPr lang="de-DE" sz="1400" dirty="0" smtClean="0"/>
              <a:t>Moldawisch mit den Großeltern, etwas Russisch mit der Tante</a:t>
            </a:r>
          </a:p>
          <a:p>
            <a:pPr marL="579438" lvl="1" indent="-179388">
              <a:spcBef>
                <a:spcPts val="600"/>
              </a:spcBef>
              <a:spcAft>
                <a:spcPts val="600"/>
              </a:spcAft>
            </a:pPr>
            <a:r>
              <a:rPr lang="de-DE" sz="1400" dirty="0" smtClean="0"/>
              <a:t>Deutsch als Unterrichtssprache und als Kommunikationsmittel mit den </a:t>
            </a:r>
            <a:r>
              <a:rPr lang="de-DE" sz="1400" dirty="0" err="1" smtClean="0"/>
              <a:t>KlassenkameradInnen</a:t>
            </a:r>
            <a:endParaRPr lang="de-DE" sz="1400" dirty="0" smtClean="0"/>
          </a:p>
          <a:p>
            <a:pPr marL="579438" lvl="1" indent="-179388">
              <a:spcBef>
                <a:spcPts val="600"/>
              </a:spcBef>
              <a:spcAft>
                <a:spcPts val="600"/>
              </a:spcAft>
            </a:pPr>
            <a:r>
              <a:rPr lang="de-DE" sz="1400" dirty="0" smtClean="0"/>
              <a:t>Italienisch und Deutsch mit </a:t>
            </a:r>
            <a:r>
              <a:rPr lang="de-DE" sz="1400" dirty="0" err="1" smtClean="0"/>
              <a:t>FreundInnen</a:t>
            </a:r>
            <a:endParaRPr lang="de-DE" sz="1400" dirty="0" smtClean="0"/>
          </a:p>
          <a:p>
            <a:pPr marL="579438" lvl="1" indent="-179388">
              <a:spcBef>
                <a:spcPts val="600"/>
              </a:spcBef>
              <a:spcAft>
                <a:spcPts val="600"/>
              </a:spcAft>
            </a:pPr>
            <a:r>
              <a:rPr lang="de-DE" sz="1400" dirty="0" smtClean="0"/>
              <a:t>Französisch als erstes, weiteres Sprachfach für 2 Jahre in Moldawien gelernt</a:t>
            </a:r>
            <a:endParaRPr lang="de-DE" sz="1400" dirty="0"/>
          </a:p>
          <a:p>
            <a:pPr marL="579438" lvl="1" indent="-179388">
              <a:spcBef>
                <a:spcPts val="600"/>
              </a:spcBef>
              <a:spcAft>
                <a:spcPts val="600"/>
              </a:spcAft>
            </a:pPr>
            <a:r>
              <a:rPr lang="de-DE" sz="1400" dirty="0" smtClean="0"/>
              <a:t>Italienisch und Englisch als weitere Sprachfächer in der Schule in Südtirol</a:t>
            </a:r>
            <a:endParaRPr lang="de-DE" sz="1400" dirty="0"/>
          </a:p>
          <a:p>
            <a:pPr marL="179388" lvl="1" indent="-17938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de-DE" sz="1400" dirty="0" smtClean="0"/>
              <a:t>Schulische Sprachförderung</a:t>
            </a:r>
            <a:endParaRPr lang="de-DE" sz="1400" dirty="0"/>
          </a:p>
          <a:p>
            <a:pPr marL="579438" lvl="1" indent="-179388">
              <a:spcBef>
                <a:spcPts val="600"/>
              </a:spcBef>
              <a:spcAft>
                <a:spcPts val="600"/>
              </a:spcAft>
            </a:pPr>
            <a:r>
              <a:rPr lang="de-DE" sz="1400" dirty="0" smtClean="0"/>
              <a:t>1-2 Stunden Deutschförderunterricht pro Tag mit einer </a:t>
            </a:r>
            <a:r>
              <a:rPr lang="de-DE" sz="1400" dirty="0" err="1" smtClean="0"/>
              <a:t>DaZ</a:t>
            </a:r>
            <a:r>
              <a:rPr lang="de-DE" sz="1400" dirty="0" smtClean="0"/>
              <a:t>-Lehrerin</a:t>
            </a:r>
          </a:p>
          <a:p>
            <a:pPr marL="579438" lvl="1" indent="-179388">
              <a:spcBef>
                <a:spcPts val="600"/>
              </a:spcBef>
              <a:spcAft>
                <a:spcPts val="600"/>
              </a:spcAft>
            </a:pPr>
            <a:r>
              <a:rPr lang="de-DE" sz="1400" dirty="0"/>
              <a:t>einmal pro Woche Inanspruchnahme der Hausaufgabenbetreuung</a:t>
            </a:r>
          </a:p>
          <a:p>
            <a:pPr marL="579438" lvl="1" indent="-179388">
              <a:spcBef>
                <a:spcPts val="600"/>
              </a:spcBef>
              <a:spcAft>
                <a:spcPts val="600"/>
              </a:spcAft>
            </a:pPr>
            <a:r>
              <a:rPr lang="de-DE" sz="1400" dirty="0" smtClean="0"/>
              <a:t>Besuch von Wahlfächern mit Schwerpunkt </a:t>
            </a:r>
            <a:r>
              <a:rPr lang="de-DE" sz="1600" dirty="0" smtClean="0"/>
              <a:t>auf Sprachförderung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5757836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-4464" y="2582055"/>
            <a:ext cx="2776264" cy="120698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7" name="Untertitel 2"/>
          <p:cNvSpPr txBox="1">
            <a:spLocks/>
          </p:cNvSpPr>
          <p:nvPr/>
        </p:nvSpPr>
        <p:spPr>
          <a:xfrm>
            <a:off x="179512" y="2564904"/>
            <a:ext cx="2984376" cy="2016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de-DE" sz="2000" b="1" dirty="0" smtClean="0">
                <a:solidFill>
                  <a:prstClr val="black"/>
                </a:solidFill>
              </a:rPr>
              <a:t>Wie </a:t>
            </a:r>
            <a:r>
              <a:rPr lang="de-DE" sz="2000" b="1" dirty="0" err="1" smtClean="0">
                <a:solidFill>
                  <a:prstClr val="black"/>
                </a:solidFill>
              </a:rPr>
              <a:t>Junita</a:t>
            </a:r>
            <a:r>
              <a:rPr lang="de-DE" sz="2000" b="1" dirty="0" smtClean="0">
                <a:solidFill>
                  <a:prstClr val="black"/>
                </a:solidFill>
              </a:rPr>
              <a:t> ihr mehrsprachiges Repertoire darstellt …</a:t>
            </a:r>
            <a:endParaRPr lang="de-DE" sz="2000" b="1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00" y="1412776"/>
            <a:ext cx="3744416" cy="5297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56997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0847" y="1628778"/>
            <a:ext cx="2664296" cy="102820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7" name="Untertitel 2"/>
          <p:cNvSpPr txBox="1">
            <a:spLocks/>
          </p:cNvSpPr>
          <p:nvPr/>
        </p:nvSpPr>
        <p:spPr>
          <a:xfrm>
            <a:off x="84245" y="1700808"/>
            <a:ext cx="2984376" cy="2016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de-DE" sz="2000" b="1" dirty="0" smtClean="0">
                <a:solidFill>
                  <a:prstClr val="black"/>
                </a:solidFill>
              </a:rPr>
              <a:t>Was </a:t>
            </a:r>
            <a:r>
              <a:rPr lang="de-DE" sz="2000" b="1" dirty="0" err="1" smtClean="0">
                <a:solidFill>
                  <a:prstClr val="black"/>
                </a:solidFill>
              </a:rPr>
              <a:t>Junita</a:t>
            </a:r>
            <a:r>
              <a:rPr lang="de-DE" sz="2000" b="1" dirty="0" smtClean="0">
                <a:solidFill>
                  <a:prstClr val="black"/>
                </a:solidFill>
              </a:rPr>
              <a:t> in ihren Sprachen kann …</a:t>
            </a:r>
            <a:endParaRPr lang="de-DE" sz="2000" b="1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143" y="1529017"/>
            <a:ext cx="4176464" cy="5168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3822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3360643" y="1664804"/>
            <a:ext cx="5616624" cy="2808312"/>
          </a:xfrm>
          <a:prstGeom prst="wedgeEllipseCallou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9120" y="1916600"/>
            <a:ext cx="3248744" cy="115236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57610" y="2616853"/>
            <a:ext cx="4536504" cy="1453569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de-DE" sz="2000" dirty="0" smtClean="0"/>
              <a:t>Spontansprache: mündlich, moldawisch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de-DE" sz="2000" dirty="0" smtClean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de-DE" sz="20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de-DE" sz="20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de-DE" sz="20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de-DE" sz="2000" dirty="0" smtClean="0"/>
          </a:p>
        </p:txBody>
      </p:sp>
      <p:sp>
        <p:nvSpPr>
          <p:cNvPr id="5" name="Untertitel 2"/>
          <p:cNvSpPr txBox="1">
            <a:spLocks/>
          </p:cNvSpPr>
          <p:nvPr/>
        </p:nvSpPr>
        <p:spPr>
          <a:xfrm>
            <a:off x="382645" y="1936550"/>
            <a:ext cx="2984376" cy="2016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de-DE" sz="2000" b="1" dirty="0" smtClean="0">
                <a:solidFill>
                  <a:prstClr val="black"/>
                </a:solidFill>
              </a:rPr>
              <a:t>Wenn sie selbst zu Wort kommt …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de-DE" sz="2000" b="1" dirty="0" smtClean="0">
                <a:solidFill>
                  <a:prstClr val="black"/>
                </a:solidFill>
              </a:rPr>
              <a:t>… in ihrer L1 …</a:t>
            </a:r>
            <a:endParaRPr lang="de-DE" sz="2000" b="1" dirty="0">
              <a:solidFill>
                <a:prstClr val="black"/>
              </a:solidFill>
            </a:endParaRPr>
          </a:p>
        </p:txBody>
      </p:sp>
      <p:pic>
        <p:nvPicPr>
          <p:cNvPr id="2" name="DVT_E0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28006" end="283351.1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5352" y="3343638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23728" y="5425165"/>
            <a:ext cx="5400600" cy="688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 „MALEDIVE: Die Unterrichts- und Bildungssprache fördern im Kontext von Diversität“ – </a:t>
            </a:r>
            <a:r>
              <a:rPr lang="de-DE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Lernerprofile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www.maledive.ecml.at; Version: </a:t>
            </a:r>
            <a:r>
              <a:rPr lang="de-DE" sz="1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1.2; 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zuletzt geändert: Mai 2015;</a:t>
            </a:r>
            <a:endParaRPr lang="en-US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entwickelt von Andrea Abel, Dana Engel, Susanne Reif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68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379</Words>
  <Application>Microsoft Office PowerPoint</Application>
  <PresentationFormat>On-screen Show (4:3)</PresentationFormat>
  <Paragraphs>52</Paragraphs>
  <Slides>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ＭＳ Ｐゴシック</vt:lpstr>
      <vt:lpstr>Arial</vt:lpstr>
      <vt:lpstr>Calibri</vt:lpstr>
      <vt:lpstr>Century Gothic</vt:lpstr>
      <vt:lpstr>Times New Roman</vt:lpstr>
      <vt:lpstr>1_Office Theme</vt:lpstr>
      <vt:lpstr>PowerPoint Presentation</vt:lpstr>
      <vt:lpstr>PowerPoint Presentation</vt:lpstr>
      <vt:lpstr>Bildungs- und Sprachbiographie</vt:lpstr>
      <vt:lpstr>Bildungs- und Sprachbiographie</vt:lpstr>
      <vt:lpstr>Bildungs- und Sprachbiographie</vt:lpstr>
      <vt:lpstr>PowerPoint Presentation</vt:lpstr>
      <vt:lpstr>PowerPoint Presentation</vt:lpstr>
      <vt:lpstr>PowerPoint Presentation</vt:lpstr>
    </vt:vector>
  </TitlesOfParts>
  <Company>ECML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Andrea Abel;Dana Engel</dc:creator>
  <cp:lastModifiedBy>Barrett Joanna</cp:lastModifiedBy>
  <cp:revision>407</cp:revision>
  <cp:lastPrinted>2015-03-18T16:07:15Z</cp:lastPrinted>
  <dcterms:created xsi:type="dcterms:W3CDTF">2011-11-11T11:03:57Z</dcterms:created>
  <dcterms:modified xsi:type="dcterms:W3CDTF">2016-04-14T13:14:48Z</dcterms:modified>
</cp:coreProperties>
</file>