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1" r:id="rId1"/>
  </p:sldMasterIdLst>
  <p:notesMasterIdLst>
    <p:notesMasterId r:id="rId10"/>
  </p:notesMasterIdLst>
  <p:sldIdLst>
    <p:sldId id="615" r:id="rId2"/>
    <p:sldId id="616" r:id="rId3"/>
    <p:sldId id="617" r:id="rId4"/>
    <p:sldId id="618" r:id="rId5"/>
    <p:sldId id="619" r:id="rId6"/>
    <p:sldId id="620" r:id="rId7"/>
    <p:sldId id="621" r:id="rId8"/>
    <p:sldId id="622" r:id="rId9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6600"/>
    <a:srgbClr val="366092"/>
    <a:srgbClr val="315683"/>
    <a:srgbClr val="7C7CF0"/>
    <a:srgbClr val="0086EA"/>
    <a:srgbClr val="43AEFF"/>
    <a:srgbClr val="3B689F"/>
    <a:srgbClr val="1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4" autoAdjust="0"/>
    <p:restoredTop sz="72727" autoAdjust="0"/>
  </p:normalViewPr>
  <p:slideViewPr>
    <p:cSldViewPr>
      <p:cViewPr varScale="1">
        <p:scale>
          <a:sx n="67" d="100"/>
          <a:sy n="67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2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486" cy="494762"/>
          </a:xfrm>
          <a:prstGeom prst="rect">
            <a:avLst/>
          </a:prstGeom>
        </p:spPr>
        <p:txBody>
          <a:bodyPr vert="horz" lIns="95419" tIns="47709" rIns="95419" bIns="47709" rtlCol="0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96" y="1"/>
            <a:ext cx="2944486" cy="494762"/>
          </a:xfrm>
          <a:prstGeom prst="rect">
            <a:avLst/>
          </a:prstGeom>
        </p:spPr>
        <p:txBody>
          <a:bodyPr vert="horz" wrap="square" lIns="95419" tIns="47709" rIns="95419" bIns="47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54D2B2D9-BBA5-4DEE-8B40-807A3E85E975}" type="datetimeFigureOut">
              <a:rPr lang="de-DE"/>
              <a:pPr>
                <a:defRPr/>
              </a:pPr>
              <a:t>25.06.2015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9" tIns="47709" rIns="95419" bIns="47709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46" y="4704851"/>
            <a:ext cx="5436208" cy="4457469"/>
          </a:xfrm>
          <a:prstGeom prst="rect">
            <a:avLst/>
          </a:prstGeom>
        </p:spPr>
        <p:txBody>
          <a:bodyPr vert="horz" wrap="square" lIns="95419" tIns="47709" rIns="95419" bIns="4770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702"/>
            <a:ext cx="2944486" cy="494762"/>
          </a:xfrm>
          <a:prstGeom prst="rect">
            <a:avLst/>
          </a:prstGeom>
        </p:spPr>
        <p:txBody>
          <a:bodyPr vert="horz" lIns="95419" tIns="47709" rIns="95419" bIns="47709" rtlCol="0" anchor="b"/>
          <a:lstStyle>
            <a:lvl1pPr algn="l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96" y="9409702"/>
            <a:ext cx="2944486" cy="494762"/>
          </a:xfrm>
          <a:prstGeom prst="rect">
            <a:avLst/>
          </a:prstGeom>
        </p:spPr>
        <p:txBody>
          <a:bodyPr vert="horz" wrap="square" lIns="95419" tIns="47709" rIns="95419" bIns="47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82A748EE-E30B-4CF2-A78C-9F7337CFE1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894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1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7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2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9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1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3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25.06.2015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25.06.2015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796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1560" y="764704"/>
            <a:ext cx="3168352" cy="14401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795536" y="908256"/>
            <a:ext cx="2984376" cy="2016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2000" b="1" dirty="0" smtClean="0">
                <a:solidFill>
                  <a:prstClr val="black"/>
                </a:solidFill>
              </a:rPr>
              <a:t>Wenn er schreibt …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de-DE" sz="2000" b="1" dirty="0" smtClean="0">
                <a:solidFill>
                  <a:prstClr val="black"/>
                </a:solidFill>
              </a:rPr>
              <a:t>… auf Deutsch …</a:t>
            </a:r>
            <a:endParaRPr lang="de-DE" sz="2000" b="1" dirty="0">
              <a:solidFill>
                <a:prstClr val="black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076056" y="2204864"/>
            <a:ext cx="3528392" cy="2448272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5220072" y="2917117"/>
            <a:ext cx="3096344" cy="145356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2000" dirty="0" smtClean="0"/>
              <a:t>Bildgeschichte: schriftlich, deutsch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pic>
        <p:nvPicPr>
          <p:cNvPr id="12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 l="20668" t="35235" r="42805" b="5704"/>
          <a:stretch>
            <a:fillRect/>
          </a:stretch>
        </p:blipFill>
        <p:spPr bwMode="auto">
          <a:xfrm>
            <a:off x="612757" y="2708920"/>
            <a:ext cx="3816451" cy="346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-243408"/>
            <a:ext cx="6295429" cy="765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3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5791373" cy="8199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2708920"/>
            <a:ext cx="93610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86064" y="716047"/>
            <a:ext cx="1728192" cy="915119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 smtClean="0"/>
              <a:t>Reflexion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Autofit/>
          </a:bodyPr>
          <a:lstStyle/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Was bedeutet Mehrsprachigkeit? Wie mehrsprachig ist </a:t>
            </a:r>
            <a:r>
              <a:rPr lang="de-DE" sz="2000" dirty="0" err="1" smtClean="0"/>
              <a:t>Junita</a:t>
            </a:r>
            <a:r>
              <a:rPr lang="de-DE" sz="2000" dirty="0" smtClean="0"/>
              <a:t>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/>
              <a:t>Wird </a:t>
            </a:r>
            <a:r>
              <a:rPr lang="de-DE" sz="2000" dirty="0" err="1" smtClean="0"/>
              <a:t>Junitas</a:t>
            </a:r>
            <a:r>
              <a:rPr lang="de-DE" sz="2000" dirty="0" smtClean="0"/>
              <a:t> Mehrsprachigkeit gefördert? Falls ja, wie?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Wie  kann Mehrsprachigkeit im Mehrheitssprachenunterricht gefördert werden? Wie können alle </a:t>
            </a:r>
            <a:r>
              <a:rPr lang="de-DE" sz="2000" dirty="0" err="1" smtClean="0">
                <a:sym typeface="Wingdings" panose="05000000000000000000" pitchFamily="2" charset="2"/>
              </a:rPr>
              <a:t>SchülerInnen</a:t>
            </a:r>
            <a:r>
              <a:rPr lang="de-DE" sz="2000" dirty="0" smtClean="0">
                <a:sym typeface="Wingdings" panose="05000000000000000000" pitchFamily="2" charset="2"/>
              </a:rPr>
              <a:t> davon profitieren? Worin liegen Chancen, worin Herausforderungen?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Wie können </a:t>
            </a:r>
            <a:r>
              <a:rPr lang="de-DE" sz="2000" dirty="0" err="1" smtClean="0">
                <a:sym typeface="Wingdings" panose="05000000000000000000" pitchFamily="2" charset="2"/>
              </a:rPr>
              <a:t>Junitas</a:t>
            </a:r>
            <a:r>
              <a:rPr lang="de-DE" sz="2000" dirty="0" smtClean="0">
                <a:sym typeface="Wingdings" panose="05000000000000000000" pitchFamily="2" charset="2"/>
              </a:rPr>
              <a:t> Sprachkompetenzen beschrieben werden? 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Welche Möglichkeiten und Instrumente </a:t>
            </a:r>
            <a:r>
              <a:rPr lang="de-DE" sz="2000" dirty="0">
                <a:sym typeface="Wingdings" panose="05000000000000000000" pitchFamily="2" charset="2"/>
              </a:rPr>
              <a:t>gibt es, Kompetenzen in einer oder mehreren Sprachen zu erheben</a:t>
            </a:r>
            <a:r>
              <a:rPr lang="de-DE" sz="2000" dirty="0" smtClean="0">
                <a:sym typeface="Wingdings" panose="05000000000000000000" pitchFamily="2" charset="2"/>
              </a:rPr>
              <a:t>? </a:t>
            </a:r>
            <a:endParaRPr lang="de-DE" sz="1600" dirty="0"/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Wie und auf welcher Grundlage können Kompetenzen in der Mehrheitssprache, die Voraussetzung für den Bildungserfolg sind, gefördert werden?</a:t>
            </a:r>
          </a:p>
          <a:p>
            <a:pPr marL="179388" indent="-179388">
              <a:spcBef>
                <a:spcPts val="600"/>
              </a:spcBef>
              <a:spcAft>
                <a:spcPts val="600"/>
              </a:spcAft>
            </a:pPr>
            <a:r>
              <a:rPr lang="de-DE" sz="2000" dirty="0" smtClean="0">
                <a:sym typeface="Wingdings" panose="05000000000000000000" pitchFamily="2" charset="2"/>
              </a:rPr>
              <a:t>Was müssen </a:t>
            </a:r>
            <a:r>
              <a:rPr lang="de-DE" sz="2000" dirty="0" err="1" smtClean="0">
                <a:sym typeface="Wingdings" panose="05000000000000000000" pitchFamily="2" charset="2"/>
              </a:rPr>
              <a:t>LehrerInnen</a:t>
            </a:r>
            <a:r>
              <a:rPr lang="de-DE" sz="2000" dirty="0" smtClean="0">
                <a:sym typeface="Wingdings" panose="05000000000000000000" pitchFamily="2" charset="2"/>
              </a:rPr>
              <a:t> können und wissen, um für den Unterricht im mehrsprachigen Klassenzimmer fit zu sein?</a:t>
            </a:r>
          </a:p>
          <a:p>
            <a:pPr marL="579438" lvl="1" indent="-179388">
              <a:spcBef>
                <a:spcPts val="600"/>
              </a:spcBef>
              <a:spcAft>
                <a:spcPts val="600"/>
              </a:spcAft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sp>
        <p:nvSpPr>
          <p:cNvPr id="4" name="Cloud Callout 3"/>
          <p:cNvSpPr/>
          <p:nvPr/>
        </p:nvSpPr>
        <p:spPr>
          <a:xfrm>
            <a:off x="6350392" y="116632"/>
            <a:ext cx="2304256" cy="1138138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25129" y="274638"/>
            <a:ext cx="1071736" cy="654323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Transkript: Spontansprache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" y="1199046"/>
            <a:ext cx="9111405" cy="55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Transkript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" y="1052736"/>
            <a:ext cx="9121699" cy="3384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7112"/>
            <a:ext cx="932768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Transkirpt: Bildgeschichte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" y="1383184"/>
            <a:ext cx="909988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3200" b="1" dirty="0" smtClean="0"/>
              <a:t>Transkript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13387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de-DE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917954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Bildschirmpräsentation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Wingdings</vt:lpstr>
      <vt:lpstr>1_Larissa-Design</vt:lpstr>
      <vt:lpstr>PowerPoint-Präsentation</vt:lpstr>
      <vt:lpstr>PowerPoint-Präsentation</vt:lpstr>
      <vt:lpstr>PowerPoint-Präsentation</vt:lpstr>
      <vt:lpstr>Reflexion</vt:lpstr>
      <vt:lpstr>Transkript: Spontansprache</vt:lpstr>
      <vt:lpstr>Transkript</vt:lpstr>
      <vt:lpstr>Transkirpt: Bildgeschichte</vt:lpstr>
      <vt:lpstr>Transkript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Abel;Dana Engel</dc:creator>
  <cp:lastModifiedBy>AAbel</cp:lastModifiedBy>
  <cp:revision>402</cp:revision>
  <cp:lastPrinted>2015-03-18T16:07:15Z</cp:lastPrinted>
  <dcterms:created xsi:type="dcterms:W3CDTF">2011-11-11T11:03:57Z</dcterms:created>
  <dcterms:modified xsi:type="dcterms:W3CDTF">2015-06-25T14:56:37Z</dcterms:modified>
</cp:coreProperties>
</file>