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499" r:id="rId2"/>
  </p:sldMasterIdLst>
  <p:notesMasterIdLst>
    <p:notesMasterId r:id="rId11"/>
  </p:notesMasterIdLst>
  <p:sldIdLst>
    <p:sldId id="605" r:id="rId3"/>
    <p:sldId id="606" r:id="rId4"/>
    <p:sldId id="607" r:id="rId5"/>
    <p:sldId id="608" r:id="rId6"/>
    <p:sldId id="609" r:id="rId7"/>
    <p:sldId id="610" r:id="rId8"/>
    <p:sldId id="611" r:id="rId9"/>
    <p:sldId id="612" r:id="rId10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6600"/>
    <a:srgbClr val="366092"/>
    <a:srgbClr val="315683"/>
    <a:srgbClr val="7C7CF0"/>
    <a:srgbClr val="0086EA"/>
    <a:srgbClr val="43AEFF"/>
    <a:srgbClr val="3B689F"/>
    <a:srgbClr val="19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14" autoAdjust="0"/>
    <p:restoredTop sz="72727" autoAdjust="0"/>
  </p:normalViewPr>
  <p:slideViewPr>
    <p:cSldViewPr>
      <p:cViewPr varScale="1">
        <p:scale>
          <a:sx n="67" d="100"/>
          <a:sy n="67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notesViewPr>
    <p:cSldViewPr>
      <p:cViewPr varScale="1">
        <p:scale>
          <a:sx n="51" d="100"/>
          <a:sy n="51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486" cy="494762"/>
          </a:xfrm>
          <a:prstGeom prst="rect">
            <a:avLst/>
          </a:prstGeom>
        </p:spPr>
        <p:txBody>
          <a:bodyPr vert="horz" lIns="95419" tIns="47709" rIns="95419" bIns="47709" rtlCol="0"/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496" y="1"/>
            <a:ext cx="2944486" cy="494762"/>
          </a:xfrm>
          <a:prstGeom prst="rect">
            <a:avLst/>
          </a:prstGeom>
        </p:spPr>
        <p:txBody>
          <a:bodyPr vert="horz" wrap="square" lIns="95419" tIns="47709" rIns="95419" bIns="47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54D2B2D9-BBA5-4DEE-8B40-807A3E85E975}" type="datetimeFigureOut">
              <a:rPr lang="de-DE"/>
              <a:pPr>
                <a:defRPr/>
              </a:pPr>
              <a:t>25.06.2015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9" tIns="47709" rIns="95419" bIns="47709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146" y="4704851"/>
            <a:ext cx="5436208" cy="4457469"/>
          </a:xfrm>
          <a:prstGeom prst="rect">
            <a:avLst/>
          </a:prstGeom>
        </p:spPr>
        <p:txBody>
          <a:bodyPr vert="horz" wrap="square" lIns="95419" tIns="47709" rIns="95419" bIns="4770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9702"/>
            <a:ext cx="2944486" cy="494762"/>
          </a:xfrm>
          <a:prstGeom prst="rect">
            <a:avLst/>
          </a:prstGeom>
        </p:spPr>
        <p:txBody>
          <a:bodyPr vert="horz" lIns="95419" tIns="47709" rIns="95419" bIns="47709" rtlCol="0" anchor="b"/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496" y="9409702"/>
            <a:ext cx="2944486" cy="494762"/>
          </a:xfrm>
          <a:prstGeom prst="rect">
            <a:avLst/>
          </a:prstGeom>
        </p:spPr>
        <p:txBody>
          <a:bodyPr vert="horz" wrap="square" lIns="95419" tIns="47709" rIns="95419" bIns="477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2A748EE-E30B-4CF2-A78C-9F7337CFE1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894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AF9B37-D4BD-4F58-854A-3B8E1DFC965A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7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A748EE-E30B-4CF2-A78C-9F7337CFE10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75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47DCC-F1EE-4726-88D2-A5BA389D7144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422E-8759-4C02-B6E1-B1260D06667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8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3FD53-E079-4068-8045-9DDF33971541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DA84-6F85-4E15-B6C8-837B8833B09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C9B15-8F91-4EC8-90FF-59A5871215E8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78137-F746-45DD-9BE5-2BFEBE2EEAF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05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47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54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47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27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19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21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0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47613-D7C2-4A5E-B978-E924CFB72D7B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BEE32-E2F6-4127-A708-417A7003736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21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59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5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25.06.2015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9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197FC-9BAE-4522-A7A0-06C98D887646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02215-107D-4C28-A71C-9216B1C188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2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6EF3A-7DB0-43F6-927C-0CE47AAEA34B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159B-3C3B-4746-9677-5CEA75BD62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04710-0406-4B20-8432-EED4124B73B0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2E895-2017-4AC1-9335-CA30F0E654A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1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7A662-3801-4058-8F7F-3604C0052980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C3E0F-2B1A-4B49-AB9D-9A608D6D14C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9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4AFB0-1E8F-4548-A778-F759EF1A5F9E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8C3C5-BC5E-4212-B5A3-B15123BDE4D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704D-A34B-4862-8EA4-271BC5B91B9F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ECDA0-FC54-44E6-9391-94DF5324281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9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1C6AE-4709-426E-A04B-0538DCB007D0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F0009-1075-411F-B2AC-0BF37A3CCFA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9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5288" y="1196975"/>
            <a:ext cx="82915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8" y="2133600"/>
            <a:ext cx="8291512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79DAAF9-39F3-4669-AE90-878BB9918305}" type="datetimeFigureOut">
              <a:rPr lang="en-US"/>
              <a:pPr>
                <a:defRPr/>
              </a:pPr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31008DE-9D10-478D-9797-99FC197000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31" name="Picture 5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25.06.2015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66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hteck 5"/>
          <p:cNvSpPr>
            <a:spLocks noChangeArrowheads="1"/>
          </p:cNvSpPr>
          <p:nvPr/>
        </p:nvSpPr>
        <p:spPr bwMode="auto">
          <a:xfrm>
            <a:off x="0" y="1844675"/>
            <a:ext cx="9144000" cy="373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1050"/>
              </a:spcBef>
              <a:defRPr/>
            </a:pPr>
            <a:r>
              <a:rPr lang="de-DE" sz="4000" b="1" dirty="0" smtClean="0">
                <a:solidFill>
                  <a:srgbClr val="0000FF"/>
                </a:solidFill>
                <a:latin typeface="Calibri"/>
                <a:cs typeface="Arial" charset="0"/>
              </a:rPr>
              <a:t>Anhang:</a:t>
            </a:r>
          </a:p>
          <a:p>
            <a:pPr algn="ctr" eaLnBrk="1" hangingPunct="1">
              <a:spcBef>
                <a:spcPts val="1050"/>
              </a:spcBef>
              <a:defRPr/>
            </a:pPr>
            <a:r>
              <a:rPr lang="de-DE" sz="4000" b="1" dirty="0" smtClean="0">
                <a:solidFill>
                  <a:srgbClr val="0000FF"/>
                </a:solidFill>
                <a:latin typeface="Calibri"/>
                <a:cs typeface="Arial" charset="0"/>
              </a:rPr>
              <a:t>Lernerprofil Junita</a:t>
            </a:r>
          </a:p>
          <a:p>
            <a:pPr algn="ctr" eaLnBrk="1" hangingPunct="1">
              <a:spcBef>
                <a:spcPts val="1050"/>
              </a:spcBef>
              <a:defRPr/>
            </a:pPr>
            <a:endParaRPr lang="de-DE" sz="4000" dirty="0" smtClean="0">
              <a:solidFill>
                <a:prstClr val="white">
                  <a:lumMod val="50000"/>
                </a:prstClr>
              </a:solidFill>
              <a:latin typeface="Calibri"/>
              <a:cs typeface="Arial" charset="0"/>
            </a:endParaRPr>
          </a:p>
          <a:p>
            <a:pPr algn="ctr" eaLnBrk="1" hangingPunct="1">
              <a:spcBef>
                <a:spcPts val="1050"/>
              </a:spcBef>
              <a:defRPr/>
            </a:pPr>
            <a:r>
              <a:rPr lang="de-DE" sz="4000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Arial" charset="0"/>
              </a:rPr>
              <a:t>[Version 1.2] </a:t>
            </a:r>
            <a:endParaRPr lang="de-DE" sz="4000" dirty="0">
              <a:solidFill>
                <a:prstClr val="white">
                  <a:lumMod val="50000"/>
                </a:prstClr>
              </a:solidFill>
              <a:latin typeface="Calibri"/>
              <a:cs typeface="Arial" charset="0"/>
            </a:endParaRPr>
          </a:p>
          <a:p>
            <a:pPr algn="ctr" eaLnBrk="1" hangingPunct="1">
              <a:spcBef>
                <a:spcPts val="1050"/>
              </a:spcBef>
              <a:defRPr/>
            </a:pPr>
            <a:endParaRPr lang="de-DE" sz="4000" b="1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  <p:pic>
        <p:nvPicPr>
          <p:cNvPr id="19459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37312"/>
            <a:ext cx="10874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76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91519" y="2924944"/>
            <a:ext cx="4032448" cy="28083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75495" y="3068496"/>
            <a:ext cx="3848472" cy="270877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de-DE" b="1" dirty="0" smtClean="0">
                <a:solidFill>
                  <a:schemeClr val="tx1"/>
                </a:solidFill>
              </a:rPr>
              <a:t>Profil (4)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tx1"/>
                </a:solidFill>
              </a:rPr>
              <a:t>weiblich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tx1"/>
                </a:solidFill>
              </a:rPr>
              <a:t>10 Jahre alt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</a:rPr>
              <a:t>g</a:t>
            </a:r>
            <a:r>
              <a:rPr lang="de-DE" b="1" dirty="0" smtClean="0">
                <a:solidFill>
                  <a:schemeClr val="tx1"/>
                </a:solidFill>
              </a:rPr>
              <a:t>eboren in Moldawien </a:t>
            </a:r>
            <a:r>
              <a:rPr lang="de-DE" b="1" dirty="0">
                <a:solidFill>
                  <a:prstClr val="black"/>
                </a:solidFill>
              </a:rPr>
              <a:t>*</a:t>
            </a:r>
            <a:r>
              <a:rPr lang="de-DE" b="1" baseline="30000" dirty="0">
                <a:solidFill>
                  <a:prstClr val="black"/>
                </a:solidFill>
              </a:rPr>
              <a:t>2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endParaRPr lang="de-DE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/>
                </a:solidFill>
              </a:rPr>
              <a:t>s</a:t>
            </a:r>
            <a:r>
              <a:rPr lang="de-DE" b="1" dirty="0" smtClean="0">
                <a:solidFill>
                  <a:schemeClr val="tx1"/>
                </a:solidFill>
              </a:rPr>
              <a:t>eit 8 Monaten in Südtirol (Italien)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tx1"/>
                </a:solidFill>
              </a:rPr>
              <a:t>L1 Moldawisch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b="1" dirty="0">
                <a:solidFill>
                  <a:prstClr val="black"/>
                </a:solidFill>
              </a:rPr>
              <a:t>*</a:t>
            </a:r>
            <a:r>
              <a:rPr lang="de-DE" b="1" baseline="30000" dirty="0">
                <a:solidFill>
                  <a:prstClr val="black"/>
                </a:solidFill>
              </a:rPr>
              <a:t>3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endParaRPr lang="de-DE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chemeClr val="tx1"/>
                </a:solidFill>
              </a:rPr>
              <a:t>weitere Sprachen: Russisch, Italienisch, Deutsch, Englisch…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63813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Calibri"/>
                <a:ea typeface="+mn-ea"/>
              </a:rPr>
              <a:t>*Name geändert,</a:t>
            </a:r>
            <a:r>
              <a:rPr lang="de-DE" dirty="0">
                <a:solidFill>
                  <a:prstClr val="black"/>
                </a:solidFill>
                <a:latin typeface="Calibri"/>
                <a:ea typeface="+mn-ea"/>
              </a:rPr>
              <a:t> *</a:t>
            </a:r>
            <a:r>
              <a:rPr lang="de-DE" baseline="30000" dirty="0">
                <a:solidFill>
                  <a:prstClr val="black"/>
                </a:solidFill>
                <a:latin typeface="Calibri"/>
                <a:ea typeface="+mn-ea"/>
              </a:rPr>
              <a:t>2</a:t>
            </a:r>
            <a:r>
              <a:rPr lang="de-DE" dirty="0">
                <a:solidFill>
                  <a:prstClr val="black"/>
                </a:solidFill>
                <a:latin typeface="Calibri"/>
                <a:ea typeface="+mn-ea"/>
              </a:rPr>
              <a:t> vermutlich: Region Moldau in Rumänien;  *</a:t>
            </a:r>
            <a:r>
              <a:rPr lang="de-DE" baseline="30000" dirty="0">
                <a:solidFill>
                  <a:prstClr val="black"/>
                </a:solidFill>
                <a:latin typeface="Calibri"/>
                <a:ea typeface="+mn-ea"/>
              </a:rPr>
              <a:t>3</a:t>
            </a:r>
            <a:r>
              <a:rPr lang="de-DE" dirty="0">
                <a:solidFill>
                  <a:prstClr val="black"/>
                </a:solidFill>
                <a:latin typeface="Calibri"/>
                <a:ea typeface="+mn-ea"/>
              </a:rPr>
              <a:t> vermutlich: </a:t>
            </a:r>
            <a:r>
              <a:rPr lang="de-DE" dirty="0" smtClean="0">
                <a:solidFill>
                  <a:prstClr val="black"/>
                </a:solidFill>
                <a:latin typeface="Calibri"/>
                <a:ea typeface="+mn-ea"/>
              </a:rPr>
              <a:t>Moldawisch </a:t>
            </a:r>
            <a:endParaRPr lang="de-DE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9" name="Picture 8" descr="C:\Users\SReif\Desktop\17-111310173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375">
            <a:off x="754315" y="1359757"/>
            <a:ext cx="1840898" cy="201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Callout 9"/>
          <p:cNvSpPr/>
          <p:nvPr/>
        </p:nvSpPr>
        <p:spPr>
          <a:xfrm>
            <a:off x="2735796" y="404664"/>
            <a:ext cx="2268252" cy="1129791"/>
          </a:xfrm>
          <a:prstGeom prst="wedgeEllipseCallout">
            <a:avLst>
              <a:gd name="adj1" fmla="val -57017"/>
              <a:gd name="adj2" fmla="val 92149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de-DE" sz="2500" b="1" kern="0" dirty="0" smtClean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Junita</a:t>
            </a:r>
            <a:r>
              <a:rPr lang="de-DE" sz="2800" dirty="0" smtClean="0">
                <a:solidFill>
                  <a:prstClr val="black"/>
                </a:solidFill>
                <a:latin typeface="Calibri"/>
                <a:ea typeface="+mn-ea"/>
              </a:rPr>
              <a:t>*</a:t>
            </a:r>
            <a:r>
              <a:rPr lang="de-DE" sz="2500" b="1" kern="0" baseline="30000" dirty="0" smtClean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500" kern="0" baseline="30000" dirty="0">
              <a:solidFill>
                <a:sysClr val="window" lastClr="FFFFFF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/>
          <p:cNvGrpSpPr>
            <a:grpSpLocks/>
          </p:cNvGrpSpPr>
          <p:nvPr/>
        </p:nvGrpSpPr>
        <p:grpSpPr bwMode="auto">
          <a:xfrm rot="3558717">
            <a:off x="7242559" y="1062043"/>
            <a:ext cx="1220660" cy="624959"/>
            <a:chOff x="1737407" y="8196232"/>
            <a:chExt cx="1392883" cy="76429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grpSp>
        <p:nvGrpSpPr>
          <p:cNvPr id="4" name="Group 20"/>
          <p:cNvGrpSpPr>
            <a:grpSpLocks/>
          </p:cNvGrpSpPr>
          <p:nvPr/>
        </p:nvGrpSpPr>
        <p:grpSpPr bwMode="auto">
          <a:xfrm rot="2664773">
            <a:off x="4085795" y="330621"/>
            <a:ext cx="1220660" cy="624959"/>
            <a:chOff x="1737407" y="8196232"/>
            <a:chExt cx="1392883" cy="7642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grpSp>
        <p:nvGrpSpPr>
          <p:cNvPr id="7" name="Group 20"/>
          <p:cNvGrpSpPr>
            <a:grpSpLocks/>
          </p:cNvGrpSpPr>
          <p:nvPr/>
        </p:nvGrpSpPr>
        <p:grpSpPr bwMode="auto">
          <a:xfrm rot="2623873">
            <a:off x="5692450" y="726820"/>
            <a:ext cx="1220660" cy="624959"/>
            <a:chOff x="1737407" y="8196232"/>
            <a:chExt cx="1392883" cy="7642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4" y="29649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3200" b="1" dirty="0" smtClean="0"/>
              <a:t>Bildungs- und Sprachbiographie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524" y="1159401"/>
            <a:ext cx="8676964" cy="5581967"/>
          </a:xfrm>
        </p:spPr>
        <p:txBody>
          <a:bodyPr>
            <a:noAutofit/>
          </a:bodyPr>
          <a:lstStyle/>
          <a:p>
            <a:pPr marL="179388" indent="-179388">
              <a:spcBef>
                <a:spcPts val="600"/>
              </a:spcBef>
              <a:spcAft>
                <a:spcPts val="600"/>
              </a:spcAft>
            </a:pPr>
            <a:r>
              <a:rPr lang="de-DE" sz="2000" dirty="0" smtClean="0"/>
              <a:t>Familiäres Umfeld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g</a:t>
            </a:r>
            <a:r>
              <a:rPr lang="de-DE" sz="1600" dirty="0" smtClean="0"/>
              <a:t>eboren in Moldawien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i</a:t>
            </a:r>
            <a:r>
              <a:rPr lang="de-DE" sz="1600" dirty="0" smtClean="0"/>
              <a:t>m Alter von 10 Jahren nach Südtirol (Italien) gekommen; lebt in Bozen, der Landeshauptstadt Südtirols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die Mutter kam als Arbeitsmigrantin 5 Jahre vorher nach Südtirol; - sie ist alleinerziehend und arbeitet als Sozialbetreuerin für Pflegebedürftige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d</a:t>
            </a:r>
            <a:r>
              <a:rPr lang="de-DE" sz="1600" dirty="0" smtClean="0"/>
              <a:t>urch regelmäßige Telefonate und geplante Ferienbesuche bei den Großeltern im Herkunftsland besteht eine enge soziale und sprachliche Verbundenheit</a:t>
            </a:r>
          </a:p>
          <a:p>
            <a:pPr marL="179388" lvl="1" indent="-17938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000" dirty="0" smtClean="0"/>
              <a:t>Bisherige Bildung</a:t>
            </a:r>
            <a:endParaRPr lang="de-DE" sz="20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3 Jahre lang Besuch einer Grundschule in Moldawien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i</a:t>
            </a:r>
            <a:r>
              <a:rPr lang="de-DE" sz="1600" dirty="0" smtClean="0"/>
              <a:t>n Südtirol wird sie mit 10 Jahren direkt nach ihrer Ankunft in die 4. Klasse der Grundschule (mit deutsche Unterrichtssprache) eingestuft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insgesamt ist sie eine interessierte Schülerin, sie hat sich schnell eingelebt</a:t>
            </a:r>
            <a:endParaRPr lang="de-DE" sz="1600" dirty="0"/>
          </a:p>
          <a:p>
            <a:pPr marL="40005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16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endParaRPr lang="de-D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8915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0"/>
          <p:cNvGrpSpPr>
            <a:grpSpLocks/>
          </p:cNvGrpSpPr>
          <p:nvPr/>
        </p:nvGrpSpPr>
        <p:grpSpPr bwMode="auto">
          <a:xfrm rot="2623873">
            <a:off x="6001685" y="602852"/>
            <a:ext cx="1220660" cy="624959"/>
            <a:chOff x="1737407" y="8196232"/>
            <a:chExt cx="1392883" cy="7642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grpSp>
        <p:nvGrpSpPr>
          <p:cNvPr id="10" name="Group 20"/>
          <p:cNvGrpSpPr>
            <a:grpSpLocks/>
          </p:cNvGrpSpPr>
          <p:nvPr/>
        </p:nvGrpSpPr>
        <p:grpSpPr bwMode="auto">
          <a:xfrm rot="2664773">
            <a:off x="4380313" y="482558"/>
            <a:ext cx="1220660" cy="624959"/>
            <a:chOff x="1737407" y="8196232"/>
            <a:chExt cx="1392883" cy="76429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95" y="311560"/>
            <a:ext cx="8229600" cy="1143000"/>
          </a:xfrm>
        </p:spPr>
        <p:txBody>
          <a:bodyPr/>
          <a:lstStyle/>
          <a:p>
            <a:pPr algn="l"/>
            <a:r>
              <a:rPr lang="de-DE" sz="3200" b="1" dirty="0">
                <a:solidFill>
                  <a:prstClr val="black"/>
                </a:solidFill>
              </a:rPr>
              <a:t>Bildungs- und Sprachbiographie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Mehrheitssprache (Deutsch) ist nicht die </a:t>
            </a:r>
            <a:r>
              <a:rPr lang="de-DE" sz="2000" dirty="0" smtClean="0"/>
              <a:t>L1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 </a:t>
            </a:r>
            <a:r>
              <a:rPr lang="de-DE" sz="1600" dirty="0"/>
              <a:t>L1 </a:t>
            </a:r>
            <a:r>
              <a:rPr lang="de-DE" sz="1600" dirty="0" smtClean="0"/>
              <a:t>Moldawisch</a:t>
            </a:r>
            <a:endParaRPr lang="de-DE" sz="16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mit der Mutter </a:t>
            </a:r>
            <a:r>
              <a:rPr lang="de-DE" sz="1600" dirty="0" smtClean="0"/>
              <a:t>spricht sie zu Hause meistens Italienisch oder ihre L1, manchmal Deutsch</a:t>
            </a:r>
            <a:endParaRPr lang="de-DE" sz="16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die Mehrheits- bzw. Unterrichtssprache Deutsch hat </a:t>
            </a:r>
            <a:r>
              <a:rPr lang="de-DE" sz="1600" dirty="0" smtClean="0"/>
              <a:t>sie </a:t>
            </a:r>
            <a:r>
              <a:rPr lang="de-DE" sz="1600" dirty="0"/>
              <a:t>bei </a:t>
            </a:r>
            <a:r>
              <a:rPr lang="de-DE" sz="1600" dirty="0" smtClean="0"/>
              <a:t>ihrer </a:t>
            </a:r>
            <a:r>
              <a:rPr lang="de-DE" sz="1600" dirty="0"/>
              <a:t>Ankunft in Südtirol gelernt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hat sich schnell ausreichende Deutschkenntnisse für die Kommunikation im schulischen Alltag angeeignet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 rot="3558717">
            <a:off x="7242559" y="1062043"/>
            <a:ext cx="1220660" cy="624959"/>
            <a:chOff x="1737407" y="8196232"/>
            <a:chExt cx="1392883" cy="7642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257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>
            <a:grpSpLocks/>
          </p:cNvGrpSpPr>
          <p:nvPr/>
        </p:nvGrpSpPr>
        <p:grpSpPr bwMode="auto">
          <a:xfrm rot="3558717">
            <a:off x="7242559" y="1062043"/>
            <a:ext cx="1220660" cy="624959"/>
            <a:chOff x="1737407" y="8196232"/>
            <a:chExt cx="1392883" cy="7642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grpSp>
        <p:nvGrpSpPr>
          <p:cNvPr id="7" name="Group 20"/>
          <p:cNvGrpSpPr>
            <a:grpSpLocks/>
          </p:cNvGrpSpPr>
          <p:nvPr/>
        </p:nvGrpSpPr>
        <p:grpSpPr bwMode="auto">
          <a:xfrm rot="2664773">
            <a:off x="4085795" y="330621"/>
            <a:ext cx="1220660" cy="624959"/>
            <a:chOff x="1737407" y="8196232"/>
            <a:chExt cx="1392883" cy="7642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grpSp>
        <p:nvGrpSpPr>
          <p:cNvPr id="10" name="Group 20"/>
          <p:cNvGrpSpPr>
            <a:grpSpLocks/>
          </p:cNvGrpSpPr>
          <p:nvPr/>
        </p:nvGrpSpPr>
        <p:grpSpPr bwMode="auto">
          <a:xfrm rot="2623873">
            <a:off x="5692450" y="726820"/>
            <a:ext cx="1220660" cy="624959"/>
            <a:chOff x="1737407" y="8196232"/>
            <a:chExt cx="1392883" cy="76429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407" y="8276209"/>
              <a:ext cx="764294" cy="64558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28336" flipH="1">
              <a:off x="2425351" y="8255586"/>
              <a:ext cx="764294" cy="64558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200" b="1" dirty="0"/>
              <a:t>Bildungs- und Sprachbiographie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5112568"/>
          </a:xfrm>
        </p:spPr>
        <p:txBody>
          <a:bodyPr>
            <a:noAutofit/>
          </a:bodyPr>
          <a:lstStyle/>
          <a:p>
            <a:pPr marL="179388" indent="-179388">
              <a:spcBef>
                <a:spcPts val="600"/>
              </a:spcBef>
              <a:spcAft>
                <a:spcPts val="600"/>
              </a:spcAft>
            </a:pPr>
            <a:r>
              <a:rPr lang="de-DE" sz="2000" dirty="0" smtClean="0"/>
              <a:t>Mehrsprachiges Repertoire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Italienisch und Moldawisch mit der Mutter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Moldawisch mit den Großeltern, etwas Russisch mit der Tante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Deutsch als Unterrichtssprache und als Kommunikationsmittel mit den </a:t>
            </a:r>
            <a:r>
              <a:rPr lang="de-DE" sz="1600" dirty="0" err="1" smtClean="0"/>
              <a:t>KlassenkameradInnen</a:t>
            </a:r>
            <a:endParaRPr lang="de-DE" sz="1600" dirty="0" smtClean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Italienisch und Deutsch mit </a:t>
            </a:r>
            <a:r>
              <a:rPr lang="de-DE" sz="1600" dirty="0" err="1" smtClean="0"/>
              <a:t>FreundInnen</a:t>
            </a:r>
            <a:endParaRPr lang="de-DE" sz="1600" dirty="0" smtClean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Französisch als erstes, weiteres Sprachfach für 2 Jahre in Moldawien gelernt</a:t>
            </a:r>
            <a:endParaRPr lang="de-DE" sz="16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Italienisch und Englisch als weitere Sprachfächer in der Schule in Südtirol</a:t>
            </a:r>
            <a:endParaRPr lang="de-DE" sz="1600" dirty="0"/>
          </a:p>
          <a:p>
            <a:pPr marL="179388" lvl="1" indent="-17938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sz="2000" dirty="0" smtClean="0"/>
              <a:t>Schulische Sprachförderung</a:t>
            </a:r>
            <a:endParaRPr lang="de-DE" sz="20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1-2 Stunden Deutschförderunterricht pro Tag mit einer </a:t>
            </a:r>
            <a:r>
              <a:rPr lang="de-DE" sz="1600" dirty="0" err="1" smtClean="0"/>
              <a:t>DaZ</a:t>
            </a:r>
            <a:r>
              <a:rPr lang="de-DE" sz="1600" dirty="0" smtClean="0"/>
              <a:t>-Lehrerin</a:t>
            </a:r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einmal pro Woche Inanspruchnahme der Hausaufgabenbetreuung</a:t>
            </a:r>
            <a:endParaRPr lang="de-DE" sz="2000" dirty="0"/>
          </a:p>
          <a:p>
            <a:pPr marL="579438" lvl="1" indent="-179388">
              <a:spcBef>
                <a:spcPts val="600"/>
              </a:spcBef>
              <a:spcAft>
                <a:spcPts val="600"/>
              </a:spcAft>
            </a:pPr>
            <a:r>
              <a:rPr lang="de-DE" sz="1600" dirty="0" smtClean="0"/>
              <a:t>Besuch von Wahlfächern mit Schwerpunkt auf Sprachförderung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7578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1560" y="764704"/>
            <a:ext cx="3168352" cy="14401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795536" y="908256"/>
            <a:ext cx="2984376" cy="2016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Wie </a:t>
            </a:r>
            <a:r>
              <a:rPr lang="de-DE" sz="2000" b="1" dirty="0" err="1" smtClean="0">
                <a:solidFill>
                  <a:prstClr val="black"/>
                </a:solidFill>
              </a:rPr>
              <a:t>Junita</a:t>
            </a:r>
            <a:r>
              <a:rPr lang="de-DE" sz="2000" b="1" dirty="0" smtClean="0">
                <a:solidFill>
                  <a:prstClr val="black"/>
                </a:solidFill>
              </a:rPr>
              <a:t> ihr mehrsprachiges Repertoire darstellt …</a:t>
            </a:r>
            <a:endParaRPr lang="de-DE" sz="2000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2656"/>
            <a:ext cx="4408766" cy="623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69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1560" y="764704"/>
            <a:ext cx="3168352" cy="14401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795536" y="908256"/>
            <a:ext cx="2984376" cy="2016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Was </a:t>
            </a:r>
            <a:r>
              <a:rPr lang="de-DE" sz="2000" b="1" dirty="0" err="1" smtClean="0">
                <a:solidFill>
                  <a:prstClr val="black"/>
                </a:solidFill>
              </a:rPr>
              <a:t>Junita</a:t>
            </a:r>
            <a:r>
              <a:rPr lang="de-DE" sz="2000" b="1" dirty="0" smtClean="0">
                <a:solidFill>
                  <a:prstClr val="black"/>
                </a:solidFill>
              </a:rPr>
              <a:t> in ihren Sprachen kann …</a:t>
            </a:r>
            <a:endParaRPr lang="de-DE" sz="20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0648"/>
            <a:ext cx="4389738" cy="621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8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3131840" y="2348416"/>
            <a:ext cx="5616624" cy="2808312"/>
          </a:xfrm>
          <a:prstGeom prst="wedgeEllipse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1560" y="764704"/>
            <a:ext cx="3168352" cy="14401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1920" y="2921654"/>
            <a:ext cx="4536504" cy="145356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dirty="0" smtClean="0"/>
              <a:t>Spontansprache: mündlich, moldawisch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20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2000" dirty="0" smtClean="0"/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795536" y="908256"/>
            <a:ext cx="2984376" cy="2016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Wenn sie selbst zu Wort kommt …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de-DE" sz="2000" b="1" dirty="0" smtClean="0">
                <a:solidFill>
                  <a:prstClr val="black"/>
                </a:solidFill>
              </a:rPr>
              <a:t>… in ihrer L1 …</a:t>
            </a:r>
            <a:endParaRPr lang="de-DE" sz="2000" b="1" dirty="0">
              <a:solidFill>
                <a:prstClr val="black"/>
              </a:solidFill>
            </a:endParaRPr>
          </a:p>
        </p:txBody>
      </p:sp>
      <p:pic>
        <p:nvPicPr>
          <p:cNvPr id="2" name="DVT_E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006" end="283351.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5352" y="3343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</Words>
  <Application>Microsoft Office PowerPoint</Application>
  <PresentationFormat>Bildschirmpräsentation (4:3)</PresentationFormat>
  <Paragraphs>52</Paragraphs>
  <Slides>8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ＭＳ Ｐゴシック</vt:lpstr>
      <vt:lpstr>Arial</vt:lpstr>
      <vt:lpstr>Calibri</vt:lpstr>
      <vt:lpstr>Times New Roman</vt:lpstr>
      <vt:lpstr>Office Theme</vt:lpstr>
      <vt:lpstr>Larissa-Design</vt:lpstr>
      <vt:lpstr>PowerPoint-Präsentation</vt:lpstr>
      <vt:lpstr>PowerPoint-Präsentation</vt:lpstr>
      <vt:lpstr>Bildungs- und Sprachbiographie</vt:lpstr>
      <vt:lpstr>Bildungs- und Sprachbiographie</vt:lpstr>
      <vt:lpstr>Bildungs- und Sprachbiographie</vt:lpstr>
      <vt:lpstr>PowerPoint-Präsentation</vt:lpstr>
      <vt:lpstr>PowerPoint-Präsentation</vt:lpstr>
      <vt:lpstr>PowerPoint-Präsentation</vt:lpstr>
    </vt:vector>
  </TitlesOfParts>
  <Company>ECML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 Abel;Dana Engel</dc:creator>
  <cp:lastModifiedBy>AAbel</cp:lastModifiedBy>
  <cp:revision>402</cp:revision>
  <cp:lastPrinted>2015-03-18T16:07:15Z</cp:lastPrinted>
  <dcterms:created xsi:type="dcterms:W3CDTF">2011-11-11T11:03:57Z</dcterms:created>
  <dcterms:modified xsi:type="dcterms:W3CDTF">2015-06-25T14:55:44Z</dcterms:modified>
</cp:coreProperties>
</file>