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986" r:id="rId2"/>
    <p:sldMasterId id="2147484335" r:id="rId3"/>
  </p:sldMasterIdLst>
  <p:notesMasterIdLst>
    <p:notesMasterId r:id="rId66"/>
  </p:notesMasterIdLst>
  <p:sldIdLst>
    <p:sldId id="445" r:id="rId4"/>
    <p:sldId id="258" r:id="rId5"/>
    <p:sldId id="446" r:id="rId6"/>
    <p:sldId id="380" r:id="rId7"/>
    <p:sldId id="447" r:id="rId8"/>
    <p:sldId id="448" r:id="rId9"/>
    <p:sldId id="449" r:id="rId10"/>
    <p:sldId id="450" r:id="rId11"/>
    <p:sldId id="451" r:id="rId12"/>
    <p:sldId id="464" r:id="rId13"/>
    <p:sldId id="465" r:id="rId14"/>
    <p:sldId id="466" r:id="rId15"/>
    <p:sldId id="469" r:id="rId16"/>
    <p:sldId id="474" r:id="rId17"/>
    <p:sldId id="470" r:id="rId18"/>
    <p:sldId id="475" r:id="rId19"/>
    <p:sldId id="471" r:id="rId20"/>
    <p:sldId id="476" r:id="rId21"/>
    <p:sldId id="477" r:id="rId22"/>
    <p:sldId id="472" r:id="rId23"/>
    <p:sldId id="479" r:id="rId24"/>
    <p:sldId id="473" r:id="rId25"/>
    <p:sldId id="467" r:id="rId26"/>
    <p:sldId id="478" r:id="rId27"/>
    <p:sldId id="468" r:id="rId28"/>
    <p:sldId id="480" r:id="rId29"/>
    <p:sldId id="481" r:id="rId30"/>
    <p:sldId id="482" r:id="rId31"/>
    <p:sldId id="483" r:id="rId32"/>
    <p:sldId id="508" r:id="rId33"/>
    <p:sldId id="484" r:id="rId34"/>
    <p:sldId id="485" r:id="rId35"/>
    <p:sldId id="486" r:id="rId36"/>
    <p:sldId id="487" r:id="rId37"/>
    <p:sldId id="488" r:id="rId38"/>
    <p:sldId id="489" r:id="rId39"/>
    <p:sldId id="490" r:id="rId40"/>
    <p:sldId id="491" r:id="rId41"/>
    <p:sldId id="492" r:id="rId42"/>
    <p:sldId id="493" r:id="rId43"/>
    <p:sldId id="494" r:id="rId44"/>
    <p:sldId id="495" r:id="rId45"/>
    <p:sldId id="496" r:id="rId46"/>
    <p:sldId id="497" r:id="rId47"/>
    <p:sldId id="498" r:id="rId48"/>
    <p:sldId id="499" r:id="rId49"/>
    <p:sldId id="500" r:id="rId50"/>
    <p:sldId id="501" r:id="rId51"/>
    <p:sldId id="502" r:id="rId52"/>
    <p:sldId id="503" r:id="rId53"/>
    <p:sldId id="504" r:id="rId54"/>
    <p:sldId id="505" r:id="rId55"/>
    <p:sldId id="506" r:id="rId56"/>
    <p:sldId id="507" r:id="rId57"/>
    <p:sldId id="462" r:id="rId58"/>
    <p:sldId id="457" r:id="rId59"/>
    <p:sldId id="461" r:id="rId60"/>
    <p:sldId id="509" r:id="rId61"/>
    <p:sldId id="460" r:id="rId62"/>
    <p:sldId id="459" r:id="rId63"/>
    <p:sldId id="455" r:id="rId64"/>
    <p:sldId id="456" r:id="rId65"/>
  </p:sldIdLst>
  <p:sldSz cx="9144000" cy="6858000" type="screen4x3"/>
  <p:notesSz cx="7099300" cy="10234613"/>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7CF0"/>
    <a:srgbClr val="0000FF"/>
    <a:srgbClr val="366092"/>
    <a:srgbClr val="0086EA"/>
    <a:srgbClr val="43AEFF"/>
    <a:srgbClr val="3B689F"/>
    <a:srgbClr val="199CFF"/>
    <a:srgbClr val="3156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97" autoAdjust="0"/>
    <p:restoredTop sz="81759" autoAdjust="0"/>
  </p:normalViewPr>
  <p:slideViewPr>
    <p:cSldViewPr>
      <p:cViewPr varScale="1">
        <p:scale>
          <a:sx n="81" d="100"/>
          <a:sy n="81" d="100"/>
        </p:scale>
        <p:origin x="708"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612"/>
    </p:cViewPr>
  </p:sorterViewPr>
  <p:notesViewPr>
    <p:cSldViewPr>
      <p:cViewPr varScale="1">
        <p:scale>
          <a:sx n="51" d="100"/>
          <a:sy n="51" d="100"/>
        </p:scale>
        <p:origin x="2928"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6575" cy="511175"/>
          </a:xfrm>
          <a:prstGeom prst="rect">
            <a:avLst/>
          </a:prstGeom>
        </p:spPr>
        <p:txBody>
          <a:bodyPr vert="horz" lIns="99048" tIns="49524" rIns="99048" bIns="49524" rtlCol="0"/>
          <a:lstStyle>
            <a:lvl1pPr algn="l" eaLnBrk="1" hangingPunct="1">
              <a:defRPr sz="1300">
                <a:latin typeface="Arial" charset="0"/>
                <a:ea typeface="+mn-ea"/>
                <a:cs typeface="+mn-cs"/>
              </a:defRPr>
            </a:lvl1pPr>
          </a:lstStyle>
          <a:p>
            <a:pPr>
              <a:defRPr/>
            </a:pPr>
            <a:endParaRPr lang="de-DE"/>
          </a:p>
        </p:txBody>
      </p:sp>
      <p:sp>
        <p:nvSpPr>
          <p:cNvPr id="3" name="Datumsplatzhalter 2"/>
          <p:cNvSpPr>
            <a:spLocks noGrp="1"/>
          </p:cNvSpPr>
          <p:nvPr>
            <p:ph type="dt" idx="1"/>
          </p:nvPr>
        </p:nvSpPr>
        <p:spPr>
          <a:xfrm>
            <a:off x="4021138" y="0"/>
            <a:ext cx="3076575" cy="511175"/>
          </a:xfrm>
          <a:prstGeom prst="rect">
            <a:avLst/>
          </a:prstGeom>
        </p:spPr>
        <p:txBody>
          <a:bodyPr vert="horz" wrap="square" lIns="99048" tIns="49524" rIns="99048" bIns="49524" numCol="1" anchor="t" anchorCtr="0" compatLnSpc="1">
            <a:prstTxWarp prst="textNoShape">
              <a:avLst/>
            </a:prstTxWarp>
          </a:bodyPr>
          <a:lstStyle>
            <a:lvl1pPr algn="r" eaLnBrk="1" hangingPunct="1">
              <a:defRPr sz="1300">
                <a:latin typeface="Arial" charset="0"/>
              </a:defRPr>
            </a:lvl1pPr>
          </a:lstStyle>
          <a:p>
            <a:pPr>
              <a:defRPr/>
            </a:pPr>
            <a:fld id="{54D2B2D9-BBA5-4DEE-8B40-807A3E85E975}" type="datetimeFigureOut">
              <a:rPr lang="de-DE"/>
              <a:pPr>
                <a:defRPr/>
              </a:pPr>
              <a:t>19.01.2014</a:t>
            </a:fld>
            <a:endParaRPr lang="de-DE"/>
          </a:p>
        </p:txBody>
      </p:sp>
      <p:sp>
        <p:nvSpPr>
          <p:cNvPr id="4" name="Folienbildplatzhalt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pPr lvl="0"/>
            <a:endParaRPr lang="de-DE" noProof="0" smtClean="0"/>
          </a:p>
        </p:txBody>
      </p:sp>
      <p:sp>
        <p:nvSpPr>
          <p:cNvPr id="5" name="Notizenplatzhalter 4"/>
          <p:cNvSpPr>
            <a:spLocks noGrp="1"/>
          </p:cNvSpPr>
          <p:nvPr>
            <p:ph type="body" sz="quarter" idx="3"/>
          </p:nvPr>
        </p:nvSpPr>
        <p:spPr>
          <a:xfrm>
            <a:off x="709613" y="4860925"/>
            <a:ext cx="5680075" cy="4605338"/>
          </a:xfrm>
          <a:prstGeom prst="rect">
            <a:avLst/>
          </a:prstGeom>
        </p:spPr>
        <p:txBody>
          <a:bodyPr vert="horz" wrap="square" lIns="99048" tIns="49524" rIns="99048" bIns="49524" numCol="1" anchor="t" anchorCtr="0" compatLnSpc="1">
            <a:prstTxWarp prst="textNoShape">
              <a:avLst/>
            </a:prstTxWarp>
            <a:normAutofit/>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6" name="Fußzeilenplatzhalter 5"/>
          <p:cNvSpPr>
            <a:spLocks noGrp="1"/>
          </p:cNvSpPr>
          <p:nvPr>
            <p:ph type="ftr" sz="quarter" idx="4"/>
          </p:nvPr>
        </p:nvSpPr>
        <p:spPr>
          <a:xfrm>
            <a:off x="0" y="9721850"/>
            <a:ext cx="3076575" cy="511175"/>
          </a:xfrm>
          <a:prstGeom prst="rect">
            <a:avLst/>
          </a:prstGeom>
        </p:spPr>
        <p:txBody>
          <a:bodyPr vert="horz" lIns="99048" tIns="49524" rIns="99048" bIns="49524" rtlCol="0" anchor="b"/>
          <a:lstStyle>
            <a:lvl1pPr algn="l" eaLnBrk="1" hangingPunct="1">
              <a:defRPr sz="1300">
                <a:latin typeface="Arial" charset="0"/>
                <a:ea typeface="+mn-ea"/>
                <a:cs typeface="+mn-cs"/>
              </a:defRPr>
            </a:lvl1pPr>
          </a:lstStyle>
          <a:p>
            <a:pPr>
              <a:defRPr/>
            </a:pPr>
            <a:endParaRPr lang="de-DE"/>
          </a:p>
        </p:txBody>
      </p:sp>
      <p:sp>
        <p:nvSpPr>
          <p:cNvPr id="7" name="Foliennummernplatzhalter 6"/>
          <p:cNvSpPr>
            <a:spLocks noGrp="1"/>
          </p:cNvSpPr>
          <p:nvPr>
            <p:ph type="sldNum" sz="quarter" idx="5"/>
          </p:nvPr>
        </p:nvSpPr>
        <p:spPr>
          <a:xfrm>
            <a:off x="4021138" y="9721850"/>
            <a:ext cx="3076575" cy="511175"/>
          </a:xfrm>
          <a:prstGeom prst="rect">
            <a:avLst/>
          </a:prstGeom>
        </p:spPr>
        <p:txBody>
          <a:bodyPr vert="horz" wrap="square" lIns="99048" tIns="49524" rIns="99048" bIns="49524" numCol="1" anchor="b" anchorCtr="0" compatLnSpc="1">
            <a:prstTxWarp prst="textNoShape">
              <a:avLst/>
            </a:prstTxWarp>
          </a:bodyPr>
          <a:lstStyle>
            <a:lvl1pPr algn="r" eaLnBrk="1" hangingPunct="1">
              <a:defRPr sz="1300"/>
            </a:lvl1pPr>
          </a:lstStyle>
          <a:p>
            <a:pPr>
              <a:defRPr/>
            </a:pPr>
            <a:fld id="{82A748EE-E30B-4CF2-A78C-9F7337CFE101}" type="slidenum">
              <a:rPr lang="de-DE"/>
              <a:pPr>
                <a:defRPr/>
              </a:pPr>
              <a:t>‹#›</a:t>
            </a:fld>
            <a:endParaRPr lang="de-DE"/>
          </a:p>
        </p:txBody>
      </p:sp>
    </p:spTree>
    <p:extLst>
      <p:ext uri="{BB962C8B-B14F-4D97-AF65-F5344CB8AC3E}">
        <p14:creationId xmlns:p14="http://schemas.microsoft.com/office/powerpoint/2010/main" val="30978948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ＭＳ Ｐゴシック" panose="020B0600070205080204" pitchFamily="34" charset="-128"/>
            </a:endParaRPr>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EF5D355-0855-429B-858A-B403EA9D7628}" type="slidenum">
              <a:rPr lang="de-DE" smtClean="0"/>
              <a:pPr/>
              <a:t>1</a:t>
            </a:fld>
            <a:endParaRPr lang="de-DE" smtClean="0"/>
          </a:p>
        </p:txBody>
      </p:sp>
    </p:spTree>
    <p:extLst>
      <p:ext uri="{BB962C8B-B14F-4D97-AF65-F5344CB8AC3E}">
        <p14:creationId xmlns:p14="http://schemas.microsoft.com/office/powerpoint/2010/main" val="2976465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mtClean="0">
              <a:ea typeface="ＭＳ Ｐゴシック" panose="020B0600070205080204" pitchFamily="34" charset="-128"/>
            </a:endParaRPr>
          </a:p>
        </p:txBody>
      </p:sp>
      <p:sp>
        <p:nvSpPr>
          <p:cNvPr id="3686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D821D37-7585-4F9A-8C68-0AD940D17A06}" type="slidenum">
              <a:rPr lang="de-DE" sz="1300" smtClean="0">
                <a:latin typeface="Arial" panose="020B0604020202020204" pitchFamily="34" charset="0"/>
              </a:rPr>
              <a:pPr>
                <a:spcBef>
                  <a:spcPct val="0"/>
                </a:spcBef>
              </a:pPr>
              <a:t>10</a:t>
            </a:fld>
            <a:endParaRPr lang="de-DE" sz="1300" smtClean="0">
              <a:latin typeface="Arial" panose="020B0604020202020204" pitchFamily="34" charset="0"/>
            </a:endParaRPr>
          </a:p>
        </p:txBody>
      </p:sp>
    </p:spTree>
    <p:extLst>
      <p:ext uri="{BB962C8B-B14F-4D97-AF65-F5344CB8AC3E}">
        <p14:creationId xmlns:p14="http://schemas.microsoft.com/office/powerpoint/2010/main" val="899487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dirty="0" smtClean="0"/>
              <a:t>Anhand der Grafik aufzeigen, an welcher Stelle des gesamten Sprachförderprozesses diese Fortbildung angesiedelt werden kann:</a:t>
            </a:r>
          </a:p>
          <a:p>
            <a:endParaRPr lang="de-DE" dirty="0" smtClean="0"/>
          </a:p>
          <a:p>
            <a:endParaRPr lang="de-DE" dirty="0" smtClean="0"/>
          </a:p>
          <a:p>
            <a:pPr marL="181240" indent="-181240">
              <a:buFont typeface="Arial" pitchFamily="34" charset="0"/>
              <a:buChar char="•"/>
            </a:pPr>
            <a:r>
              <a:rPr lang="de-DE" b="1" dirty="0" smtClean="0"/>
              <a:t>Prozess der Förderdiagnostik: </a:t>
            </a:r>
          </a:p>
          <a:p>
            <a:pPr marL="724959" lvl="1" indent="-241653">
              <a:buFont typeface="+mj-lt"/>
              <a:buAutoNum type="arabicPeriod"/>
            </a:pPr>
            <a:r>
              <a:rPr lang="de-DE" dirty="0" err="1" smtClean="0"/>
              <a:t>Sprachstandsfeststellung</a:t>
            </a:r>
            <a:endParaRPr lang="de-DE" dirty="0" smtClean="0"/>
          </a:p>
          <a:p>
            <a:pPr marL="724959" lvl="1" indent="-241653">
              <a:buFont typeface="+mj-lt"/>
              <a:buAutoNum type="arabicPeriod"/>
            </a:pPr>
            <a:r>
              <a:rPr lang="de-DE" dirty="0" smtClean="0"/>
              <a:t>Ableitung von Fördermaßnahmen</a:t>
            </a:r>
          </a:p>
          <a:p>
            <a:pPr marL="724959" lvl="1" indent="-241653">
              <a:buFont typeface="+mj-lt"/>
              <a:buAutoNum type="arabicPeriod"/>
            </a:pPr>
            <a:r>
              <a:rPr lang="de-DE" dirty="0" smtClean="0"/>
              <a:t>Evaluation der Förderung</a:t>
            </a:r>
          </a:p>
          <a:p>
            <a:endParaRPr lang="de-DE" dirty="0" smtClean="0"/>
          </a:p>
          <a:p>
            <a:pPr marL="181240" indent="-181240">
              <a:buFont typeface="Arial" pitchFamily="34" charset="0"/>
              <a:buChar char="•"/>
            </a:pPr>
            <a:r>
              <a:rPr lang="de-DE" dirty="0" smtClean="0"/>
              <a:t>Welche Bedeutung hat die </a:t>
            </a:r>
            <a:r>
              <a:rPr lang="de-DE" dirty="0" err="1" smtClean="0"/>
              <a:t>Sprachstandsdiagnostik</a:t>
            </a:r>
            <a:r>
              <a:rPr lang="de-DE" dirty="0" smtClean="0"/>
              <a:t> in der gesamten Förderplanung</a:t>
            </a:r>
          </a:p>
          <a:p>
            <a:pPr marL="181240" indent="-181240">
              <a:buFont typeface="Arial" pitchFamily="34" charset="0"/>
              <a:buChar char="•"/>
            </a:pPr>
            <a:r>
              <a:rPr lang="de-DE" dirty="0" smtClean="0"/>
              <a:t>Anhand des Kreislaufes aufzeigen, dass Förderdiagnostik ein wiederholter Prozess ist und nicht einmalig geschieht</a:t>
            </a:r>
          </a:p>
          <a:p>
            <a:pPr marL="181240" indent="-181240">
              <a:buFont typeface="Arial" pitchFamily="34" charset="0"/>
              <a:buChar char="•"/>
            </a:pPr>
            <a:r>
              <a:rPr lang="de-DE" dirty="0" smtClean="0"/>
              <a:t>Was wird in dieser Fortbildung thematisiert, was nicht </a:t>
            </a:r>
            <a:r>
              <a:rPr lang="de-DE" dirty="0" smtClean="0">
                <a:sym typeface="Wingdings" pitchFamily="2" charset="2"/>
              </a:rPr>
              <a:t> Verweis auf anschließende Angebote (Fortbildungsmodul 2b/3)</a:t>
            </a:r>
            <a:endParaRPr lang="de-DE" dirty="0" smtClean="0"/>
          </a:p>
          <a:p>
            <a:pPr marL="181240" indent="-181240">
              <a:buFont typeface="Arial" pitchFamily="34" charset="0"/>
              <a:buChar char="•"/>
            </a:pPr>
            <a:endParaRPr lang="de-DE" dirty="0" smtClean="0"/>
          </a:p>
          <a:p>
            <a:endParaRPr lang="de-DE" dirty="0" smtClean="0"/>
          </a:p>
          <a:p>
            <a:endParaRPr lang="de-DE" sz="1800" dirty="0" smtClean="0">
              <a:ea typeface="ＭＳ Ｐゴシック" panose="020B0600070205080204" pitchFamily="34" charset="-128"/>
            </a:endParaRPr>
          </a:p>
        </p:txBody>
      </p:sp>
      <p:sp>
        <p:nvSpPr>
          <p:cNvPr id="3891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D5FD0F3-E860-422F-A815-EE11137075DF}" type="slidenum">
              <a:rPr lang="de-DE" sz="1300" smtClean="0">
                <a:latin typeface="Arial" panose="020B0604020202020204" pitchFamily="34" charset="0"/>
              </a:rPr>
              <a:pPr>
                <a:spcBef>
                  <a:spcPct val="0"/>
                </a:spcBef>
              </a:pPr>
              <a:t>11</a:t>
            </a:fld>
            <a:endParaRPr lang="de-DE" sz="1300" smtClean="0">
              <a:latin typeface="Arial" panose="020B0604020202020204" pitchFamily="34" charset="0"/>
            </a:endParaRPr>
          </a:p>
        </p:txBody>
      </p:sp>
    </p:spTree>
    <p:extLst>
      <p:ext uri="{BB962C8B-B14F-4D97-AF65-F5344CB8AC3E}">
        <p14:creationId xmlns:p14="http://schemas.microsoft.com/office/powerpoint/2010/main" val="3334088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rPr>
              <a:t>Aufgabe für </a:t>
            </a:r>
            <a:r>
              <a:rPr kumimoji="0" lang="de-DE" sz="2000" b="1" i="0" u="none" strike="noStrike" kern="1200" cap="none" spc="0" normalizeH="0" baseline="0" noProof="0" dirty="0" err="1" smtClean="0">
                <a:ln>
                  <a:noFill/>
                </a:ln>
                <a:solidFill>
                  <a:prstClr val="black"/>
                </a:solidFill>
                <a:effectLst/>
                <a:uLnTx/>
                <a:uFillTx/>
                <a:latin typeface="+mn-lt"/>
                <a:ea typeface="ＭＳ Ｐゴシック" charset="0"/>
                <a:cs typeface="ＭＳ Ｐゴシック" charset="0"/>
              </a:rPr>
              <a:t>TeilnehmerInnen</a:t>
            </a:r>
            <a:r>
              <a:rPr kumimoji="0" lang="de-DE" sz="2000" b="1"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rPr>
              <a:t>Im Folgenden werden die einzelnen Leitfragen behandelt. Die </a:t>
            </a:r>
            <a:r>
              <a:rPr kumimoji="0" lang="de-DE" sz="1800" b="0" i="0" u="none" strike="noStrike" kern="1200" cap="none" spc="0" normalizeH="0" baseline="0" noProof="0" dirty="0" err="1" smtClean="0">
                <a:ln>
                  <a:noFill/>
                </a:ln>
                <a:solidFill>
                  <a:prstClr val="black"/>
                </a:solidFill>
                <a:effectLst/>
                <a:uLnTx/>
                <a:uFillTx/>
                <a:latin typeface="+mn-lt"/>
                <a:ea typeface="ＭＳ Ｐゴシック" charset="0"/>
                <a:cs typeface="ＭＳ Ｐゴシック" charset="0"/>
              </a:rPr>
              <a:t>TeilnehmerInnen</a:t>
            </a:r>
            <a:r>
              <a:rPr kumimoji="0" lang="de-DE" sz="18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rPr>
              <a:t> erhalten eine Tabelle mit den Leitfragen und sollen zunächst darüber reflektieren, wie sie die Frage für sich beantworten würden. Diese wird im Anschluss im Plenum besprochen. </a:t>
            </a:r>
            <a:endParaRPr kumimoji="0" lang="de-DE" sz="18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endParaRPr>
          </a:p>
        </p:txBody>
      </p:sp>
      <p:sp>
        <p:nvSpPr>
          <p:cNvPr id="4096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3C1BB11-3144-4B50-BA82-7E150371EA72}" type="slidenum">
              <a:rPr lang="de-DE" sz="1300" smtClean="0">
                <a:latin typeface="Arial" panose="020B0604020202020204" pitchFamily="34" charset="0"/>
              </a:rPr>
              <a:pPr>
                <a:spcBef>
                  <a:spcPct val="0"/>
                </a:spcBef>
              </a:pPr>
              <a:t>12</a:t>
            </a:fld>
            <a:endParaRPr lang="de-DE" sz="1300" smtClean="0">
              <a:latin typeface="Arial" panose="020B0604020202020204" pitchFamily="34" charset="0"/>
            </a:endParaRPr>
          </a:p>
        </p:txBody>
      </p:sp>
    </p:spTree>
    <p:extLst>
      <p:ext uri="{BB962C8B-B14F-4D97-AF65-F5344CB8AC3E}">
        <p14:creationId xmlns:p14="http://schemas.microsoft.com/office/powerpoint/2010/main" val="3947608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izenplatzhalt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de-DE" sz="105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rPr>
              <a:t>Die Teilnehmer reflektieren über die Ziele der </a:t>
            </a:r>
            <a:r>
              <a:rPr kumimoji="0" lang="de-DE" sz="1050" b="0" i="0" u="none" strike="noStrike" kern="1200" cap="none" spc="0" normalizeH="0" baseline="0" noProof="0" dirty="0" err="1" smtClean="0">
                <a:ln>
                  <a:noFill/>
                </a:ln>
                <a:solidFill>
                  <a:prstClr val="black"/>
                </a:solidFill>
                <a:effectLst/>
                <a:uLnTx/>
                <a:uFillTx/>
                <a:latin typeface="+mn-lt"/>
                <a:ea typeface="ＭＳ Ｐゴシック" charset="0"/>
                <a:cs typeface="ＭＳ Ｐゴシック" charset="0"/>
              </a:rPr>
              <a:t>Sprachstandserhebung</a:t>
            </a:r>
            <a:r>
              <a:rPr kumimoji="0" lang="de-DE" sz="105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rPr>
              <a:t> und tragen ihre persönlichen Ergebnisse in die Tabelle ein. Die Ergebnisse werden dann kurz im Plenum zusammengetragen und diese durch weitere Informationen der nächsten Folien ergänzt.</a:t>
            </a:r>
            <a:endParaRPr kumimoji="0" lang="en-US" sz="105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endParaRPr>
          </a:p>
          <a:p>
            <a:pPr marL="0" indent="0" eaLnBrk="1" fontAlgn="auto" hangingPunct="1">
              <a:spcBef>
                <a:spcPts val="0"/>
              </a:spcBef>
              <a:spcAft>
                <a:spcPts val="0"/>
              </a:spcAft>
              <a:buFont typeface="+mj-lt"/>
              <a:buNone/>
              <a:defRPr/>
            </a:pPr>
            <a:endParaRPr lang="de-DE" sz="1050" dirty="0">
              <a:solidFill>
                <a:prstClr val="black"/>
              </a:solidFill>
            </a:endParaRPr>
          </a:p>
          <a:p>
            <a:pPr>
              <a:defRPr/>
            </a:pPr>
            <a:endParaRPr lang="en-US" sz="1800" dirty="0" smtClean="0">
              <a:ea typeface="ＭＳ Ｐゴシック" panose="020B0600070205080204" pitchFamily="34" charset="-128"/>
            </a:endParaRPr>
          </a:p>
        </p:txBody>
      </p:sp>
      <p:sp>
        <p:nvSpPr>
          <p:cNvPr id="4301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82E0C56-3625-4AE4-A088-2499B2E2A2C1}" type="slidenum">
              <a:rPr lang="de-DE" sz="1300" smtClean="0">
                <a:latin typeface="Arial" panose="020B0604020202020204" pitchFamily="34" charset="0"/>
              </a:rPr>
              <a:pPr>
                <a:spcBef>
                  <a:spcPct val="0"/>
                </a:spcBef>
              </a:pPr>
              <a:t>13</a:t>
            </a:fld>
            <a:endParaRPr lang="de-DE" sz="1300" smtClean="0">
              <a:latin typeface="Arial" panose="020B0604020202020204" pitchFamily="34" charset="0"/>
            </a:endParaRPr>
          </a:p>
        </p:txBody>
      </p:sp>
    </p:spTree>
    <p:extLst>
      <p:ext uri="{BB962C8B-B14F-4D97-AF65-F5344CB8AC3E}">
        <p14:creationId xmlns:p14="http://schemas.microsoft.com/office/powerpoint/2010/main" val="297961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smtClean="0">
              <a:ea typeface="ＭＳ Ｐゴシック" panose="020B0600070205080204" pitchFamily="34" charset="-128"/>
            </a:endParaRPr>
          </a:p>
        </p:txBody>
      </p:sp>
      <p:sp>
        <p:nvSpPr>
          <p:cNvPr id="4506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05475F4-0E40-4AA8-BCDD-697FFE804B3C}" type="slidenum">
              <a:rPr lang="de-DE" sz="1300" smtClean="0">
                <a:latin typeface="Arial" panose="020B0604020202020204" pitchFamily="34" charset="0"/>
              </a:rPr>
              <a:pPr>
                <a:spcBef>
                  <a:spcPct val="0"/>
                </a:spcBef>
              </a:pPr>
              <a:t>14</a:t>
            </a:fld>
            <a:endParaRPr lang="de-DE" sz="1300" smtClean="0">
              <a:latin typeface="Arial" panose="020B0604020202020204" pitchFamily="34" charset="0"/>
            </a:endParaRPr>
          </a:p>
        </p:txBody>
      </p:sp>
    </p:spTree>
    <p:extLst>
      <p:ext uri="{BB962C8B-B14F-4D97-AF65-F5344CB8AC3E}">
        <p14:creationId xmlns:p14="http://schemas.microsoft.com/office/powerpoint/2010/main" val="655750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de-DE" sz="1800" dirty="0" smtClean="0">
                <a:solidFill>
                  <a:srgbClr val="000000"/>
                </a:solidFill>
                <a:ea typeface="ＭＳ Ｐゴシック" panose="020B0600070205080204" pitchFamily="34" charset="-128"/>
              </a:rPr>
              <a:t>Wer ist meine Zielgruppe – ein- oder mehrsprachige </a:t>
            </a:r>
            <a:r>
              <a:rPr lang="de-DE" sz="1800" dirty="0" err="1" smtClean="0">
                <a:solidFill>
                  <a:srgbClr val="000000"/>
                </a:solidFill>
                <a:ea typeface="ＭＳ Ｐゴシック" panose="020B0600070205080204" pitchFamily="34" charset="-128"/>
              </a:rPr>
              <a:t>SchülerInnen</a:t>
            </a:r>
            <a:r>
              <a:rPr lang="de-DE" sz="1800" dirty="0" smtClean="0">
                <a:solidFill>
                  <a:srgbClr val="000000"/>
                </a:solidFill>
                <a:ea typeface="ＭＳ Ｐゴシック" panose="020B0600070205080204" pitchFamily="34" charset="-128"/>
              </a:rPr>
              <a:t>?</a:t>
            </a:r>
            <a:endParaRPr lang="de-DE" sz="1800" dirty="0" smtClean="0">
              <a:solidFill>
                <a:srgbClr val="000000"/>
              </a:solidFill>
              <a:ea typeface="ＭＳ Ｐゴシック" panose="020B0600070205080204" pitchFamily="34" charset="-128"/>
            </a:endParaRPr>
          </a:p>
          <a:p>
            <a:endParaRPr lang="en-US" sz="1800" dirty="0" smtClean="0">
              <a:ea typeface="ＭＳ Ｐゴシック" panose="020B0600070205080204" pitchFamily="34" charset="-128"/>
            </a:endParaRPr>
          </a:p>
        </p:txBody>
      </p:sp>
      <p:sp>
        <p:nvSpPr>
          <p:cNvPr id="4710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BC89F06-4B14-4A61-8A7A-E8DE1D185142}" type="slidenum">
              <a:rPr lang="de-DE" sz="1300" smtClean="0">
                <a:latin typeface="Arial" panose="020B0604020202020204" pitchFamily="34" charset="0"/>
              </a:rPr>
              <a:pPr>
                <a:spcBef>
                  <a:spcPct val="0"/>
                </a:spcBef>
              </a:pPr>
              <a:t>15</a:t>
            </a:fld>
            <a:endParaRPr lang="de-DE" sz="1300" smtClean="0">
              <a:latin typeface="Arial" panose="020B0604020202020204" pitchFamily="34" charset="0"/>
            </a:endParaRPr>
          </a:p>
        </p:txBody>
      </p:sp>
    </p:spTree>
    <p:extLst>
      <p:ext uri="{BB962C8B-B14F-4D97-AF65-F5344CB8AC3E}">
        <p14:creationId xmlns:p14="http://schemas.microsoft.com/office/powerpoint/2010/main" val="6368774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800" dirty="0" err="1" smtClean="0">
                <a:ea typeface="ＭＳ Ｐゴシック" panose="020B0600070205080204" pitchFamily="34" charset="-128"/>
              </a:rPr>
              <a:t>Zielgruppe</a:t>
            </a:r>
            <a:r>
              <a:rPr lang="en-US" sz="1800" dirty="0" smtClean="0">
                <a:ea typeface="ＭＳ Ｐゴシック" panose="020B0600070205080204" pitchFamily="34" charset="-128"/>
              </a:rPr>
              <a:t> &gt; </a:t>
            </a:r>
            <a:r>
              <a:rPr lang="en-US" sz="1800" dirty="0" err="1" smtClean="0">
                <a:ea typeface="ＭＳ Ｐゴシック" panose="020B0600070205080204" pitchFamily="34" charset="-128"/>
              </a:rPr>
              <a:t>mehrsprachige</a:t>
            </a:r>
            <a:r>
              <a:rPr lang="en-US" sz="1800" dirty="0" smtClean="0">
                <a:ea typeface="ＭＳ Ｐゴシック" panose="020B0600070205080204" pitchFamily="34" charset="-128"/>
              </a:rPr>
              <a:t> </a:t>
            </a:r>
            <a:r>
              <a:rPr lang="en-US" sz="1800" dirty="0" err="1" smtClean="0">
                <a:ea typeface="ＭＳ Ｐゴシック" panose="020B0600070205080204" pitchFamily="34" charset="-128"/>
              </a:rPr>
              <a:t>SchülerInnen</a:t>
            </a:r>
            <a:endParaRPr lang="en-US" sz="1800" dirty="0" smtClean="0">
              <a:ea typeface="ＭＳ Ｐゴシック" panose="020B0600070205080204" pitchFamily="34" charset="-128"/>
            </a:endParaRPr>
          </a:p>
        </p:txBody>
      </p:sp>
      <p:sp>
        <p:nvSpPr>
          <p:cNvPr id="4915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5D621AF-C285-4CD4-B9E4-C9F5A08E4509}" type="slidenum">
              <a:rPr lang="de-DE" sz="1300" smtClean="0">
                <a:latin typeface="Arial" panose="020B0604020202020204" pitchFamily="34" charset="0"/>
              </a:rPr>
              <a:pPr>
                <a:spcBef>
                  <a:spcPct val="0"/>
                </a:spcBef>
              </a:pPr>
              <a:t>16</a:t>
            </a:fld>
            <a:endParaRPr lang="de-DE" sz="1300" smtClean="0">
              <a:latin typeface="Arial" panose="020B0604020202020204" pitchFamily="34" charset="0"/>
            </a:endParaRPr>
          </a:p>
        </p:txBody>
      </p:sp>
    </p:spTree>
    <p:extLst>
      <p:ext uri="{BB962C8B-B14F-4D97-AF65-F5344CB8AC3E}">
        <p14:creationId xmlns:p14="http://schemas.microsoft.com/office/powerpoint/2010/main" val="31682587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rPr>
              <a:t>Die Teilnehmer reflektieren über die Ziele der </a:t>
            </a:r>
            <a:r>
              <a:rPr kumimoji="0" lang="de-DE" sz="1800" b="0" i="0" u="none" strike="noStrike" kern="1200" cap="none" spc="0" normalizeH="0" baseline="0" noProof="0" dirty="0" err="1" smtClean="0">
                <a:ln>
                  <a:noFill/>
                </a:ln>
                <a:solidFill>
                  <a:prstClr val="black"/>
                </a:solidFill>
                <a:effectLst/>
                <a:uLnTx/>
                <a:uFillTx/>
                <a:latin typeface="+mn-lt"/>
                <a:ea typeface="ＭＳ Ｐゴシック" charset="0"/>
                <a:cs typeface="ＭＳ Ｐゴシック" charset="0"/>
              </a:rPr>
              <a:t>Sprachstandserhebung</a:t>
            </a:r>
            <a:r>
              <a:rPr kumimoji="0" lang="de-DE" sz="18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rPr>
              <a:t> und tragen ihre persönlichen Ergebnisse in die Tabelle ein. Die Ergebnisse werden dann kurz im Plenum zusammengetragen und diese durch weitere Informationen der nächsten Folien ergänzt.</a:t>
            </a:r>
          </a:p>
          <a:p>
            <a:pPr eaLnBrk="1" hangingPunct="1">
              <a:spcBef>
                <a:spcPct val="0"/>
              </a:spcBef>
            </a:pPr>
            <a:endParaRPr lang="de-DE" sz="1800" dirty="0" smtClean="0">
              <a:solidFill>
                <a:srgbClr val="000000"/>
              </a:solidFill>
              <a:ea typeface="ＭＳ Ｐゴシック" panose="020B0600070205080204" pitchFamily="34" charset="-128"/>
            </a:endParaRPr>
          </a:p>
        </p:txBody>
      </p:sp>
      <p:sp>
        <p:nvSpPr>
          <p:cNvPr id="5120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2B2C547-BEE2-4B1A-9F7E-78891F7836D7}" type="slidenum">
              <a:rPr lang="de-DE" sz="1300" smtClean="0">
                <a:latin typeface="Arial" panose="020B0604020202020204" pitchFamily="34" charset="0"/>
              </a:rPr>
              <a:pPr>
                <a:spcBef>
                  <a:spcPct val="0"/>
                </a:spcBef>
              </a:pPr>
              <a:t>17</a:t>
            </a:fld>
            <a:endParaRPr lang="de-DE" sz="1300" smtClean="0">
              <a:latin typeface="Arial" panose="020B0604020202020204" pitchFamily="34" charset="0"/>
            </a:endParaRPr>
          </a:p>
        </p:txBody>
      </p:sp>
    </p:spTree>
    <p:extLst>
      <p:ext uri="{BB962C8B-B14F-4D97-AF65-F5344CB8AC3E}">
        <p14:creationId xmlns:p14="http://schemas.microsoft.com/office/powerpoint/2010/main" val="2675903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rPr>
              <a:t>Gemeinsame Überlegung: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rPr>
              <a:t>Was ist Sprache und welche sprachlichen Teilkompetenzen gibt es?</a:t>
            </a:r>
            <a:endParaRPr kumimoji="0" lang="en-US" sz="18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endParaRPr>
          </a:p>
          <a:p>
            <a:endParaRPr lang="en-US" sz="1800" dirty="0" smtClean="0">
              <a:ea typeface="ＭＳ Ｐゴシック" panose="020B0600070205080204" pitchFamily="34" charset="-128"/>
            </a:endParaRPr>
          </a:p>
        </p:txBody>
      </p:sp>
      <p:sp>
        <p:nvSpPr>
          <p:cNvPr id="5325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78B0C78-7518-4D46-9DFF-8B47A369B0A7}" type="slidenum">
              <a:rPr lang="de-DE" sz="1300" smtClean="0">
                <a:latin typeface="Arial" panose="020B0604020202020204" pitchFamily="34" charset="0"/>
              </a:rPr>
              <a:pPr>
                <a:spcBef>
                  <a:spcPct val="0"/>
                </a:spcBef>
              </a:pPr>
              <a:t>18</a:t>
            </a:fld>
            <a:endParaRPr lang="de-DE" sz="1300" smtClean="0">
              <a:latin typeface="Arial" panose="020B0604020202020204" pitchFamily="34" charset="0"/>
            </a:endParaRPr>
          </a:p>
        </p:txBody>
      </p:sp>
    </p:spTree>
    <p:extLst>
      <p:ext uri="{BB962C8B-B14F-4D97-AF65-F5344CB8AC3E}">
        <p14:creationId xmlns:p14="http://schemas.microsoft.com/office/powerpoint/2010/main" val="11622378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rPr>
              <a:t>Vergleichen welche der sprachlichen Fähigkeiten bereits im Warm-up durch die TN genannt wurden </a:t>
            </a:r>
            <a:r>
              <a:rPr kumimoji="0" lang="de-DE" sz="18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sym typeface="Wingdings" pitchFamily="2" charset="2"/>
              </a:rPr>
              <a:t> ggf. ergänzen oder kurz ansprechen, welche Qualifikationen nicht genannt wurden (warum?)</a:t>
            </a:r>
            <a:endParaRPr kumimoji="0" lang="de-DE" sz="18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endParaRPr>
          </a:p>
        </p:txBody>
      </p:sp>
      <p:sp>
        <p:nvSpPr>
          <p:cNvPr id="5530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99917CF-4026-4B04-866B-888152C243CE}" type="slidenum">
              <a:rPr lang="de-DE" sz="1300" smtClean="0">
                <a:latin typeface="Arial" panose="020B0604020202020204" pitchFamily="34" charset="0"/>
              </a:rPr>
              <a:pPr>
                <a:spcBef>
                  <a:spcPct val="0"/>
                </a:spcBef>
              </a:pPr>
              <a:t>19</a:t>
            </a:fld>
            <a:endParaRPr lang="de-DE" sz="1300" smtClean="0">
              <a:latin typeface="Arial" panose="020B0604020202020204" pitchFamily="34" charset="0"/>
            </a:endParaRPr>
          </a:p>
        </p:txBody>
      </p:sp>
    </p:spTree>
    <p:extLst>
      <p:ext uri="{BB962C8B-B14F-4D97-AF65-F5344CB8AC3E}">
        <p14:creationId xmlns:p14="http://schemas.microsoft.com/office/powerpoint/2010/main" val="2425719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sz="1800" smtClean="0">
                <a:ea typeface="ＭＳ Ｐゴシック" panose="020B0600070205080204" pitchFamily="34" charset="-128"/>
              </a:rPr>
              <a:t>Welcoming the participants and handing out material and name tags.</a:t>
            </a:r>
            <a:endParaRPr lang="en-US" sz="1800" smtClean="0">
              <a:ea typeface="ＭＳ Ｐゴシック" panose="020B0600070205080204" pitchFamily="34" charset="-128"/>
            </a:endParaRPr>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9AF9B37-D4BD-4F58-854A-3B8E1DFC965A}" type="slidenum">
              <a:rPr lang="de-DE" smtClean="0"/>
              <a:pPr/>
              <a:t>2</a:t>
            </a:fld>
            <a:endParaRPr lang="de-DE" smtClean="0"/>
          </a:p>
        </p:txBody>
      </p:sp>
    </p:spTree>
    <p:extLst>
      <p:ext uri="{BB962C8B-B14F-4D97-AF65-F5344CB8AC3E}">
        <p14:creationId xmlns:p14="http://schemas.microsoft.com/office/powerpoint/2010/main" val="4625242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rPr>
              <a:t>Das Thema Fachsprache anschneiden </a:t>
            </a:r>
            <a:r>
              <a:rPr kumimoji="0" lang="de-DE" sz="18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sym typeface="Wingdings" pitchFamily="2" charset="2"/>
              </a:rPr>
              <a:t> gerade bei (älteren) </a:t>
            </a:r>
            <a:r>
              <a:rPr kumimoji="0" lang="de-DE" sz="1800" b="0" i="0" u="none" strike="noStrike" kern="1200" cap="none" spc="0" normalizeH="0" baseline="0" noProof="0" dirty="0" err="1" smtClean="0">
                <a:ln>
                  <a:noFill/>
                </a:ln>
                <a:solidFill>
                  <a:prstClr val="black"/>
                </a:solidFill>
                <a:effectLst/>
                <a:uLnTx/>
                <a:uFillTx/>
                <a:latin typeface="+mn-lt"/>
                <a:ea typeface="ＭＳ Ｐゴシック" charset="0"/>
                <a:cs typeface="ＭＳ Ｐゴシック" charset="0"/>
                <a:sym typeface="Wingdings" pitchFamily="2" charset="2"/>
              </a:rPr>
              <a:t>SchülerInnen</a:t>
            </a:r>
            <a:r>
              <a:rPr kumimoji="0" lang="de-DE" sz="18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sym typeface="Wingdings" pitchFamily="2" charset="2"/>
              </a:rPr>
              <a:t> reicht es nicht, allgemeinsprachliche Kompetenzen zu erheben, wenn man feststellen möchte, ob ein</a:t>
            </a:r>
            <a:r>
              <a:rPr kumimoji="0" lang="de-DE" sz="1800" b="0" i="0" u="none" strike="noStrike" kern="1200" cap="none" spc="0" normalizeH="0" noProof="0" dirty="0" smtClean="0">
                <a:ln>
                  <a:noFill/>
                </a:ln>
                <a:solidFill>
                  <a:prstClr val="black"/>
                </a:solidFill>
                <a:effectLst/>
                <a:uLnTx/>
                <a:uFillTx/>
                <a:latin typeface="+mn-lt"/>
                <a:ea typeface="ＭＳ Ｐゴシック" charset="0"/>
                <a:cs typeface="ＭＳ Ｐゴシック" charset="0"/>
                <a:sym typeface="Wingdings" pitchFamily="2" charset="2"/>
              </a:rPr>
              <a:t> Lerner </a:t>
            </a:r>
            <a:r>
              <a:rPr kumimoji="0" lang="de-DE" sz="18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sym typeface="Wingdings" pitchFamily="2" charset="2"/>
              </a:rPr>
              <a:t>in der Lage ist, den sprachlichen Anforderungen im Unterricht gerecht zu werden.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sym typeface="Wingdings" pitchFamily="2" charset="2"/>
              </a:rPr>
              <a:t> Den </a:t>
            </a:r>
            <a:r>
              <a:rPr kumimoji="0" lang="de-DE" sz="1800" b="0" i="0" u="none" strike="noStrike" kern="1200" cap="none" spc="0" normalizeH="0" baseline="0" noProof="0" dirty="0" err="1" smtClean="0">
                <a:ln>
                  <a:noFill/>
                </a:ln>
                <a:solidFill>
                  <a:prstClr val="black"/>
                </a:solidFill>
                <a:effectLst/>
                <a:uLnTx/>
                <a:uFillTx/>
                <a:latin typeface="+mn-lt"/>
                <a:ea typeface="ＭＳ Ｐゴシック" charset="0"/>
                <a:cs typeface="ＭＳ Ｐゴシック" charset="0"/>
                <a:sym typeface="Wingdings" pitchFamily="2" charset="2"/>
              </a:rPr>
              <a:t>LehrerInnen</a:t>
            </a:r>
            <a:r>
              <a:rPr kumimoji="0" lang="de-DE" sz="18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sym typeface="Wingdings" pitchFamily="2" charset="2"/>
              </a:rPr>
              <a:t> soll bewusst gemach werden, dass sich die Sprache außerhalb der Schule oder auch im einfachen mündlichen Gespräch von der schriftsprachlichen Bildungssprache unterscheidet  je nach Situation müssen sprachliche Äußerungen unterschiedlich bewertet werden</a:t>
            </a:r>
          </a:p>
          <a:p>
            <a:endParaRPr lang="de-DE" sz="1800" dirty="0" smtClean="0"/>
          </a:p>
          <a:p>
            <a:r>
              <a:rPr lang="de-DE" sz="1800" dirty="0" smtClean="0"/>
              <a:t> </a:t>
            </a:r>
          </a:p>
          <a:p>
            <a:endParaRPr lang="de-DE" sz="1800" dirty="0" smtClean="0"/>
          </a:p>
          <a:p>
            <a:endParaRPr lang="en-US" sz="1800" dirty="0" smtClean="0">
              <a:ea typeface="ＭＳ Ｐゴシック" panose="020B0600070205080204" pitchFamily="34" charset="-128"/>
            </a:endParaRPr>
          </a:p>
        </p:txBody>
      </p:sp>
      <p:sp>
        <p:nvSpPr>
          <p:cNvPr id="5734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F23C036-8127-4B70-88D3-0FAC3CEF09D8}" type="slidenum">
              <a:rPr lang="de-DE" sz="1300" smtClean="0">
                <a:latin typeface="Arial" panose="020B0604020202020204" pitchFamily="34" charset="0"/>
              </a:rPr>
              <a:pPr>
                <a:spcBef>
                  <a:spcPct val="0"/>
                </a:spcBef>
              </a:pPr>
              <a:t>20</a:t>
            </a:fld>
            <a:endParaRPr lang="de-DE" sz="1300" smtClean="0">
              <a:latin typeface="Arial" panose="020B0604020202020204" pitchFamily="34" charset="0"/>
            </a:endParaRPr>
          </a:p>
        </p:txBody>
      </p:sp>
    </p:spTree>
    <p:extLst>
      <p:ext uri="{BB962C8B-B14F-4D97-AF65-F5344CB8AC3E}">
        <p14:creationId xmlns:p14="http://schemas.microsoft.com/office/powerpoint/2010/main" val="6720717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70000"/>
              </a:lnSpc>
              <a:spcBef>
                <a:spcPct val="20000"/>
              </a:spcBef>
              <a:spcAft>
                <a:spcPts val="0"/>
              </a:spcAft>
              <a:buClrTx/>
              <a:buSzTx/>
              <a:buFont typeface="Arial" pitchFamily="34" charset="0"/>
              <a:buNone/>
              <a:tabLst/>
              <a:defRPr/>
            </a:pPr>
            <a:r>
              <a:rPr kumimoji="0" lang="de-DE" sz="1300" b="1" i="0" u="none" strike="noStrike" kern="1200" cap="none" spc="0" normalizeH="0" baseline="0" noProof="0" dirty="0" err="1" smtClean="0">
                <a:ln>
                  <a:noFill/>
                </a:ln>
                <a:solidFill>
                  <a:prstClr val="black"/>
                </a:solidFill>
                <a:effectLst/>
                <a:uLnTx/>
                <a:uFillTx/>
                <a:latin typeface="+mn-lt"/>
                <a:ea typeface="ＭＳ Ｐゴシック" charset="0"/>
                <a:cs typeface="ＭＳ Ｐゴシック" charset="0"/>
              </a:rPr>
              <a:t>Cummin</a:t>
            </a:r>
            <a:r>
              <a:rPr kumimoji="0" lang="de-DE" sz="1300" b="1"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rPr>
              <a:t> (1979):</a:t>
            </a:r>
            <a:endParaRPr kumimoji="0" lang="en-US" sz="16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endParaRPr>
          </a:p>
          <a:p>
            <a:pPr marL="742950" marR="0" lvl="1" indent="-285750" algn="l" defTabSz="914400" rtl="0" eaLnBrk="1" fontAlgn="auto" latinLnBrk="0" hangingPunct="1">
              <a:lnSpc>
                <a:spcPct val="170000"/>
              </a:lnSpc>
              <a:spcBef>
                <a:spcPct val="20000"/>
              </a:spcBef>
              <a:spcAft>
                <a:spcPts val="0"/>
              </a:spcAft>
              <a:buClrTx/>
              <a:buSzTx/>
              <a:buFont typeface="Arial" pitchFamily="34" charset="0"/>
              <a:buChar char="–"/>
              <a:tabLst/>
              <a:defRPr/>
            </a:pPr>
            <a:r>
              <a:rPr kumimoji="0" lang="de-DE" sz="1100" b="1" i="0" u="sng" strike="noStrike" kern="1200" cap="none" spc="0" normalizeH="0" baseline="0" noProof="0" dirty="0" smtClean="0">
                <a:ln>
                  <a:noFill/>
                </a:ln>
                <a:solidFill>
                  <a:prstClr val="black"/>
                </a:solidFill>
                <a:effectLst/>
                <a:uLnTx/>
                <a:uFillTx/>
                <a:latin typeface="+mn-lt"/>
                <a:ea typeface="ＭＳ Ｐゴシック" charset="0"/>
                <a:cs typeface="+mn-cs"/>
              </a:rPr>
              <a:t>BICS</a:t>
            </a:r>
            <a:r>
              <a:rPr kumimoji="0" lang="de-DE" sz="1100" b="1" i="0" u="none" strike="noStrike" kern="1200" cap="none" spc="0" normalizeH="0" baseline="0" noProof="0" dirty="0" smtClean="0">
                <a:ln>
                  <a:noFill/>
                </a:ln>
                <a:solidFill>
                  <a:prstClr val="black"/>
                </a:solidFill>
                <a:effectLst/>
                <a:uLnTx/>
                <a:uFillTx/>
                <a:latin typeface="+mn-lt"/>
                <a:ea typeface="ＭＳ Ｐゴシック" charset="0"/>
                <a:cs typeface="+mn-cs"/>
              </a:rPr>
              <a:t> (</a:t>
            </a:r>
            <a:r>
              <a:rPr kumimoji="0" lang="de-DE" sz="1100" b="1" i="0" u="none" strike="noStrike" kern="1200" cap="none" spc="0" normalizeH="0" baseline="0" noProof="0" dirty="0" err="1" smtClean="0">
                <a:ln>
                  <a:noFill/>
                </a:ln>
                <a:solidFill>
                  <a:prstClr val="black"/>
                </a:solidFill>
                <a:effectLst/>
                <a:uLnTx/>
                <a:uFillTx/>
                <a:latin typeface="+mn-lt"/>
                <a:ea typeface="ＭＳ Ｐゴシック" charset="0"/>
                <a:cs typeface="+mn-cs"/>
              </a:rPr>
              <a:t>basic</a:t>
            </a:r>
            <a:r>
              <a:rPr kumimoji="0" lang="de-DE" sz="1100" b="1" i="0" u="none" strike="noStrike" kern="1200" cap="none" spc="0" normalizeH="0" baseline="0" noProof="0" dirty="0" smtClean="0">
                <a:ln>
                  <a:noFill/>
                </a:ln>
                <a:solidFill>
                  <a:prstClr val="black"/>
                </a:solidFill>
                <a:effectLst/>
                <a:uLnTx/>
                <a:uFillTx/>
                <a:latin typeface="+mn-lt"/>
                <a:ea typeface="ＭＳ Ｐゴシック" charset="0"/>
                <a:cs typeface="+mn-cs"/>
              </a:rPr>
              <a:t> interpersonal </a:t>
            </a:r>
            <a:r>
              <a:rPr kumimoji="0" lang="de-DE" sz="1100" b="1" i="0" u="none" strike="noStrike" kern="1200" cap="none" spc="0" normalizeH="0" baseline="0" noProof="0" dirty="0" err="1" smtClean="0">
                <a:ln>
                  <a:noFill/>
                </a:ln>
                <a:solidFill>
                  <a:prstClr val="black"/>
                </a:solidFill>
                <a:effectLst/>
                <a:uLnTx/>
                <a:uFillTx/>
                <a:latin typeface="+mn-lt"/>
                <a:ea typeface="ＭＳ Ｐゴシック" charset="0"/>
                <a:cs typeface="+mn-cs"/>
              </a:rPr>
              <a:t>communicative</a:t>
            </a:r>
            <a:r>
              <a:rPr kumimoji="0" lang="de-DE" sz="1100" b="1" i="0" u="none" strike="noStrike" kern="1200" cap="none" spc="0" normalizeH="0" baseline="0" noProof="0" dirty="0" smtClean="0">
                <a:ln>
                  <a:noFill/>
                </a:ln>
                <a:solidFill>
                  <a:prstClr val="black"/>
                </a:solidFill>
                <a:effectLst/>
                <a:uLnTx/>
                <a:uFillTx/>
                <a:latin typeface="+mn-lt"/>
                <a:ea typeface="ＭＳ Ｐゴシック" charset="0"/>
                <a:cs typeface="+mn-cs"/>
              </a:rPr>
              <a:t> </a:t>
            </a:r>
            <a:r>
              <a:rPr kumimoji="0" lang="de-DE" sz="1100" b="1" i="0" u="none" strike="noStrike" kern="1200" cap="none" spc="0" normalizeH="0" baseline="0" noProof="0" dirty="0" err="1" smtClean="0">
                <a:ln>
                  <a:noFill/>
                </a:ln>
                <a:solidFill>
                  <a:prstClr val="black"/>
                </a:solidFill>
                <a:effectLst/>
                <a:uLnTx/>
                <a:uFillTx/>
                <a:latin typeface="+mn-lt"/>
                <a:ea typeface="ＭＳ Ｐゴシック" charset="0"/>
                <a:cs typeface="+mn-cs"/>
              </a:rPr>
              <a:t>skills</a:t>
            </a:r>
            <a:r>
              <a:rPr kumimoji="0" lang="de-DE" sz="1100" b="1" i="0" u="none" strike="noStrike" kern="1200" cap="none" spc="0" normalizeH="0" baseline="0" noProof="0" dirty="0" smtClean="0">
                <a:ln>
                  <a:noFill/>
                </a:ln>
                <a:solidFill>
                  <a:prstClr val="black"/>
                </a:solidFill>
                <a:effectLst/>
                <a:uLnTx/>
                <a:uFillTx/>
                <a:latin typeface="+mn-lt"/>
                <a:ea typeface="ＭＳ Ｐゴシック" charset="0"/>
                <a:cs typeface="+mn-cs"/>
              </a:rPr>
              <a:t>): </a:t>
            </a:r>
            <a:r>
              <a:rPr kumimoji="0" lang="de-DE" sz="1100" b="0" i="0" u="none" strike="noStrike" kern="1200" cap="none" spc="0" normalizeH="0" baseline="0" noProof="0" dirty="0" smtClean="0">
                <a:ln>
                  <a:noFill/>
                </a:ln>
                <a:solidFill>
                  <a:prstClr val="black"/>
                </a:solidFill>
                <a:effectLst/>
                <a:uLnTx/>
                <a:uFillTx/>
                <a:latin typeface="+mn-lt"/>
                <a:ea typeface="ＭＳ Ｐゴシック" charset="0"/>
                <a:cs typeface="+mn-cs"/>
              </a:rPr>
              <a:t>Fähigkeit sich mit einem begrenzten Wortschatz und sprachlichen Routinen mit Gesten und Mimik im Alltag zu verständigen --&gt; Schlüsselwörter </a:t>
            </a:r>
            <a:endParaRPr kumimoji="0" lang="en-US" sz="1400" b="0" i="0" u="none" strike="noStrike" kern="1200" cap="none" spc="0" normalizeH="0" baseline="0" noProof="0" dirty="0" smtClean="0">
              <a:ln>
                <a:noFill/>
              </a:ln>
              <a:solidFill>
                <a:prstClr val="black"/>
              </a:solidFill>
              <a:effectLst/>
              <a:uLnTx/>
              <a:uFillTx/>
              <a:latin typeface="+mn-lt"/>
              <a:ea typeface="ＭＳ Ｐゴシック" charset="0"/>
              <a:cs typeface="+mn-cs"/>
            </a:endParaRPr>
          </a:p>
          <a:p>
            <a:pPr marL="742950" marR="0" lvl="1" indent="-285750" algn="l" defTabSz="914400" rtl="0" eaLnBrk="1" fontAlgn="auto" latinLnBrk="0" hangingPunct="1">
              <a:lnSpc>
                <a:spcPct val="170000"/>
              </a:lnSpc>
              <a:spcBef>
                <a:spcPct val="20000"/>
              </a:spcBef>
              <a:spcAft>
                <a:spcPts val="0"/>
              </a:spcAft>
              <a:buClrTx/>
              <a:buSzTx/>
              <a:buFont typeface="Arial" pitchFamily="34" charset="0"/>
              <a:buChar char="–"/>
              <a:tabLst/>
              <a:defRPr/>
            </a:pPr>
            <a:r>
              <a:rPr kumimoji="0" lang="de-DE" sz="1100" b="1" i="0" u="sng" strike="noStrike" kern="1200" cap="none" spc="0" normalizeH="0" baseline="0" noProof="0" dirty="0" smtClean="0">
                <a:ln>
                  <a:noFill/>
                </a:ln>
                <a:solidFill>
                  <a:prstClr val="black"/>
                </a:solidFill>
                <a:effectLst/>
                <a:uLnTx/>
                <a:uFillTx/>
                <a:latin typeface="+mn-lt"/>
                <a:ea typeface="ＭＳ Ｐゴシック" charset="0"/>
                <a:cs typeface="+mn-cs"/>
              </a:rPr>
              <a:t>CALP</a:t>
            </a:r>
            <a:r>
              <a:rPr kumimoji="0" lang="de-DE" sz="1100" b="1" i="0" u="none" strike="noStrike" kern="1200" cap="none" spc="0" normalizeH="0" baseline="0" noProof="0" dirty="0" smtClean="0">
                <a:ln>
                  <a:noFill/>
                </a:ln>
                <a:solidFill>
                  <a:prstClr val="black"/>
                </a:solidFill>
                <a:effectLst/>
                <a:uLnTx/>
                <a:uFillTx/>
                <a:latin typeface="+mn-lt"/>
                <a:ea typeface="ＭＳ Ｐゴシック" charset="0"/>
                <a:cs typeface="+mn-cs"/>
              </a:rPr>
              <a:t> (</a:t>
            </a:r>
            <a:r>
              <a:rPr kumimoji="0" lang="de-DE" sz="1100" b="1" i="0" u="none" strike="noStrike" kern="1200" cap="none" spc="0" normalizeH="0" baseline="0" noProof="0" dirty="0" err="1" smtClean="0">
                <a:ln>
                  <a:noFill/>
                </a:ln>
                <a:solidFill>
                  <a:prstClr val="black"/>
                </a:solidFill>
                <a:effectLst/>
                <a:uLnTx/>
                <a:uFillTx/>
                <a:latin typeface="+mn-lt"/>
                <a:ea typeface="ＭＳ Ｐゴシック" charset="0"/>
                <a:cs typeface="+mn-cs"/>
              </a:rPr>
              <a:t>cognitive</a:t>
            </a:r>
            <a:r>
              <a:rPr kumimoji="0" lang="de-DE" sz="1100" b="1" i="0" u="none" strike="noStrike" kern="1200" cap="none" spc="0" normalizeH="0" baseline="0" noProof="0" dirty="0" smtClean="0">
                <a:ln>
                  <a:noFill/>
                </a:ln>
                <a:solidFill>
                  <a:prstClr val="black"/>
                </a:solidFill>
                <a:effectLst/>
                <a:uLnTx/>
                <a:uFillTx/>
                <a:latin typeface="+mn-lt"/>
                <a:ea typeface="ＭＳ Ｐゴシック" charset="0"/>
                <a:cs typeface="+mn-cs"/>
              </a:rPr>
              <a:t> </a:t>
            </a:r>
            <a:r>
              <a:rPr kumimoji="0" lang="de-DE" sz="1100" b="1" i="0" u="none" strike="noStrike" kern="1200" cap="none" spc="0" normalizeH="0" baseline="0" noProof="0" dirty="0" err="1" smtClean="0">
                <a:ln>
                  <a:noFill/>
                </a:ln>
                <a:solidFill>
                  <a:prstClr val="black"/>
                </a:solidFill>
                <a:effectLst/>
                <a:uLnTx/>
                <a:uFillTx/>
                <a:latin typeface="+mn-lt"/>
                <a:ea typeface="ＭＳ Ｐゴシック" charset="0"/>
                <a:cs typeface="+mn-cs"/>
              </a:rPr>
              <a:t>academic</a:t>
            </a:r>
            <a:r>
              <a:rPr kumimoji="0" lang="de-DE" sz="1100" b="1" i="0" u="none" strike="noStrike" kern="1200" cap="none" spc="0" normalizeH="0" baseline="0" noProof="0" dirty="0" smtClean="0">
                <a:ln>
                  <a:noFill/>
                </a:ln>
                <a:solidFill>
                  <a:prstClr val="black"/>
                </a:solidFill>
                <a:effectLst/>
                <a:uLnTx/>
                <a:uFillTx/>
                <a:latin typeface="+mn-lt"/>
                <a:ea typeface="ＭＳ Ｐゴシック" charset="0"/>
                <a:cs typeface="+mn-cs"/>
              </a:rPr>
              <a:t> </a:t>
            </a:r>
            <a:r>
              <a:rPr kumimoji="0" lang="de-DE" sz="1100" b="1" i="0" u="none" strike="noStrike" kern="1200" cap="none" spc="0" normalizeH="0" baseline="0" noProof="0" dirty="0" err="1" smtClean="0">
                <a:ln>
                  <a:noFill/>
                </a:ln>
                <a:solidFill>
                  <a:prstClr val="black"/>
                </a:solidFill>
                <a:effectLst/>
                <a:uLnTx/>
                <a:uFillTx/>
                <a:latin typeface="+mn-lt"/>
                <a:ea typeface="ＭＳ Ｐゴシック" charset="0"/>
                <a:cs typeface="+mn-cs"/>
              </a:rPr>
              <a:t>language</a:t>
            </a:r>
            <a:r>
              <a:rPr kumimoji="0" lang="de-DE" sz="1100" b="1" i="0" u="none" strike="noStrike" kern="1200" cap="none" spc="0" normalizeH="0" baseline="0" noProof="0" dirty="0" smtClean="0">
                <a:ln>
                  <a:noFill/>
                </a:ln>
                <a:solidFill>
                  <a:prstClr val="black"/>
                </a:solidFill>
                <a:effectLst/>
                <a:uLnTx/>
                <a:uFillTx/>
                <a:latin typeface="+mn-lt"/>
                <a:ea typeface="ＭＳ Ｐゴシック" charset="0"/>
                <a:cs typeface="+mn-cs"/>
              </a:rPr>
              <a:t> </a:t>
            </a:r>
            <a:r>
              <a:rPr kumimoji="0" lang="de-DE" sz="1100" b="1" i="0" u="none" strike="noStrike" kern="1200" cap="none" spc="0" normalizeH="0" baseline="0" noProof="0" dirty="0" err="1" smtClean="0">
                <a:ln>
                  <a:noFill/>
                </a:ln>
                <a:solidFill>
                  <a:prstClr val="black"/>
                </a:solidFill>
                <a:effectLst/>
                <a:uLnTx/>
                <a:uFillTx/>
                <a:latin typeface="+mn-lt"/>
                <a:ea typeface="ＭＳ Ｐゴシック" charset="0"/>
                <a:cs typeface="+mn-cs"/>
              </a:rPr>
              <a:t>proficiency</a:t>
            </a:r>
            <a:r>
              <a:rPr kumimoji="0" lang="de-DE" sz="1100" b="1" i="0" u="none" strike="noStrike" kern="1200" cap="none" spc="0" normalizeH="0" baseline="0" noProof="0" dirty="0" smtClean="0">
                <a:ln>
                  <a:noFill/>
                </a:ln>
                <a:solidFill>
                  <a:prstClr val="black"/>
                </a:solidFill>
                <a:effectLst/>
                <a:uLnTx/>
                <a:uFillTx/>
                <a:latin typeface="+mn-lt"/>
                <a:ea typeface="ＭＳ Ｐゴシック" charset="0"/>
                <a:cs typeface="+mn-cs"/>
              </a:rPr>
              <a:t> ): </a:t>
            </a:r>
            <a:r>
              <a:rPr kumimoji="0" lang="de-DE" sz="1100" b="0" i="0" u="none" strike="noStrike" kern="1200" cap="none" spc="0" normalizeH="0" baseline="0" noProof="0" dirty="0" smtClean="0">
                <a:ln>
                  <a:noFill/>
                </a:ln>
                <a:solidFill>
                  <a:prstClr val="black"/>
                </a:solidFill>
                <a:effectLst/>
                <a:uLnTx/>
                <a:uFillTx/>
                <a:latin typeface="+mn-lt"/>
                <a:ea typeface="ＭＳ Ｐゴシック" charset="0"/>
                <a:cs typeface="+mn-cs"/>
              </a:rPr>
              <a:t>Fähigkeit grundlegende Merkmale von Morphologie und Syntax beachten zu können (Grammatikwissen), Wissen über Sprache --&gt; wichtig für Schule</a:t>
            </a:r>
          </a:p>
          <a:p>
            <a:pPr marL="457200" marR="0" lvl="1" indent="0" algn="l" defTabSz="914400" rtl="0" eaLnBrk="1" fontAlgn="auto" latinLnBrk="0" hangingPunct="1">
              <a:lnSpc>
                <a:spcPct val="170000"/>
              </a:lnSpc>
              <a:spcBef>
                <a:spcPct val="20000"/>
              </a:spcBef>
              <a:spcAft>
                <a:spcPts val="0"/>
              </a:spcAft>
              <a:buClrTx/>
              <a:buSzTx/>
              <a:buFontTx/>
              <a:buNone/>
              <a:tabLst/>
              <a:defRPr/>
            </a:pPr>
            <a:endParaRPr kumimoji="0" lang="de-DE" sz="1100" b="0" i="0" u="none" strike="noStrike" kern="1200" cap="none" spc="0" normalizeH="0" baseline="0" noProof="0" dirty="0" smtClean="0">
              <a:ln>
                <a:noFill/>
              </a:ln>
              <a:solidFill>
                <a:prstClr val="black"/>
              </a:solidFill>
              <a:effectLst/>
              <a:uLnTx/>
              <a:uFillTx/>
              <a:latin typeface="+mn-lt"/>
              <a:ea typeface="ＭＳ Ｐゴシック"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rPr>
              <a:t>Das Thema Fachsprache anschneiden </a:t>
            </a:r>
            <a:r>
              <a:rPr kumimoji="0" lang="de-DE" sz="12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sym typeface="Wingdings" pitchFamily="2" charset="2"/>
              </a:rPr>
              <a:t></a:t>
            </a:r>
            <a:r>
              <a:rPr kumimoji="0" lang="de-DE" sz="12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rPr>
              <a:t> gerade bei (älteren) Schulkindern reicht es nicht, allgemeinsprachliche Kompetenzen zu erheben, wenn man feststellen möchte, ob ein</a:t>
            </a:r>
            <a:r>
              <a:rPr kumimoji="0" lang="de-DE" sz="1200" b="0" i="0" u="none" strike="noStrike" kern="1200" cap="none" spc="0" normalizeH="0" noProof="0" dirty="0" smtClean="0">
                <a:ln>
                  <a:noFill/>
                </a:ln>
                <a:solidFill>
                  <a:prstClr val="black"/>
                </a:solidFill>
                <a:effectLst/>
                <a:uLnTx/>
                <a:uFillTx/>
                <a:latin typeface="+mn-lt"/>
                <a:ea typeface="ＭＳ Ｐゴシック" charset="0"/>
                <a:cs typeface="ＭＳ Ｐゴシック" charset="0"/>
              </a:rPr>
              <a:t> Lerner </a:t>
            </a:r>
            <a:r>
              <a:rPr kumimoji="0" lang="de-DE" sz="12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rPr>
              <a:t>in der Lage ist, den sprachlichen Anforderungen im Unterricht gerecht zu werden.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sym typeface="Wingdings" pitchFamily="2" charset="2"/>
              </a:rPr>
              <a:t> </a:t>
            </a:r>
            <a:r>
              <a:rPr kumimoji="0" lang="de-DE" sz="12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rPr>
              <a:t>Den </a:t>
            </a:r>
            <a:r>
              <a:rPr kumimoji="0" lang="de-DE" sz="1200" b="0" i="0" u="none" strike="noStrike" kern="1200" cap="none" spc="0" normalizeH="0" baseline="0" noProof="0" dirty="0" err="1" smtClean="0">
                <a:ln>
                  <a:noFill/>
                </a:ln>
                <a:solidFill>
                  <a:prstClr val="black"/>
                </a:solidFill>
                <a:effectLst/>
                <a:uLnTx/>
                <a:uFillTx/>
                <a:latin typeface="+mn-lt"/>
                <a:ea typeface="ＭＳ Ｐゴシック" charset="0"/>
                <a:cs typeface="ＭＳ Ｐゴシック" charset="0"/>
              </a:rPr>
              <a:t>LehrerInnen</a:t>
            </a:r>
            <a:r>
              <a:rPr kumimoji="0" lang="de-DE" sz="12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rPr>
              <a:t> soll bewusst gemach werden, dass sich die Sprache außerhalb der Schule oder auch im einfachen mündlichen Gespräch von der schriftsprachlichen Bildungssprache unterscheidet </a:t>
            </a:r>
            <a:r>
              <a:rPr kumimoji="0" lang="de-DE" sz="12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sym typeface="Wingdings" pitchFamily="2" charset="2"/>
              </a:rPr>
              <a:t></a:t>
            </a:r>
            <a:r>
              <a:rPr kumimoji="0" lang="de-DE" sz="12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rPr>
              <a:t> je nach Situation müssen sprachliche Äußerungen unterschiedlich bewertet werden</a:t>
            </a:r>
          </a:p>
          <a:p>
            <a:pPr marL="457200" marR="0" lvl="1" indent="0" algn="l" defTabSz="914400" rtl="0" eaLnBrk="1" fontAlgn="auto" latinLnBrk="0" hangingPunct="1">
              <a:lnSpc>
                <a:spcPct val="170000"/>
              </a:lnSpc>
              <a:spcBef>
                <a:spcPct val="20000"/>
              </a:spcBef>
              <a:spcAft>
                <a:spcPts val="0"/>
              </a:spcAft>
              <a:buClrTx/>
              <a:buSzTx/>
              <a:buFontTx/>
              <a:buNone/>
              <a:tabLst/>
              <a:defRPr/>
            </a:pPr>
            <a:endParaRPr kumimoji="0" lang="de-DE" sz="1100" b="0" i="0" u="none" strike="noStrike" kern="1200" cap="none" spc="0" normalizeH="0" baseline="0" noProof="0" dirty="0" smtClean="0">
              <a:ln>
                <a:noFill/>
              </a:ln>
              <a:solidFill>
                <a:prstClr val="black"/>
              </a:solidFill>
              <a:effectLst/>
              <a:uLnTx/>
              <a:uFillTx/>
              <a:latin typeface="+mn-lt"/>
              <a:ea typeface="ＭＳ Ｐゴシック" charset="0"/>
              <a:cs typeface="+mn-cs"/>
            </a:endParaRPr>
          </a:p>
          <a:p>
            <a:pPr eaLnBrk="1" hangingPunct="1">
              <a:lnSpc>
                <a:spcPct val="170000"/>
              </a:lnSpc>
              <a:spcBef>
                <a:spcPct val="20000"/>
              </a:spcBef>
            </a:pPr>
            <a:endParaRPr lang="de-DE" dirty="0" smtClean="0">
              <a:solidFill>
                <a:srgbClr val="000000"/>
              </a:solidFill>
              <a:ea typeface="ＭＳ Ｐゴシック" panose="020B0600070205080204" pitchFamily="34" charset="-128"/>
            </a:endParaRPr>
          </a:p>
        </p:txBody>
      </p:sp>
      <p:sp>
        <p:nvSpPr>
          <p:cNvPr id="5939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8DE9760-D5E9-4E95-898C-D00585FD5F20}" type="slidenum">
              <a:rPr lang="de-DE" sz="1300" smtClean="0">
                <a:latin typeface="Arial" panose="020B0604020202020204" pitchFamily="34" charset="0"/>
              </a:rPr>
              <a:pPr>
                <a:spcBef>
                  <a:spcPct val="0"/>
                </a:spcBef>
              </a:pPr>
              <a:t>21</a:t>
            </a:fld>
            <a:endParaRPr lang="de-DE" sz="1300" smtClean="0">
              <a:latin typeface="Arial" panose="020B0604020202020204" pitchFamily="34" charset="0"/>
            </a:endParaRPr>
          </a:p>
        </p:txBody>
      </p:sp>
    </p:spTree>
    <p:extLst>
      <p:ext uri="{BB962C8B-B14F-4D97-AF65-F5344CB8AC3E}">
        <p14:creationId xmlns:p14="http://schemas.microsoft.com/office/powerpoint/2010/main" val="4150393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rPr>
              <a:t>Die TN reflektieren über die Ziele der </a:t>
            </a:r>
            <a:r>
              <a:rPr kumimoji="0" lang="de-DE" sz="1800" b="0" i="0" u="none" strike="noStrike" kern="1200" cap="none" spc="0" normalizeH="0" baseline="0" noProof="0" dirty="0" err="1" smtClean="0">
                <a:ln>
                  <a:noFill/>
                </a:ln>
                <a:solidFill>
                  <a:prstClr val="black"/>
                </a:solidFill>
                <a:effectLst/>
                <a:uLnTx/>
                <a:uFillTx/>
                <a:latin typeface="+mn-lt"/>
                <a:ea typeface="ＭＳ Ｐゴシック" charset="0"/>
                <a:cs typeface="ＭＳ Ｐゴシック" charset="0"/>
              </a:rPr>
              <a:t>Sprachstandserhebung</a:t>
            </a:r>
            <a:r>
              <a:rPr kumimoji="0" lang="de-DE" sz="18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rPr>
              <a:t> und tragen ihre persönlichen Ergebnisse in die Tabelle ein. Die Ergebnisse werden dann kurz im Plenum zusammengetragen und diese durch weitere Informationen der nächsten Folien ergänzt.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rPr>
              <a:t>Welche Anforderungen an </a:t>
            </a:r>
            <a:r>
              <a:rPr kumimoji="0" lang="de-DE" sz="1800" b="0" i="0" u="none" strike="noStrike" kern="1200" cap="none" spc="0" normalizeH="0" baseline="0" noProof="0" dirty="0" err="1" smtClean="0">
                <a:ln>
                  <a:noFill/>
                </a:ln>
                <a:solidFill>
                  <a:prstClr val="black"/>
                </a:solidFill>
                <a:effectLst/>
                <a:uLnTx/>
                <a:uFillTx/>
                <a:latin typeface="+mn-lt"/>
                <a:ea typeface="ＭＳ Ｐゴシック" charset="0"/>
                <a:cs typeface="ＭＳ Ｐゴシック" charset="0"/>
              </a:rPr>
              <a:t>Erhebungsvrefahren</a:t>
            </a:r>
            <a:r>
              <a:rPr kumimoji="0" lang="de-DE" sz="18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rPr>
              <a:t> stellen die </a:t>
            </a:r>
            <a:r>
              <a:rPr kumimoji="0" lang="de-DE" sz="1800" b="0" i="0" u="none" strike="noStrike" kern="1200" cap="none" spc="0" normalizeH="0" baseline="0" noProof="0" dirty="0" err="1" smtClean="0">
                <a:ln>
                  <a:noFill/>
                </a:ln>
                <a:solidFill>
                  <a:prstClr val="black"/>
                </a:solidFill>
                <a:effectLst/>
                <a:uLnTx/>
                <a:uFillTx/>
                <a:latin typeface="+mn-lt"/>
                <a:ea typeface="ＭＳ Ｐゴシック" charset="0"/>
                <a:cs typeface="ＭＳ Ｐゴシック" charset="0"/>
              </a:rPr>
              <a:t>LehrerInnen</a:t>
            </a:r>
            <a:r>
              <a:rPr kumimoji="0" lang="de-DE" sz="18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rPr>
              <a:t> in Hinblick auf die Praktikabilität?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rPr>
              <a:t>Was muss ein Verfahren leisten, damit die TN es in ihrem Unterricht problemlos einsetzen könnten?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rPr>
              <a:t>Welche Unterstützung (auf schulischer Ebene) erfahren die </a:t>
            </a:r>
            <a:r>
              <a:rPr kumimoji="0" lang="de-DE" sz="1800" b="0" i="0" u="none" strike="noStrike" kern="1200" cap="none" spc="0" normalizeH="0" baseline="0" noProof="0" dirty="0" err="1" smtClean="0">
                <a:ln>
                  <a:noFill/>
                </a:ln>
                <a:solidFill>
                  <a:prstClr val="black"/>
                </a:solidFill>
                <a:effectLst/>
                <a:uLnTx/>
                <a:uFillTx/>
                <a:latin typeface="+mn-lt"/>
                <a:ea typeface="ＭＳ Ｐゴシック" charset="0"/>
                <a:cs typeface="ＭＳ Ｐゴシック" charset="0"/>
              </a:rPr>
              <a:t>LehrerInnen</a:t>
            </a:r>
            <a:r>
              <a:rPr kumimoji="0" lang="de-DE" sz="18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rPr>
              <a:t> bereits (z.B. Kooperation, Sprachberater,…) und welche wünschen Sie sich noch?</a:t>
            </a:r>
            <a:endParaRPr kumimoji="0" lang="en-US" sz="18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endParaRPr>
          </a:p>
          <a:p>
            <a:endParaRPr lang="de-DE" sz="1800" dirty="0" smtClean="0"/>
          </a:p>
          <a:p>
            <a:endParaRPr lang="en-US" sz="1800" dirty="0" smtClean="0">
              <a:ea typeface="ＭＳ Ｐゴシック" panose="020B0600070205080204" pitchFamily="34" charset="-128"/>
            </a:endParaRPr>
          </a:p>
        </p:txBody>
      </p:sp>
      <p:sp>
        <p:nvSpPr>
          <p:cNvPr id="6144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20C1BA4-5182-4E33-89A1-950A83B22D31}" type="slidenum">
              <a:rPr lang="de-DE" sz="1300" smtClean="0">
                <a:latin typeface="Arial" panose="020B0604020202020204" pitchFamily="34" charset="0"/>
              </a:rPr>
              <a:pPr>
                <a:spcBef>
                  <a:spcPct val="0"/>
                </a:spcBef>
              </a:pPr>
              <a:t>22</a:t>
            </a:fld>
            <a:endParaRPr lang="de-DE" sz="1300" smtClean="0">
              <a:latin typeface="Arial" panose="020B0604020202020204" pitchFamily="34" charset="0"/>
            </a:endParaRPr>
          </a:p>
        </p:txBody>
      </p:sp>
    </p:spTree>
    <p:extLst>
      <p:ext uri="{BB962C8B-B14F-4D97-AF65-F5344CB8AC3E}">
        <p14:creationId xmlns:p14="http://schemas.microsoft.com/office/powerpoint/2010/main" val="40470834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z="1800" smtClean="0">
              <a:solidFill>
                <a:srgbClr val="000000"/>
              </a:solidFill>
              <a:ea typeface="ＭＳ Ｐゴシック" panose="020B0600070205080204" pitchFamily="34" charset="-128"/>
            </a:endParaRPr>
          </a:p>
        </p:txBody>
      </p:sp>
      <p:sp>
        <p:nvSpPr>
          <p:cNvPr id="6349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686BEB2-C6A4-4FD5-9D42-5397B5DB7FBE}" type="slidenum">
              <a:rPr lang="de-DE" sz="1300" smtClean="0">
                <a:latin typeface="Arial" panose="020B0604020202020204" pitchFamily="34" charset="0"/>
              </a:rPr>
              <a:pPr>
                <a:spcBef>
                  <a:spcPct val="0"/>
                </a:spcBef>
              </a:pPr>
              <a:t>23</a:t>
            </a:fld>
            <a:endParaRPr lang="de-DE" sz="1300" smtClean="0">
              <a:latin typeface="Arial" panose="020B0604020202020204" pitchFamily="34" charset="0"/>
            </a:endParaRPr>
          </a:p>
        </p:txBody>
      </p:sp>
    </p:spTree>
    <p:extLst>
      <p:ext uri="{BB962C8B-B14F-4D97-AF65-F5344CB8AC3E}">
        <p14:creationId xmlns:p14="http://schemas.microsoft.com/office/powerpoint/2010/main" val="6706940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z="1800" smtClean="0">
              <a:solidFill>
                <a:srgbClr val="000000"/>
              </a:solidFill>
              <a:ea typeface="ＭＳ Ｐゴシック" panose="020B0600070205080204" pitchFamily="34" charset="-128"/>
            </a:endParaRPr>
          </a:p>
        </p:txBody>
      </p:sp>
      <p:sp>
        <p:nvSpPr>
          <p:cNvPr id="6554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75D7B2F-0603-4D24-95D3-0970952CE2F5}" type="slidenum">
              <a:rPr lang="de-DE" sz="1300" smtClean="0">
                <a:latin typeface="Arial" panose="020B0604020202020204" pitchFamily="34" charset="0"/>
              </a:rPr>
              <a:pPr>
                <a:spcBef>
                  <a:spcPct val="0"/>
                </a:spcBef>
              </a:pPr>
              <a:t>24</a:t>
            </a:fld>
            <a:endParaRPr lang="de-DE" sz="1300" smtClean="0">
              <a:latin typeface="Arial" panose="020B0604020202020204" pitchFamily="34" charset="0"/>
            </a:endParaRPr>
          </a:p>
        </p:txBody>
      </p:sp>
    </p:spTree>
    <p:extLst>
      <p:ext uri="{BB962C8B-B14F-4D97-AF65-F5344CB8AC3E}">
        <p14:creationId xmlns:p14="http://schemas.microsoft.com/office/powerpoint/2010/main" val="15876062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rPr>
              <a:t>Methode: </a:t>
            </a:r>
            <a:r>
              <a:rPr kumimoji="0" lang="de-DE" sz="18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rPr>
              <a:t>Austausch unter den </a:t>
            </a:r>
            <a:r>
              <a:rPr kumimoji="0" lang="de-DE" sz="1800" b="0" i="0" u="none" strike="noStrike" kern="1200" cap="none" spc="0" normalizeH="0" baseline="0" noProof="0" dirty="0" err="1" smtClean="0">
                <a:ln>
                  <a:noFill/>
                </a:ln>
                <a:solidFill>
                  <a:prstClr val="black"/>
                </a:solidFill>
                <a:effectLst/>
                <a:uLnTx/>
                <a:uFillTx/>
                <a:latin typeface="+mn-lt"/>
                <a:ea typeface="ＭＳ Ｐゴシック" charset="0"/>
                <a:cs typeface="ＭＳ Ｐゴシック" charset="0"/>
              </a:rPr>
              <a:t>TeilnehmerInnen</a:t>
            </a:r>
            <a:endParaRPr kumimoji="0" lang="de-DE" sz="18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rPr>
              <a:t>Auf 5 Tischen liegt jeweils ein Plakat mit einer Leitfrage. Die TN gehen um die Tische herum und schreiben ihre persönlichen Kommentare auf die jeweiligen Plakate und können sich zudem die Kommentare der anderen TN anschauen. </a:t>
            </a:r>
            <a:endParaRPr kumimoji="0" lang="en-US" sz="18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endParaRPr>
          </a:p>
          <a:p>
            <a:pPr eaLnBrk="1" hangingPunct="1">
              <a:spcBef>
                <a:spcPct val="0"/>
              </a:spcBef>
            </a:pPr>
            <a:endParaRPr lang="en-US" sz="1800" dirty="0" smtClean="0">
              <a:solidFill>
                <a:srgbClr val="000000"/>
              </a:solidFill>
              <a:ea typeface="ＭＳ Ｐゴシック" panose="020B0600070205080204" pitchFamily="34" charset="-128"/>
            </a:endParaRPr>
          </a:p>
        </p:txBody>
      </p:sp>
      <p:sp>
        <p:nvSpPr>
          <p:cNvPr id="6758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DC1D74E-2D1C-4096-92F2-3093D32A900E}" type="slidenum">
              <a:rPr lang="de-DE" sz="1300" smtClean="0">
                <a:latin typeface="Arial" panose="020B0604020202020204" pitchFamily="34" charset="0"/>
              </a:rPr>
              <a:pPr>
                <a:spcBef>
                  <a:spcPct val="0"/>
                </a:spcBef>
              </a:pPr>
              <a:t>25</a:t>
            </a:fld>
            <a:endParaRPr lang="de-DE" sz="1300" smtClean="0">
              <a:latin typeface="Arial" panose="020B0604020202020204" pitchFamily="34" charset="0"/>
            </a:endParaRPr>
          </a:p>
        </p:txBody>
      </p:sp>
    </p:spTree>
    <p:extLst>
      <p:ext uri="{BB962C8B-B14F-4D97-AF65-F5344CB8AC3E}">
        <p14:creationId xmlns:p14="http://schemas.microsoft.com/office/powerpoint/2010/main" val="41343326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ＭＳ Ｐゴシック" panose="020B0600070205080204" pitchFamily="34" charset="-128"/>
            </a:endParaRPr>
          </a:p>
        </p:txBody>
      </p:sp>
      <p:sp>
        <p:nvSpPr>
          <p:cNvPr id="7168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1A78E81-8617-4469-A00B-02C22995A459}" type="slidenum">
              <a:rPr lang="de-DE" sz="1300" smtClean="0">
                <a:solidFill>
                  <a:srgbClr val="000000"/>
                </a:solidFill>
                <a:latin typeface="Arial" panose="020B0604020202020204" pitchFamily="34" charset="0"/>
              </a:rPr>
              <a:pPr>
                <a:spcBef>
                  <a:spcPct val="0"/>
                </a:spcBef>
              </a:pPr>
              <a:t>26</a:t>
            </a:fld>
            <a:endParaRPr lang="de-DE" sz="13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14902957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b="1" dirty="0" smtClean="0"/>
              <a:t>Anmerkung:</a:t>
            </a:r>
          </a:p>
          <a:p>
            <a:r>
              <a:rPr lang="de-DE" b="0" dirty="0" smtClean="0"/>
              <a:t>Einige</a:t>
            </a:r>
            <a:r>
              <a:rPr lang="de-DE" b="0" baseline="0" dirty="0" smtClean="0"/>
              <a:t> Folien (v.a. auch die Auszüge aus den Verfahren) sind bei schlecht eingestellten </a:t>
            </a:r>
            <a:r>
              <a:rPr lang="de-DE" b="0" baseline="0" dirty="0" err="1" smtClean="0"/>
              <a:t>Beamern</a:t>
            </a:r>
            <a:r>
              <a:rPr lang="de-DE" b="0" baseline="0" dirty="0" smtClean="0"/>
              <a:t> nicht gut zu lesen. Es sollten also auf jeden Fall </a:t>
            </a:r>
            <a:r>
              <a:rPr lang="de-DE" dirty="0" smtClean="0"/>
              <a:t>K</a:t>
            </a:r>
            <a:r>
              <a:rPr lang="de-DE" b="0" baseline="0" dirty="0" smtClean="0"/>
              <a:t>opien der wichtigsten Folien an die TN verteilt werden. </a:t>
            </a:r>
            <a:endParaRPr lang="de-DE" b="0" dirty="0" smtClean="0"/>
          </a:p>
          <a:p>
            <a:endParaRPr lang="de-DE" b="1" dirty="0" smtClean="0"/>
          </a:p>
          <a:p>
            <a:r>
              <a:rPr lang="de-DE" b="1" dirty="0" smtClean="0"/>
              <a:t>Was fällt Ihnen auf?:</a:t>
            </a:r>
          </a:p>
          <a:p>
            <a:pPr marL="181240" indent="-181240">
              <a:buFont typeface="Arial" pitchFamily="34" charset="0"/>
              <a:buChar char="•"/>
            </a:pPr>
            <a:r>
              <a:rPr lang="de-DE" dirty="0" smtClean="0"/>
              <a:t>Fast alle entwickelten Verfahren für jüngere Kinder im Kindergarten oder Übergang in die Grundschule </a:t>
            </a:r>
          </a:p>
          <a:p>
            <a:pPr marL="181240" indent="-181240">
              <a:buFont typeface="Arial" pitchFamily="34" charset="0"/>
              <a:buChar char="•"/>
            </a:pPr>
            <a:r>
              <a:rPr lang="de-DE" dirty="0" smtClean="0">
                <a:sym typeface="Wingdings" pitchFamily="2" charset="2"/>
              </a:rPr>
              <a:t>Wenig Verfahren, die eine kontinuierliche Dokumentation des Sprachstandes über die gesamte Schullaufbahn  hin ermöglichen</a:t>
            </a:r>
          </a:p>
          <a:p>
            <a:endParaRPr lang="de-DE" u="sng" dirty="0" smtClean="0">
              <a:sym typeface="Wingdings" pitchFamily="2" charset="2"/>
            </a:endParaRPr>
          </a:p>
          <a:p>
            <a:r>
              <a:rPr lang="de-DE" u="sng" dirty="0" smtClean="0">
                <a:sym typeface="Wingdings" pitchFamily="2" charset="2"/>
              </a:rPr>
              <a:t>Vorteil: </a:t>
            </a:r>
          </a:p>
          <a:p>
            <a:r>
              <a:rPr lang="de-DE" dirty="0" smtClean="0">
                <a:sym typeface="Wingdings" pitchFamily="2" charset="2"/>
              </a:rPr>
              <a:t>Sprachförderung soll früh angesetzt werden, Sprachentwicklungsprobleme früh diagnostizieren</a:t>
            </a:r>
          </a:p>
          <a:p>
            <a:endParaRPr lang="de-DE" u="sng" dirty="0" smtClean="0"/>
          </a:p>
          <a:p>
            <a:r>
              <a:rPr lang="de-DE" u="sng" dirty="0" smtClean="0"/>
              <a:t>Nachteil:</a:t>
            </a:r>
          </a:p>
          <a:p>
            <a:r>
              <a:rPr lang="de-DE" dirty="0" smtClean="0"/>
              <a:t>Schnell Selektionsdiagnostik (Schulfähigkeit feststellen, Rückstellung von der Schule),  primäre mündliche und allgemeinsprachliche Kompetenzen werden erhoben </a:t>
            </a:r>
            <a:r>
              <a:rPr lang="de-DE" dirty="0" smtClean="0">
                <a:sym typeface="Wingdings" pitchFamily="2" charset="2"/>
              </a:rPr>
              <a:t> kann nicht auf ältere </a:t>
            </a:r>
            <a:r>
              <a:rPr lang="de-DE" dirty="0" err="1" smtClean="0">
                <a:sym typeface="Wingdings" pitchFamily="2" charset="2"/>
              </a:rPr>
              <a:t>SchülerInnen</a:t>
            </a:r>
            <a:r>
              <a:rPr lang="de-DE" dirty="0" smtClean="0">
                <a:sym typeface="Wingdings" pitchFamily="2" charset="2"/>
              </a:rPr>
              <a:t> in der Schule übertragen werden (Sprachschwierigkeiten zeigen sich jedoch meist nicht in der Allgemeinsprache sondern in der schriftsprachlichen Bildungs-/Fachsprache) </a:t>
            </a:r>
            <a:endParaRPr lang="en-US" dirty="0" smtClean="0"/>
          </a:p>
          <a:p>
            <a:endParaRPr lang="en-US" dirty="0" smtClean="0">
              <a:ea typeface="ＭＳ Ｐゴシック" panose="020B0600070205080204" pitchFamily="34" charset="-128"/>
            </a:endParaRPr>
          </a:p>
        </p:txBody>
      </p:sp>
      <p:sp>
        <p:nvSpPr>
          <p:cNvPr id="7373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09ED31C-CA27-4039-8E8B-FE5C807FEE99}" type="slidenum">
              <a:rPr lang="de-DE" sz="1300" smtClean="0">
                <a:solidFill>
                  <a:srgbClr val="000000"/>
                </a:solidFill>
                <a:latin typeface="Arial" panose="020B0604020202020204" pitchFamily="34" charset="0"/>
              </a:rPr>
              <a:pPr>
                <a:spcBef>
                  <a:spcPct val="0"/>
                </a:spcBef>
              </a:pPr>
              <a:t>27</a:t>
            </a:fld>
            <a:endParaRPr lang="de-DE" sz="13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28431885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sym typeface="Wingdings" pitchFamily="2" charset="2"/>
              </a:rPr>
              <a:t> Verbindung zum Sprachenbaum im Warm-up: Gemeinsam überlegen, welcher der genannten Verfahren bereits von den </a:t>
            </a:r>
            <a:r>
              <a:rPr kumimoji="0" lang="de-DE" sz="1200" b="0" i="0" u="none" strike="noStrike" kern="1200" cap="none" spc="0" normalizeH="0" baseline="0" noProof="0" dirty="0" err="1" smtClean="0">
                <a:ln>
                  <a:noFill/>
                </a:ln>
                <a:solidFill>
                  <a:prstClr val="black"/>
                </a:solidFill>
                <a:effectLst/>
                <a:uLnTx/>
                <a:uFillTx/>
                <a:latin typeface="+mn-lt"/>
                <a:ea typeface="ＭＳ Ｐゴシック" charset="0"/>
                <a:cs typeface="ＭＳ Ｐゴシック" charset="0"/>
                <a:sym typeface="Wingdings" pitchFamily="2" charset="2"/>
              </a:rPr>
              <a:t>TeilnehmerInnen</a:t>
            </a:r>
            <a:r>
              <a:rPr kumimoji="0" lang="de-DE" sz="12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sym typeface="Wingdings" pitchFamily="2" charset="2"/>
              </a:rPr>
              <a:t> genannt wurden  die genannten Verfahren in die Kategorien einteilen. </a:t>
            </a:r>
            <a:endParaRPr kumimoji="0" lang="de-DE" sz="12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rPr>
              <a:t>Wie lassen sich </a:t>
            </a:r>
            <a:r>
              <a:rPr kumimoji="0" lang="de-DE" sz="1200" b="1" i="0" u="none" strike="noStrike" kern="1200" cap="none" spc="0" normalizeH="0" baseline="0" noProof="0" dirty="0" err="1" smtClean="0">
                <a:ln>
                  <a:noFill/>
                </a:ln>
                <a:solidFill>
                  <a:prstClr val="black"/>
                </a:solidFill>
                <a:effectLst/>
                <a:uLnTx/>
                <a:uFillTx/>
                <a:latin typeface="+mn-lt"/>
                <a:ea typeface="ＭＳ Ｐゴシック" charset="0"/>
                <a:cs typeface="ＭＳ Ｐゴシック" charset="0"/>
              </a:rPr>
              <a:t>Sprachstandserhebungen</a:t>
            </a:r>
            <a:r>
              <a:rPr kumimoji="0" lang="de-DE" sz="1200" b="1"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rPr>
              <a:t> kategorisieren?: </a:t>
            </a:r>
            <a:r>
              <a:rPr kumimoji="0" lang="de-DE" sz="12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rPr>
              <a:t>hier Einteilung nach Methoden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rPr>
              <a:t>Wichtig: </a:t>
            </a:r>
            <a:r>
              <a:rPr kumimoji="0" lang="de-DE" sz="12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rPr>
              <a:t>Bei der Auflistung der Verfahren handelt es sich nicht um eine vollständige Liste: Es gibt deutlich mehr Verfahren. Aus der Fülle an Verfahren wurden bereits die Verfahren ausgewählt, die zumindest Ansatzweise auf Mehrsprachigkeit/ Zweisprachigkeit eingehen.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rPr>
              <a:t>Alternative Einteilungen:</a:t>
            </a:r>
          </a:p>
          <a:p>
            <a:pPr marL="181240" marR="0" lvl="0" indent="-18124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de-DE" sz="12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rPr>
              <a:t>Nach Schulstufe (s. Folie 39)</a:t>
            </a:r>
          </a:p>
          <a:p>
            <a:pPr marL="181240" marR="0" lvl="0" indent="-18124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de-DE" sz="12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rPr>
              <a:t>Nach Sprachkompetenzen (welche Verfahren erheben welche sprachlichen Kompetenzen)</a:t>
            </a:r>
          </a:p>
          <a:p>
            <a:pPr marL="181240" marR="0" lvl="0" indent="-18124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de-DE" sz="12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rPr>
              <a:t>Nach Ziel der Diagnose (Selektionsdiagnostik, Förderdiagnostik, Sprachheildiagnostik)</a:t>
            </a:r>
            <a:endParaRPr kumimoji="0" lang="en-US" sz="12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endParaRPr>
          </a:p>
        </p:txBody>
      </p:sp>
      <p:sp>
        <p:nvSpPr>
          <p:cNvPr id="7578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5AF6DAD-6DF0-4BD4-93F7-00A991888040}" type="slidenum">
              <a:rPr lang="de-DE" sz="1300" smtClean="0">
                <a:solidFill>
                  <a:srgbClr val="000000"/>
                </a:solidFill>
                <a:latin typeface="Arial" panose="020B0604020202020204" pitchFamily="34" charset="0"/>
              </a:rPr>
              <a:pPr>
                <a:spcBef>
                  <a:spcPct val="0"/>
                </a:spcBef>
              </a:pPr>
              <a:t>28</a:t>
            </a:fld>
            <a:endParaRPr lang="de-DE" sz="13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23432056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e-DE" dirty="0" smtClean="0"/>
              <a:t>Kurze Beschreibung der einzelnen Verfahren.</a:t>
            </a:r>
            <a:endParaRPr lang="en-US" dirty="0" smtClean="0"/>
          </a:p>
          <a:p>
            <a:endParaRPr lang="en-US" dirty="0" smtClean="0">
              <a:ea typeface="ＭＳ Ｐゴシック" panose="020B0600070205080204" pitchFamily="34" charset="-128"/>
            </a:endParaRPr>
          </a:p>
        </p:txBody>
      </p:sp>
      <p:sp>
        <p:nvSpPr>
          <p:cNvPr id="7782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6FB3F8E-ED2F-4224-8F50-D5CD0343EFE7}" type="slidenum">
              <a:rPr lang="de-DE" sz="1300" smtClean="0">
                <a:solidFill>
                  <a:srgbClr val="000000"/>
                </a:solidFill>
                <a:latin typeface="Arial" panose="020B0604020202020204" pitchFamily="34" charset="0"/>
              </a:rPr>
              <a:pPr>
                <a:spcBef>
                  <a:spcPct val="0"/>
                </a:spcBef>
              </a:pPr>
              <a:t>29</a:t>
            </a:fld>
            <a:endParaRPr lang="de-DE" sz="13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4184615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ＭＳ Ｐゴシック" panose="020B0600070205080204" pitchFamily="34" charset="-128"/>
            </a:endParaRPr>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5138A9A-CE0F-4A2B-868A-EAA52E648676}" type="slidenum">
              <a:rPr lang="de-DE" smtClean="0"/>
              <a:pPr/>
              <a:t>3</a:t>
            </a:fld>
            <a:endParaRPr lang="de-DE" smtClean="0"/>
          </a:p>
        </p:txBody>
      </p:sp>
    </p:spTree>
    <p:extLst>
      <p:ext uri="{BB962C8B-B14F-4D97-AF65-F5344CB8AC3E}">
        <p14:creationId xmlns:p14="http://schemas.microsoft.com/office/powerpoint/2010/main" val="12106132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pPr lvl="0">
              <a:spcAft>
                <a:spcPts val="0"/>
              </a:spcAft>
            </a:pPr>
            <a:r>
              <a:rPr lang="de-DE" b="1" dirty="0" smtClean="0">
                <a:ea typeface="Times New Roman"/>
                <a:cs typeface="Times New Roman"/>
              </a:rPr>
              <a:t>Gruppenarbeit: </a:t>
            </a:r>
            <a:r>
              <a:rPr lang="de-DE" dirty="0" smtClean="0">
                <a:ea typeface="Times New Roman"/>
                <a:cs typeface="Times New Roman"/>
              </a:rPr>
              <a:t>4 Tische mit jeweils einem Verfahren.</a:t>
            </a:r>
            <a:endParaRPr lang="en-US" sz="1600" dirty="0" smtClean="0">
              <a:latin typeface="Trebuchet MS"/>
              <a:ea typeface="Times New Roman"/>
              <a:cs typeface="Times New Roman"/>
            </a:endParaRPr>
          </a:p>
          <a:p>
            <a:pPr lvl="0">
              <a:spcAft>
                <a:spcPts val="0"/>
              </a:spcAft>
            </a:pPr>
            <a:r>
              <a:rPr lang="de-DE" dirty="0" smtClean="0">
                <a:ea typeface="Times New Roman"/>
                <a:cs typeface="Times New Roman"/>
              </a:rPr>
              <a:t>Die TN verteilen sich an den Tischen und betrachten jeweils ein Verfahren. Alle 5 Min rotieren die Gruppen, schauen sich also alle Verfahren einmal an</a:t>
            </a:r>
          </a:p>
          <a:p>
            <a:pPr lvl="0">
              <a:spcAft>
                <a:spcPts val="0"/>
              </a:spcAft>
            </a:pPr>
            <a:endParaRPr lang="de-DE" sz="1600" dirty="0" smtClean="0">
              <a:latin typeface="Trebuchet MS"/>
              <a:ea typeface="Times New Roman"/>
              <a:cs typeface="Times New Roman"/>
            </a:endParaRPr>
          </a:p>
          <a:p>
            <a:pPr lvl="0">
              <a:spcAft>
                <a:spcPts val="0"/>
              </a:spcAft>
            </a:pPr>
            <a:r>
              <a:rPr lang="de-DE" b="1" dirty="0" smtClean="0">
                <a:ea typeface="Times New Roman"/>
                <a:cs typeface="Times New Roman"/>
              </a:rPr>
              <a:t>Zusammentragen der Ergebnisse und detaillierte Vorstellung der Verfahren:</a:t>
            </a:r>
          </a:p>
          <a:p>
            <a:pPr lvl="0">
              <a:spcAft>
                <a:spcPts val="0"/>
              </a:spcAft>
            </a:pPr>
            <a:r>
              <a:rPr lang="de-DE" dirty="0" smtClean="0">
                <a:ea typeface="Times New Roman"/>
                <a:cs typeface="Times New Roman"/>
              </a:rPr>
              <a:t>An jedem Tisch sagt jeweils eine Person ein Satz zu dem jeweiligen Verfahren. Antje ergänzt mit der Power Point weitere Informationen</a:t>
            </a:r>
            <a:endParaRPr lang="en-US" sz="1600" dirty="0" smtClean="0">
              <a:latin typeface="Trebuchet MS"/>
              <a:ea typeface="Times New Roman"/>
              <a:cs typeface="Times New Roman"/>
            </a:endParaRPr>
          </a:p>
          <a:p>
            <a:pPr lvl="0">
              <a:spcAft>
                <a:spcPts val="0"/>
              </a:spcAft>
            </a:pPr>
            <a:endParaRPr lang="en-US" sz="1600" b="1" dirty="0" smtClean="0">
              <a:latin typeface="Trebuchet MS"/>
              <a:ea typeface="Times New Roman"/>
              <a:cs typeface="Times New Roman"/>
            </a:endParaRPr>
          </a:p>
          <a:p>
            <a:pPr lvl="0">
              <a:spcAft>
                <a:spcPts val="0"/>
              </a:spcAft>
            </a:pPr>
            <a:r>
              <a:rPr lang="de-DE" b="1" dirty="0" smtClean="0">
                <a:ea typeface="Times New Roman"/>
                <a:cs typeface="Times New Roman"/>
              </a:rPr>
              <a:t>Ausprobieren der Verfahren</a:t>
            </a:r>
            <a:r>
              <a:rPr lang="de-DE" dirty="0" smtClean="0">
                <a:latin typeface="Trebuchet MS"/>
                <a:ea typeface="Times New Roman"/>
                <a:cs typeface="Times New Roman"/>
              </a:rPr>
              <a:t>:</a:t>
            </a:r>
            <a:endParaRPr lang="de-DE" b="1" dirty="0" smtClean="0">
              <a:ea typeface="Times New Roman"/>
              <a:cs typeface="Times New Roman"/>
            </a:endParaRPr>
          </a:p>
          <a:p>
            <a:pPr lvl="0">
              <a:spcAft>
                <a:spcPts val="0"/>
              </a:spcAft>
            </a:pPr>
            <a:r>
              <a:rPr lang="de-DE" dirty="0" smtClean="0">
                <a:ea typeface="Times New Roman"/>
                <a:cs typeface="Times New Roman"/>
              </a:rPr>
              <a:t>Die TN können sich nun entscheiden, ob sie Tulpenbeet oder den C-Test näher kennenlernen möchten und setzten sich an die jeweiligen Tische. Dort werden die Fallbespiele mit den jeweiligen Auswertungsbögen unter Anleitung durchgeführt.</a:t>
            </a:r>
            <a:endParaRPr lang="en-US" sz="1600" dirty="0" smtClean="0">
              <a:latin typeface="Trebuchet MS"/>
              <a:ea typeface="Times New Roman"/>
              <a:cs typeface="Times New Roman"/>
            </a:endParaRPr>
          </a:p>
          <a:p>
            <a:pPr>
              <a:spcAft>
                <a:spcPts val="0"/>
              </a:spcAft>
            </a:pPr>
            <a:r>
              <a:rPr lang="de-DE" sz="1600" dirty="0" smtClean="0">
                <a:latin typeface="Trebuchet MS"/>
                <a:ea typeface="Times New Roman"/>
                <a:cs typeface="Times New Roman"/>
              </a:rPr>
              <a:t> </a:t>
            </a:r>
            <a:endParaRPr lang="en-US" sz="1600" dirty="0" smtClean="0">
              <a:latin typeface="Trebuchet MS"/>
              <a:ea typeface="Times New Roman"/>
              <a:cs typeface="Times New Roman"/>
            </a:endParaRPr>
          </a:p>
          <a:p>
            <a:r>
              <a:rPr lang="de-DE" b="1" dirty="0" smtClean="0"/>
              <a:t>Anmerkung: </a:t>
            </a:r>
            <a:r>
              <a:rPr lang="de-DE" dirty="0" smtClean="0"/>
              <a:t>Die Materialien Tulpenbeet und Havas-5 dienen nur als Ansichtsexemplar. Die Materialien dürfen nicht an die TN weitergegeben werden</a:t>
            </a:r>
            <a:endParaRPr lang="de-DE" b="1" dirty="0" smtClean="0"/>
          </a:p>
          <a:p>
            <a:endParaRPr lang="en-US" dirty="0" smtClean="0">
              <a:ea typeface="ＭＳ Ｐゴシック" panose="020B0600070205080204" pitchFamily="34" charset="-128"/>
            </a:endParaRPr>
          </a:p>
        </p:txBody>
      </p:sp>
      <p:sp>
        <p:nvSpPr>
          <p:cNvPr id="7987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9BFAACE-BD27-43CF-9F4C-9AD628926A69}" type="slidenum">
              <a:rPr lang="de-DE" sz="1300" smtClean="0">
                <a:solidFill>
                  <a:srgbClr val="000000"/>
                </a:solidFill>
                <a:latin typeface="Arial" panose="020B0604020202020204" pitchFamily="34" charset="0"/>
              </a:rPr>
              <a:pPr>
                <a:spcBef>
                  <a:spcPct val="0"/>
                </a:spcBef>
              </a:pPr>
              <a:t>30</a:t>
            </a:fld>
            <a:endParaRPr lang="de-DE" sz="13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14942687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ＭＳ Ｐゴシック" panose="020B0600070205080204" pitchFamily="34" charset="-128"/>
            </a:endParaRPr>
          </a:p>
        </p:txBody>
      </p:sp>
      <p:sp>
        <p:nvSpPr>
          <p:cNvPr id="8192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689DED0-7F6B-46C2-A83A-CA4E4FE6BA29}" type="slidenum">
              <a:rPr lang="de-DE" sz="1300" smtClean="0">
                <a:solidFill>
                  <a:srgbClr val="000000"/>
                </a:solidFill>
                <a:latin typeface="Arial" panose="020B0604020202020204" pitchFamily="34" charset="0"/>
              </a:rPr>
              <a:pPr>
                <a:spcBef>
                  <a:spcPct val="0"/>
                </a:spcBef>
              </a:pPr>
              <a:t>31</a:t>
            </a:fld>
            <a:endParaRPr lang="de-DE" sz="13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32553948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ＭＳ Ｐゴシック" panose="020B0600070205080204" pitchFamily="34" charset="-128"/>
            </a:endParaRPr>
          </a:p>
        </p:txBody>
      </p:sp>
      <p:sp>
        <p:nvSpPr>
          <p:cNvPr id="8397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DC047C1-CDEC-4A94-9D2C-6C5224CD2B27}" type="slidenum">
              <a:rPr lang="de-DE" sz="1300" smtClean="0">
                <a:solidFill>
                  <a:srgbClr val="000000"/>
                </a:solidFill>
                <a:latin typeface="Arial" panose="020B0604020202020204" pitchFamily="34" charset="0"/>
              </a:rPr>
              <a:pPr>
                <a:spcBef>
                  <a:spcPct val="0"/>
                </a:spcBef>
              </a:pPr>
              <a:t>32</a:t>
            </a:fld>
            <a:endParaRPr lang="de-DE" sz="13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30613211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ＭＳ Ｐゴシック" panose="020B0600070205080204" pitchFamily="34" charset="-128"/>
            </a:endParaRPr>
          </a:p>
        </p:txBody>
      </p:sp>
      <p:sp>
        <p:nvSpPr>
          <p:cNvPr id="8602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611A278-98BF-466E-8793-FFD3AAF04983}" type="slidenum">
              <a:rPr lang="de-DE" sz="1300" smtClean="0">
                <a:solidFill>
                  <a:srgbClr val="000000"/>
                </a:solidFill>
                <a:latin typeface="Arial" panose="020B0604020202020204" pitchFamily="34" charset="0"/>
              </a:rPr>
              <a:pPr>
                <a:spcBef>
                  <a:spcPct val="0"/>
                </a:spcBef>
              </a:pPr>
              <a:t>33</a:t>
            </a:fld>
            <a:endParaRPr lang="de-DE" sz="13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20752938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ＭＳ Ｐゴシック" panose="020B0600070205080204" pitchFamily="34" charset="-128"/>
            </a:endParaRPr>
          </a:p>
        </p:txBody>
      </p:sp>
      <p:sp>
        <p:nvSpPr>
          <p:cNvPr id="8806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99D8207-3027-4DEC-A20E-ACD957FBC732}" type="slidenum">
              <a:rPr lang="de-DE" sz="1300" smtClean="0">
                <a:solidFill>
                  <a:srgbClr val="000000"/>
                </a:solidFill>
                <a:latin typeface="Arial" panose="020B0604020202020204" pitchFamily="34" charset="0"/>
              </a:rPr>
              <a:pPr>
                <a:spcBef>
                  <a:spcPct val="0"/>
                </a:spcBef>
              </a:pPr>
              <a:t>34</a:t>
            </a:fld>
            <a:endParaRPr lang="de-DE" sz="13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20219447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ＭＳ Ｐゴシック" panose="020B0600070205080204" pitchFamily="34" charset="-128"/>
            </a:endParaRPr>
          </a:p>
        </p:txBody>
      </p:sp>
      <p:sp>
        <p:nvSpPr>
          <p:cNvPr id="9011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763894A-00D3-4576-9D12-FB397DAC353E}" type="slidenum">
              <a:rPr lang="de-DE" sz="1300" smtClean="0">
                <a:solidFill>
                  <a:srgbClr val="000000"/>
                </a:solidFill>
                <a:latin typeface="Arial" panose="020B0604020202020204" pitchFamily="34" charset="0"/>
              </a:rPr>
              <a:pPr>
                <a:spcBef>
                  <a:spcPct val="0"/>
                </a:spcBef>
              </a:pPr>
              <a:t>35</a:t>
            </a:fld>
            <a:endParaRPr lang="de-DE" sz="13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1508156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ＭＳ Ｐゴシック" panose="020B0600070205080204" pitchFamily="34" charset="-128"/>
            </a:endParaRPr>
          </a:p>
        </p:txBody>
      </p:sp>
      <p:sp>
        <p:nvSpPr>
          <p:cNvPr id="9216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ACCABD8-563C-4E14-86E1-60E253D00BFD}" type="slidenum">
              <a:rPr lang="de-DE" sz="1300" smtClean="0">
                <a:solidFill>
                  <a:srgbClr val="000000"/>
                </a:solidFill>
                <a:latin typeface="Arial" panose="020B0604020202020204" pitchFamily="34" charset="0"/>
              </a:rPr>
              <a:pPr>
                <a:spcBef>
                  <a:spcPct val="0"/>
                </a:spcBef>
              </a:pPr>
              <a:t>36</a:t>
            </a:fld>
            <a:endParaRPr lang="de-DE" sz="13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23119483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ＭＳ Ｐゴシック" panose="020B0600070205080204" pitchFamily="34" charset="-128"/>
            </a:endParaRPr>
          </a:p>
        </p:txBody>
      </p:sp>
      <p:sp>
        <p:nvSpPr>
          <p:cNvPr id="9421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50A9CC3-3F5E-4810-B2B7-2D4AF4211862}" type="slidenum">
              <a:rPr lang="de-DE" sz="1300" smtClean="0">
                <a:solidFill>
                  <a:srgbClr val="000000"/>
                </a:solidFill>
                <a:latin typeface="Arial" panose="020B0604020202020204" pitchFamily="34" charset="0"/>
              </a:rPr>
              <a:pPr>
                <a:spcBef>
                  <a:spcPct val="0"/>
                </a:spcBef>
              </a:pPr>
              <a:t>37</a:t>
            </a:fld>
            <a:endParaRPr lang="de-DE" sz="13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36888265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ＭＳ Ｐゴシック" panose="020B0600070205080204" pitchFamily="34" charset="-128"/>
            </a:endParaRPr>
          </a:p>
        </p:txBody>
      </p:sp>
      <p:sp>
        <p:nvSpPr>
          <p:cNvPr id="9626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9AA4B9D-2F56-450A-8CA0-B12B082A3400}" type="slidenum">
              <a:rPr lang="de-DE" sz="1300" smtClean="0">
                <a:solidFill>
                  <a:srgbClr val="000000"/>
                </a:solidFill>
                <a:latin typeface="Arial" panose="020B0604020202020204" pitchFamily="34" charset="0"/>
              </a:rPr>
              <a:pPr>
                <a:spcBef>
                  <a:spcPct val="0"/>
                </a:spcBef>
              </a:pPr>
              <a:t>38</a:t>
            </a:fld>
            <a:endParaRPr lang="de-DE" sz="13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41906825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ＭＳ Ｐゴシック" panose="020B0600070205080204" pitchFamily="34" charset="-128"/>
            </a:endParaRPr>
          </a:p>
        </p:txBody>
      </p:sp>
      <p:sp>
        <p:nvSpPr>
          <p:cNvPr id="9830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27BA04F-4F1C-429F-8559-617F83786FC9}" type="slidenum">
              <a:rPr lang="de-DE" sz="1300" smtClean="0">
                <a:solidFill>
                  <a:srgbClr val="000000"/>
                </a:solidFill>
                <a:latin typeface="Arial" panose="020B0604020202020204" pitchFamily="34" charset="0"/>
              </a:rPr>
              <a:pPr>
                <a:spcBef>
                  <a:spcPct val="0"/>
                </a:spcBef>
              </a:pPr>
              <a:t>39</a:t>
            </a:fld>
            <a:endParaRPr lang="de-DE" sz="13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2033786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mtClean="0">
              <a:ea typeface="ＭＳ Ｐゴシック" panose="020B0600070205080204" pitchFamily="34" charset="-128"/>
            </a:endParaRPr>
          </a:p>
        </p:txBody>
      </p:sp>
      <p:sp>
        <p:nvSpPr>
          <p:cNvPr id="2458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D9A22B9-2593-4046-A418-F458FC190235}" type="slidenum">
              <a:rPr lang="de-DE" sz="1300" smtClean="0">
                <a:latin typeface="Arial" panose="020B0604020202020204" pitchFamily="34" charset="0"/>
              </a:rPr>
              <a:pPr>
                <a:spcBef>
                  <a:spcPct val="0"/>
                </a:spcBef>
              </a:pPr>
              <a:t>4</a:t>
            </a:fld>
            <a:endParaRPr lang="de-DE" sz="1300" smtClean="0">
              <a:latin typeface="Arial" panose="020B0604020202020204" pitchFamily="34" charset="0"/>
            </a:endParaRPr>
          </a:p>
        </p:txBody>
      </p:sp>
    </p:spTree>
    <p:extLst>
      <p:ext uri="{BB962C8B-B14F-4D97-AF65-F5344CB8AC3E}">
        <p14:creationId xmlns:p14="http://schemas.microsoft.com/office/powerpoint/2010/main" val="20869424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ＭＳ Ｐゴシック" panose="020B0600070205080204" pitchFamily="34" charset="-128"/>
            </a:endParaRPr>
          </a:p>
        </p:txBody>
      </p:sp>
      <p:sp>
        <p:nvSpPr>
          <p:cNvPr id="10035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7310876-2DC9-487C-A1CE-708F61B751E4}" type="slidenum">
              <a:rPr lang="de-DE" sz="1300" smtClean="0">
                <a:solidFill>
                  <a:srgbClr val="000000"/>
                </a:solidFill>
                <a:latin typeface="Arial" panose="020B0604020202020204" pitchFamily="34" charset="0"/>
              </a:rPr>
              <a:pPr>
                <a:spcBef>
                  <a:spcPct val="0"/>
                </a:spcBef>
              </a:pPr>
              <a:t>40</a:t>
            </a:fld>
            <a:endParaRPr lang="de-DE" sz="13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34989398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ＭＳ Ｐゴシック" panose="020B0600070205080204" pitchFamily="34" charset="-128"/>
            </a:endParaRPr>
          </a:p>
        </p:txBody>
      </p:sp>
      <p:sp>
        <p:nvSpPr>
          <p:cNvPr id="10240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7BCDD882-893E-46AD-AC73-5A482E51B274}" type="slidenum">
              <a:rPr lang="de-DE" sz="1300" smtClean="0">
                <a:solidFill>
                  <a:srgbClr val="000000"/>
                </a:solidFill>
                <a:latin typeface="Arial" panose="020B0604020202020204" pitchFamily="34" charset="0"/>
              </a:rPr>
              <a:pPr>
                <a:spcBef>
                  <a:spcPct val="0"/>
                </a:spcBef>
              </a:pPr>
              <a:t>41</a:t>
            </a:fld>
            <a:endParaRPr lang="de-DE" sz="13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25854326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ＭＳ Ｐゴシック" panose="020B0600070205080204" pitchFamily="34" charset="-128"/>
            </a:endParaRPr>
          </a:p>
        </p:txBody>
      </p:sp>
      <p:sp>
        <p:nvSpPr>
          <p:cNvPr id="10445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47CB48B-54FE-4C4F-BDDE-B18156DA7CD8}" type="slidenum">
              <a:rPr lang="de-DE" sz="1300" smtClean="0">
                <a:solidFill>
                  <a:srgbClr val="000000"/>
                </a:solidFill>
                <a:latin typeface="Arial" panose="020B0604020202020204" pitchFamily="34" charset="0"/>
              </a:rPr>
              <a:pPr>
                <a:spcBef>
                  <a:spcPct val="0"/>
                </a:spcBef>
              </a:pPr>
              <a:t>42</a:t>
            </a:fld>
            <a:endParaRPr lang="de-DE" sz="13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39221571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ＭＳ Ｐゴシック" panose="020B0600070205080204" pitchFamily="34" charset="-128"/>
            </a:endParaRPr>
          </a:p>
        </p:txBody>
      </p:sp>
      <p:sp>
        <p:nvSpPr>
          <p:cNvPr id="10650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8926721-26F1-44AA-8E99-7583E58AE94A}" type="slidenum">
              <a:rPr lang="de-DE" sz="1300" smtClean="0">
                <a:solidFill>
                  <a:srgbClr val="000000"/>
                </a:solidFill>
                <a:latin typeface="Arial" panose="020B0604020202020204" pitchFamily="34" charset="0"/>
              </a:rPr>
              <a:pPr>
                <a:spcBef>
                  <a:spcPct val="0"/>
                </a:spcBef>
              </a:pPr>
              <a:t>43</a:t>
            </a:fld>
            <a:endParaRPr lang="de-DE" sz="13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22031110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ＭＳ Ｐゴシック" panose="020B0600070205080204" pitchFamily="34" charset="-128"/>
            </a:endParaRPr>
          </a:p>
        </p:txBody>
      </p:sp>
      <p:sp>
        <p:nvSpPr>
          <p:cNvPr id="10854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387D4C0-58D4-4E90-B98D-A0C837064C6A}" type="slidenum">
              <a:rPr lang="de-DE" sz="1300" smtClean="0">
                <a:solidFill>
                  <a:srgbClr val="000000"/>
                </a:solidFill>
                <a:latin typeface="Arial" panose="020B0604020202020204" pitchFamily="34" charset="0"/>
              </a:rPr>
              <a:pPr>
                <a:spcBef>
                  <a:spcPct val="0"/>
                </a:spcBef>
              </a:pPr>
              <a:t>44</a:t>
            </a:fld>
            <a:endParaRPr lang="de-DE" sz="13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28423909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ＭＳ Ｐゴシック" panose="020B0600070205080204" pitchFamily="34" charset="-128"/>
            </a:endParaRPr>
          </a:p>
        </p:txBody>
      </p:sp>
      <p:sp>
        <p:nvSpPr>
          <p:cNvPr id="11059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403D47C-AF2D-4F63-A4B0-3908A21A8046}" type="slidenum">
              <a:rPr lang="de-DE" sz="1300" smtClean="0">
                <a:solidFill>
                  <a:srgbClr val="000000"/>
                </a:solidFill>
                <a:latin typeface="Arial" panose="020B0604020202020204" pitchFamily="34" charset="0"/>
              </a:rPr>
              <a:pPr>
                <a:spcBef>
                  <a:spcPct val="0"/>
                </a:spcBef>
              </a:pPr>
              <a:t>45</a:t>
            </a:fld>
            <a:endParaRPr lang="de-DE" sz="13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2195233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ＭＳ Ｐゴシック" panose="020B0600070205080204" pitchFamily="34" charset="-128"/>
            </a:endParaRPr>
          </a:p>
        </p:txBody>
      </p:sp>
      <p:sp>
        <p:nvSpPr>
          <p:cNvPr id="11264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EE246EF-BA99-4520-85FF-C969E6192C24}" type="slidenum">
              <a:rPr lang="de-DE" sz="1300" smtClean="0">
                <a:solidFill>
                  <a:srgbClr val="000000"/>
                </a:solidFill>
                <a:latin typeface="Arial" panose="020B0604020202020204" pitchFamily="34" charset="0"/>
              </a:rPr>
              <a:pPr>
                <a:spcBef>
                  <a:spcPct val="0"/>
                </a:spcBef>
              </a:pPr>
              <a:t>46</a:t>
            </a:fld>
            <a:endParaRPr lang="de-DE" sz="13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15182988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ＭＳ Ｐゴシック" panose="020B0600070205080204" pitchFamily="34" charset="-128"/>
            </a:endParaRPr>
          </a:p>
        </p:txBody>
      </p:sp>
      <p:sp>
        <p:nvSpPr>
          <p:cNvPr id="11469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8D45870-2996-48D3-BF4C-8F550DA16378}" type="slidenum">
              <a:rPr lang="de-DE" sz="1300" smtClean="0">
                <a:solidFill>
                  <a:srgbClr val="000000"/>
                </a:solidFill>
                <a:latin typeface="Arial" panose="020B0604020202020204" pitchFamily="34" charset="0"/>
              </a:rPr>
              <a:pPr>
                <a:spcBef>
                  <a:spcPct val="0"/>
                </a:spcBef>
              </a:pPr>
              <a:t>47</a:t>
            </a:fld>
            <a:endParaRPr lang="de-DE" sz="13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32513667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ＭＳ Ｐゴシック" panose="020B0600070205080204" pitchFamily="34" charset="-128"/>
            </a:endParaRPr>
          </a:p>
        </p:txBody>
      </p:sp>
      <p:sp>
        <p:nvSpPr>
          <p:cNvPr id="11674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1DCFB9A-E551-4B95-8919-499787A1DEE0}" type="slidenum">
              <a:rPr lang="de-DE" sz="1300" smtClean="0">
                <a:solidFill>
                  <a:srgbClr val="000000"/>
                </a:solidFill>
                <a:latin typeface="Arial" panose="020B0604020202020204" pitchFamily="34" charset="0"/>
              </a:rPr>
              <a:pPr>
                <a:spcBef>
                  <a:spcPct val="0"/>
                </a:spcBef>
              </a:pPr>
              <a:t>48</a:t>
            </a:fld>
            <a:endParaRPr lang="de-DE" sz="13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36214972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ＭＳ Ｐゴシック" panose="020B0600070205080204" pitchFamily="34" charset="-128"/>
            </a:endParaRPr>
          </a:p>
        </p:txBody>
      </p:sp>
      <p:sp>
        <p:nvSpPr>
          <p:cNvPr id="11878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1EF2520-9021-412F-BCF8-1BEE45FF365D}" type="slidenum">
              <a:rPr lang="de-DE" sz="1300" smtClean="0">
                <a:solidFill>
                  <a:srgbClr val="000000"/>
                </a:solidFill>
                <a:latin typeface="Arial" panose="020B0604020202020204" pitchFamily="34" charset="0"/>
              </a:rPr>
              <a:pPr>
                <a:spcBef>
                  <a:spcPct val="0"/>
                </a:spcBef>
              </a:pPr>
              <a:t>49</a:t>
            </a:fld>
            <a:endParaRPr lang="de-DE" sz="13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577174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smtClean="0">
                <a:ln>
                  <a:noFill/>
                </a:ln>
                <a:solidFill>
                  <a:prstClr val="black"/>
                </a:solidFill>
                <a:effectLst/>
                <a:uLnTx/>
                <a:uFillTx/>
                <a:latin typeface="+mn-lt"/>
                <a:ea typeface="Times New Roman"/>
                <a:cs typeface="Times New Roman"/>
              </a:rPr>
              <a:t>Kennlernen:</a:t>
            </a:r>
            <a:endParaRPr kumimoji="0" lang="en-US" sz="2400" b="0" i="0" u="none" strike="noStrike" kern="1200" cap="none" spc="0" normalizeH="0" baseline="0" noProof="0" dirty="0" smtClean="0">
              <a:ln>
                <a:noFill/>
              </a:ln>
              <a:solidFill>
                <a:prstClr val="black"/>
              </a:solidFill>
              <a:effectLst/>
              <a:uLnTx/>
              <a:uFillTx/>
              <a:latin typeface="Trebuchet MS"/>
              <a:ea typeface="Times New Roman"/>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sng" strike="noStrike" kern="1200" cap="none" spc="0" normalizeH="0" baseline="0" noProof="0" dirty="0" err="1" smtClean="0">
                <a:ln>
                  <a:noFill/>
                </a:ln>
                <a:solidFill>
                  <a:prstClr val="black"/>
                </a:solidFill>
                <a:effectLst/>
                <a:uLnTx/>
                <a:uFillTx/>
                <a:latin typeface="+mn-lt"/>
                <a:ea typeface="Times New Roman"/>
                <a:cs typeface="Times New Roman"/>
              </a:rPr>
              <a:t>Steichholzspiel</a:t>
            </a:r>
            <a:r>
              <a:rPr kumimoji="0" lang="de-DE" sz="1800" b="0" i="0" u="sng" strike="noStrike" kern="1200" cap="none" spc="0" normalizeH="0" baseline="0" noProof="0" dirty="0" smtClean="0">
                <a:ln>
                  <a:noFill/>
                </a:ln>
                <a:solidFill>
                  <a:prstClr val="black"/>
                </a:solidFill>
                <a:effectLst/>
                <a:uLnTx/>
                <a:uFillTx/>
                <a:latin typeface="+mn-lt"/>
                <a:ea typeface="Times New Roman"/>
                <a:cs typeface="Times New Roman"/>
              </a:rPr>
              <a:t>:</a:t>
            </a:r>
            <a:endParaRPr kumimoji="0" lang="en-US" sz="2400" b="0" i="0" u="none" strike="noStrike" kern="1200" cap="none" spc="0" normalizeH="0" baseline="0" noProof="0" dirty="0" smtClean="0">
              <a:ln>
                <a:noFill/>
              </a:ln>
              <a:solidFill>
                <a:prstClr val="black"/>
              </a:solidFill>
              <a:effectLst/>
              <a:uLnTx/>
              <a:uFillTx/>
              <a:latin typeface="Trebuchet MS"/>
              <a:ea typeface="Times New Roman"/>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mn-lt"/>
                <a:ea typeface="Times New Roman"/>
                <a:cs typeface="Times New Roman"/>
              </a:rPr>
              <a:t>Jeder der </a:t>
            </a:r>
            <a:r>
              <a:rPr kumimoji="0" lang="de-DE" sz="1800" b="0" i="0" u="none" strike="noStrike" kern="1200" cap="none" spc="0" normalizeH="0" baseline="0" noProof="0" dirty="0" err="1" smtClean="0">
                <a:ln>
                  <a:noFill/>
                </a:ln>
                <a:solidFill>
                  <a:prstClr val="black"/>
                </a:solidFill>
                <a:effectLst/>
                <a:uLnTx/>
                <a:uFillTx/>
                <a:latin typeface="+mn-lt"/>
                <a:ea typeface="Times New Roman"/>
                <a:cs typeface="Times New Roman"/>
              </a:rPr>
              <a:t>TeilnehmerInnen</a:t>
            </a:r>
            <a:r>
              <a:rPr kumimoji="0" lang="de-DE" sz="1800" b="0" i="0" u="none" strike="noStrike" kern="1200" cap="none" spc="0" normalizeH="0" baseline="0" noProof="0" dirty="0" smtClean="0">
                <a:ln>
                  <a:noFill/>
                </a:ln>
                <a:solidFill>
                  <a:prstClr val="black"/>
                </a:solidFill>
                <a:effectLst/>
                <a:uLnTx/>
                <a:uFillTx/>
                <a:latin typeface="+mn-lt"/>
                <a:ea typeface="Times New Roman"/>
                <a:cs typeface="Times New Roman"/>
              </a:rPr>
              <a:t> erhält ein Streichholz. Reih um stellt sich jeder vor. Dafür wird das Streichholz angezündet und jeder darf so lange Reden, wie das Streichholz brennt.</a:t>
            </a:r>
            <a:endParaRPr kumimoji="0" lang="en-US" sz="2400" b="0" i="0" u="none" strike="noStrike" kern="1200" cap="none" spc="0" normalizeH="0" baseline="0" noProof="0" dirty="0" smtClean="0">
              <a:ln>
                <a:noFill/>
              </a:ln>
              <a:solidFill>
                <a:prstClr val="black"/>
              </a:solidFill>
              <a:effectLst/>
              <a:uLnTx/>
              <a:uFillTx/>
              <a:latin typeface="Trebuchet MS"/>
              <a:ea typeface="Times New Roman"/>
              <a:cs typeface="Times New Roman"/>
            </a:endParaRPr>
          </a:p>
        </p:txBody>
      </p:sp>
      <p:sp>
        <p:nvSpPr>
          <p:cNvPr id="2662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AF94DF1-6A66-4F7E-A01E-B264E6893BC5}" type="slidenum">
              <a:rPr lang="de-DE" sz="1300" smtClean="0">
                <a:latin typeface="Arial" panose="020B0604020202020204" pitchFamily="34" charset="0"/>
              </a:rPr>
              <a:pPr>
                <a:spcBef>
                  <a:spcPct val="0"/>
                </a:spcBef>
              </a:pPr>
              <a:t>5</a:t>
            </a:fld>
            <a:endParaRPr lang="de-DE" sz="1300" smtClean="0">
              <a:latin typeface="Arial" panose="020B0604020202020204" pitchFamily="34" charset="0"/>
            </a:endParaRPr>
          </a:p>
        </p:txBody>
      </p:sp>
    </p:spTree>
    <p:extLst>
      <p:ext uri="{BB962C8B-B14F-4D97-AF65-F5344CB8AC3E}">
        <p14:creationId xmlns:p14="http://schemas.microsoft.com/office/powerpoint/2010/main" val="22417691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ＭＳ Ｐゴシック" panose="020B0600070205080204" pitchFamily="34" charset="-128"/>
            </a:endParaRPr>
          </a:p>
        </p:txBody>
      </p:sp>
      <p:sp>
        <p:nvSpPr>
          <p:cNvPr id="12083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820F635-2B16-489A-AD33-9C3704ECE287}" type="slidenum">
              <a:rPr lang="de-DE" sz="1300" smtClean="0">
                <a:solidFill>
                  <a:srgbClr val="000000"/>
                </a:solidFill>
                <a:latin typeface="Arial" panose="020B0604020202020204" pitchFamily="34" charset="0"/>
              </a:rPr>
              <a:pPr>
                <a:spcBef>
                  <a:spcPct val="0"/>
                </a:spcBef>
              </a:pPr>
              <a:t>50</a:t>
            </a:fld>
            <a:endParaRPr lang="de-DE" sz="13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8571087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ＭＳ Ｐゴシック" panose="020B0600070205080204" pitchFamily="34" charset="-128"/>
            </a:endParaRPr>
          </a:p>
        </p:txBody>
      </p:sp>
      <p:sp>
        <p:nvSpPr>
          <p:cNvPr id="12288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7CB0214-C67E-495D-88B2-EDA309E8EA23}" type="slidenum">
              <a:rPr lang="de-DE" sz="1300" smtClean="0">
                <a:solidFill>
                  <a:srgbClr val="000000"/>
                </a:solidFill>
                <a:latin typeface="Arial" panose="020B0604020202020204" pitchFamily="34" charset="0"/>
              </a:rPr>
              <a:pPr>
                <a:spcBef>
                  <a:spcPct val="0"/>
                </a:spcBef>
              </a:pPr>
              <a:t>51</a:t>
            </a:fld>
            <a:endParaRPr lang="de-DE" sz="13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7818605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ＭＳ Ｐゴシック" panose="020B0600070205080204" pitchFamily="34" charset="-128"/>
            </a:endParaRPr>
          </a:p>
        </p:txBody>
      </p:sp>
      <p:sp>
        <p:nvSpPr>
          <p:cNvPr id="12493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B02D37B-0270-45AE-BE53-4FB35ED05A52}" type="slidenum">
              <a:rPr lang="de-DE" sz="1300" smtClean="0">
                <a:solidFill>
                  <a:srgbClr val="000000"/>
                </a:solidFill>
                <a:latin typeface="Arial" panose="020B0604020202020204" pitchFamily="34" charset="0"/>
              </a:rPr>
              <a:pPr>
                <a:spcBef>
                  <a:spcPct val="0"/>
                </a:spcBef>
              </a:pPr>
              <a:t>52</a:t>
            </a:fld>
            <a:endParaRPr lang="de-DE" sz="13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35186559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ＭＳ Ｐゴシック" panose="020B0600070205080204" pitchFamily="34" charset="-128"/>
            </a:endParaRPr>
          </a:p>
        </p:txBody>
      </p:sp>
      <p:sp>
        <p:nvSpPr>
          <p:cNvPr id="12698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C15B885-013E-41F5-A890-7CA38940D31F}" type="slidenum">
              <a:rPr lang="de-DE" sz="1300" smtClean="0">
                <a:solidFill>
                  <a:srgbClr val="000000"/>
                </a:solidFill>
                <a:latin typeface="Arial" panose="020B0604020202020204" pitchFamily="34" charset="0"/>
              </a:rPr>
              <a:pPr>
                <a:spcBef>
                  <a:spcPct val="0"/>
                </a:spcBef>
              </a:pPr>
              <a:t>53</a:t>
            </a:fld>
            <a:endParaRPr lang="de-DE" sz="13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13396249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ＭＳ Ｐゴシック" panose="020B0600070205080204" pitchFamily="34" charset="-128"/>
            </a:endParaRPr>
          </a:p>
        </p:txBody>
      </p:sp>
      <p:sp>
        <p:nvSpPr>
          <p:cNvPr id="12902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F3F4E11-C688-4025-B5EC-A0C256F23386}" type="slidenum">
              <a:rPr lang="de-DE" sz="1300" smtClean="0">
                <a:solidFill>
                  <a:srgbClr val="000000"/>
                </a:solidFill>
                <a:latin typeface="Arial" panose="020B0604020202020204" pitchFamily="34" charset="0"/>
              </a:rPr>
              <a:pPr>
                <a:spcBef>
                  <a:spcPct val="0"/>
                </a:spcBef>
              </a:pPr>
              <a:t>54</a:t>
            </a:fld>
            <a:endParaRPr lang="de-DE" sz="13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21517460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kumimoji="0" lang="de-DE" sz="18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rPr>
              <a:t>Die Ergebnisse und Erfahrungen werden zusammengetragen </a:t>
            </a:r>
            <a:endParaRPr lang="de-DE" sz="1800" dirty="0" smtClean="0">
              <a:solidFill>
                <a:srgbClr val="000000"/>
              </a:solidFill>
              <a:ea typeface="ＭＳ Ｐゴシック" panose="020B0600070205080204" pitchFamily="34" charset="-128"/>
            </a:endParaRPr>
          </a:p>
        </p:txBody>
      </p:sp>
      <p:sp>
        <p:nvSpPr>
          <p:cNvPr id="13107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3A84073-932B-495C-B791-635CD34FCFEC}" type="slidenum">
              <a:rPr lang="de-DE" sz="1300" smtClean="0">
                <a:solidFill>
                  <a:srgbClr val="000000"/>
                </a:solidFill>
                <a:latin typeface="Arial" panose="020B0604020202020204" pitchFamily="34" charset="0"/>
              </a:rPr>
              <a:pPr>
                <a:spcBef>
                  <a:spcPct val="0"/>
                </a:spcBef>
              </a:pPr>
              <a:t>55</a:t>
            </a:fld>
            <a:endParaRPr lang="de-DE" sz="13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7585024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ＭＳ Ｐゴシック" panose="020B0600070205080204" pitchFamily="34" charset="-128"/>
            </a:endParaRPr>
          </a:p>
        </p:txBody>
      </p:sp>
      <p:sp>
        <p:nvSpPr>
          <p:cNvPr id="133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0AA702D-0302-4D6D-92FB-9F3DA0C8001A}" type="slidenum">
              <a:rPr lang="de-DE" smtClean="0"/>
              <a:pPr/>
              <a:t>56</a:t>
            </a:fld>
            <a:endParaRPr lang="de-DE" smtClean="0"/>
          </a:p>
        </p:txBody>
      </p:sp>
    </p:spTree>
    <p:extLst>
      <p:ext uri="{BB962C8B-B14F-4D97-AF65-F5344CB8AC3E}">
        <p14:creationId xmlns:p14="http://schemas.microsoft.com/office/powerpoint/2010/main" val="7067469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rPr>
              <a:t>Die </a:t>
            </a:r>
            <a:r>
              <a:rPr lang="de-DE" dirty="0" smtClean="0">
                <a:solidFill>
                  <a:prstClr val="black"/>
                </a:solidFill>
              </a:rPr>
              <a:t>a</a:t>
            </a:r>
            <a:r>
              <a:rPr kumimoji="0" lang="de-DE" sz="1200" b="0" i="0" u="none" strike="noStrike" kern="1200" cap="none" spc="0" normalizeH="0" baseline="0" noProof="0" dirty="0" err="1" smtClean="0">
                <a:ln>
                  <a:noFill/>
                </a:ln>
                <a:solidFill>
                  <a:prstClr val="black"/>
                </a:solidFill>
                <a:effectLst/>
                <a:uLnTx/>
                <a:uFillTx/>
                <a:latin typeface="+mn-lt"/>
                <a:ea typeface="ＭＳ Ｐゴシック" charset="0"/>
                <a:cs typeface="ＭＳ Ｐゴシック" charset="0"/>
              </a:rPr>
              <a:t>bschließenden</a:t>
            </a:r>
            <a:r>
              <a:rPr kumimoji="0" lang="de-DE" sz="12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rPr>
              <a:t> Reflexionsfragen werden im Plenum diskutiert, nachdem sich die Gruppe gemeinsam noch einmal alle Plakate für die Verfahren angeguckt hat.</a:t>
            </a:r>
            <a:endParaRPr kumimoji="0" lang="en-US" sz="12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endParaRPr>
          </a:p>
          <a:p>
            <a:pPr eaLnBrk="1" hangingPunct="1">
              <a:spcBef>
                <a:spcPct val="0"/>
              </a:spcBef>
            </a:pPr>
            <a:endParaRPr lang="de-DE" dirty="0" smtClean="0">
              <a:solidFill>
                <a:srgbClr val="000000"/>
              </a:solidFill>
              <a:ea typeface="ＭＳ Ｐゴシック" panose="020B0600070205080204" pitchFamily="34" charset="-128"/>
            </a:endParaRPr>
          </a:p>
        </p:txBody>
      </p:sp>
      <p:sp>
        <p:nvSpPr>
          <p:cNvPr id="13517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5D43B6C-EC11-4543-9FD3-7E949B911CC7}" type="slidenum">
              <a:rPr lang="de-DE" sz="1300" smtClean="0">
                <a:solidFill>
                  <a:srgbClr val="000000"/>
                </a:solidFill>
                <a:latin typeface="Arial" panose="020B0604020202020204" pitchFamily="34" charset="0"/>
              </a:rPr>
              <a:pPr>
                <a:spcBef>
                  <a:spcPct val="0"/>
                </a:spcBef>
              </a:pPr>
              <a:t>57</a:t>
            </a:fld>
            <a:endParaRPr lang="de-DE" sz="13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8312199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sz="1800" dirty="0" smtClean="0"/>
              <a:t>Wichtig dabei ist es, zu betonen, dass bereits viele hilfreiche Instrumente entwickelt wurden, die es bereits ermöglichen, sich einen Überblick über den Sprachstand der </a:t>
            </a:r>
            <a:r>
              <a:rPr lang="de-DE" sz="1800" dirty="0" err="1" smtClean="0"/>
              <a:t>SchülerInnen</a:t>
            </a:r>
            <a:r>
              <a:rPr lang="de-DE" sz="1800" dirty="0" smtClean="0"/>
              <a:t> zu verschaffen! </a:t>
            </a:r>
            <a:r>
              <a:rPr lang="de-DE" sz="1800" dirty="0" smtClean="0">
                <a:sym typeface="Wingdings" pitchFamily="2" charset="2"/>
              </a:rPr>
              <a:t> Kombinierter Einsatz verschiedener Erhebungsmethoden notwendig</a:t>
            </a:r>
            <a:endParaRPr lang="de-DE" sz="1800" dirty="0" smtClean="0"/>
          </a:p>
          <a:p>
            <a:endParaRPr lang="de-DE" sz="1800" dirty="0" smtClean="0"/>
          </a:p>
          <a:p>
            <a:r>
              <a:rPr lang="de-DE" sz="1800" u="sng" dirty="0" smtClean="0"/>
              <a:t>Nicht: </a:t>
            </a:r>
            <a:r>
              <a:rPr lang="de-DE" sz="1800" dirty="0" smtClean="0"/>
              <a:t>Es gibt noch keine perfekten Erhebungsinstrumente, deswegen keine </a:t>
            </a:r>
            <a:r>
              <a:rPr lang="de-DE" sz="1800" dirty="0" err="1" smtClean="0"/>
              <a:t>Sprachstandserhebung</a:t>
            </a:r>
            <a:endParaRPr lang="de-DE" sz="1800" dirty="0" smtClean="0"/>
          </a:p>
        </p:txBody>
      </p:sp>
      <p:sp>
        <p:nvSpPr>
          <p:cNvPr id="13107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3A84073-932B-495C-B791-635CD34FCFEC}" type="slidenum">
              <a:rPr lang="de-DE" sz="1300" smtClean="0">
                <a:solidFill>
                  <a:srgbClr val="000000"/>
                </a:solidFill>
                <a:latin typeface="Arial" panose="020B0604020202020204" pitchFamily="34" charset="0"/>
              </a:rPr>
              <a:pPr>
                <a:spcBef>
                  <a:spcPct val="0"/>
                </a:spcBef>
              </a:pPr>
              <a:t>58</a:t>
            </a:fld>
            <a:endParaRPr lang="de-DE" sz="13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6927497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sz="1800" dirty="0" smtClean="0"/>
              <a:t>Welche der Fortbildungsinhalte wollen die </a:t>
            </a:r>
            <a:r>
              <a:rPr lang="de-DE" sz="1800" dirty="0" err="1" smtClean="0"/>
              <a:t>TeilnehmerInnen</a:t>
            </a:r>
            <a:r>
              <a:rPr lang="de-DE" sz="1800" dirty="0" smtClean="0"/>
              <a:t> in ihrer Unterrichtspraxis konkret umsetzen </a:t>
            </a:r>
            <a:r>
              <a:rPr lang="de-DE" sz="1800" dirty="0" smtClean="0">
                <a:sym typeface="Wingdings" pitchFamily="2" charset="2"/>
              </a:rPr>
              <a:t> was davon halten die </a:t>
            </a:r>
            <a:r>
              <a:rPr lang="de-DE" sz="1800" dirty="0" err="1" smtClean="0">
                <a:sym typeface="Wingdings" pitchFamily="2" charset="2"/>
              </a:rPr>
              <a:t>TeilnehmerInnen</a:t>
            </a:r>
            <a:r>
              <a:rPr lang="de-DE" sz="1800" dirty="0" smtClean="0">
                <a:sym typeface="Wingdings" pitchFamily="2" charset="2"/>
              </a:rPr>
              <a:t> in welchem Zeitraum für realistisch ?</a:t>
            </a:r>
          </a:p>
          <a:p>
            <a:r>
              <a:rPr lang="de-DE" sz="1800" dirty="0" smtClean="0">
                <a:sym typeface="Wingdings" pitchFamily="2" charset="2"/>
              </a:rPr>
              <a:t>Wie solle eine Umsetzung konkret erfolgen  was sind die nächsten Schritt, die die </a:t>
            </a:r>
            <a:r>
              <a:rPr lang="de-DE" sz="1800" dirty="0" err="1" smtClean="0">
                <a:sym typeface="Wingdings" pitchFamily="2" charset="2"/>
              </a:rPr>
              <a:t>LehrerInnen</a:t>
            </a:r>
            <a:r>
              <a:rPr lang="de-DE" sz="1800" dirty="0" smtClean="0">
                <a:sym typeface="Wingdings" pitchFamily="2" charset="2"/>
              </a:rPr>
              <a:t> planen? </a:t>
            </a:r>
            <a:endParaRPr lang="en-US" sz="1800" dirty="0"/>
          </a:p>
        </p:txBody>
      </p:sp>
      <p:sp>
        <p:nvSpPr>
          <p:cNvPr id="139268"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7ECF53D-D50F-4BCE-82FC-B510C91729F1}" type="slidenum">
              <a:rPr lang="de-DE" sz="1300" smtClean="0">
                <a:solidFill>
                  <a:srgbClr val="000000"/>
                </a:solidFill>
                <a:latin typeface="Arial" panose="020B0604020202020204" pitchFamily="34" charset="0"/>
              </a:rPr>
              <a:pPr>
                <a:spcBef>
                  <a:spcPct val="0"/>
                </a:spcBef>
              </a:pPr>
              <a:t>59</a:t>
            </a:fld>
            <a:endParaRPr lang="de-DE" sz="13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373764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izenplatzhalter 2"/>
          <p:cNvSpPr>
            <a:spLocks noGrp="1"/>
          </p:cNvSpPr>
          <p:nvPr>
            <p:ph type="body" idx="1"/>
          </p:nvPr>
        </p:nvSpPr>
        <p:spPr bwMode="auto">
          <a:xfrm>
            <a:off x="669925" y="4973638"/>
            <a:ext cx="5680075" cy="4605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200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rPr>
              <a:t>Methode: </a:t>
            </a:r>
            <a:r>
              <a:rPr kumimoji="0" lang="de-DE" sz="18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rPr>
              <a:t>TPS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1800" b="0" i="0" u="sng" strike="noStrike" kern="1200" cap="none" spc="0" normalizeH="0" baseline="0" noProof="0" dirty="0" smtClean="0">
                <a:ln>
                  <a:noFill/>
                </a:ln>
                <a:solidFill>
                  <a:prstClr val="black"/>
                </a:solidFill>
                <a:effectLst/>
                <a:uLnTx/>
                <a:uFillTx/>
                <a:latin typeface="+mn-lt"/>
                <a:ea typeface="ＭＳ Ｐゴシック" charset="0"/>
                <a:cs typeface="ＭＳ Ｐゴシック" charset="0"/>
              </a:rPr>
              <a:t>Durchführung:</a:t>
            </a:r>
            <a:endParaRPr kumimoji="0" lang="en-US" sz="18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rPr>
              <a:t>Die TN erhalten zunächst das Arbeitsblatt und füllen dies alleine aus.</a:t>
            </a:r>
            <a:r>
              <a:rPr kumimoji="0" lang="de-DE" sz="1800" b="0" i="0" u="none" strike="noStrike" kern="1200" cap="none" spc="0" normalizeH="0" noProof="0" dirty="0" smtClean="0">
                <a:ln>
                  <a:noFill/>
                </a:ln>
                <a:solidFill>
                  <a:prstClr val="black"/>
                </a:solidFill>
                <a:effectLst/>
                <a:uLnTx/>
                <a:uFillTx/>
                <a:latin typeface="+mn-lt"/>
                <a:ea typeface="ＭＳ Ｐゴシック" charset="0"/>
                <a:cs typeface="ＭＳ Ｐゴシック" charset="0"/>
              </a:rPr>
              <a:t> In</a:t>
            </a:r>
            <a:r>
              <a:rPr kumimoji="0" lang="de-DE" sz="18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rPr>
              <a:t> Partnerarbeit können sich die TN danach gegenseitig austauschen, bevor alle Ergebnisse an einem großen Plakat (</a:t>
            </a:r>
            <a:r>
              <a:rPr lang="de-DE" sz="1800" dirty="0" smtClean="0">
                <a:solidFill>
                  <a:prstClr val="black"/>
                </a:solidFill>
              </a:rPr>
              <a:t>Sprachenbaum) </a:t>
            </a:r>
            <a:r>
              <a:rPr kumimoji="0" lang="de-DE" sz="18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rPr>
              <a:t>zusammengetragen werden.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rPr>
              <a:t>Das Plakat wird die Fortbildung über an der Wand gelassen und um immer mehr Informationen erweitert. So können beispielsweise während des theoretischen Teils weitere sprachliche Teilqualifikationen in die Baumkrone geschrieben werden.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rPr>
              <a:t>Die Erhebungsverfahren, die von den </a:t>
            </a:r>
            <a:r>
              <a:rPr kumimoji="0" lang="de-DE" sz="1800" b="0" i="0" u="none" strike="noStrike" kern="1200" cap="none" spc="0" normalizeH="0" baseline="0" noProof="0" dirty="0" err="1" smtClean="0">
                <a:ln>
                  <a:noFill/>
                </a:ln>
                <a:solidFill>
                  <a:prstClr val="black"/>
                </a:solidFill>
                <a:effectLst/>
                <a:uLnTx/>
                <a:uFillTx/>
                <a:latin typeface="+mn-lt"/>
                <a:ea typeface="ＭＳ Ｐゴシック" charset="0"/>
                <a:cs typeface="ＭＳ Ｐゴシック" charset="0"/>
              </a:rPr>
              <a:t>TeilnehmerInnen</a:t>
            </a:r>
            <a:r>
              <a:rPr kumimoji="0" lang="de-DE" sz="18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rPr>
              <a:t> genannt werden, werden zunächst auf Karten geschrieben und unsortiert neben den Baum gehängt. Erst im Theorieteil lernen die Teilnehmer die Kategorien der Erhebungsverfahren kennen.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rPr>
              <a:t>Gemeinsam werden dann die Verfahren auf dem Plakat sortiert und ggf. um weitere Verfahren ergänzt. </a:t>
            </a:r>
            <a:endParaRPr kumimoji="0" lang="en-US" sz="1800" b="0" i="0" u="none" strike="noStrike" kern="1200" cap="none" spc="0" normalizeH="0" baseline="0" noProof="0" dirty="0" smtClean="0">
              <a:ln>
                <a:noFill/>
              </a:ln>
              <a:solidFill>
                <a:prstClr val="black"/>
              </a:solidFill>
              <a:effectLst/>
              <a:uLnTx/>
              <a:uFillTx/>
              <a:latin typeface="+mn-lt"/>
              <a:ea typeface="ＭＳ Ｐゴシック" charset="0"/>
              <a:cs typeface="ＭＳ Ｐゴシック" charset="0"/>
            </a:endParaRPr>
          </a:p>
        </p:txBody>
      </p:sp>
      <p:sp>
        <p:nvSpPr>
          <p:cNvPr id="2867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F8FFD52-E041-4E9C-9CF2-6B2809A63568}" type="slidenum">
              <a:rPr lang="de-DE" sz="1300" smtClean="0">
                <a:latin typeface="Arial" panose="020B0604020202020204" pitchFamily="34" charset="0"/>
              </a:rPr>
              <a:pPr>
                <a:spcBef>
                  <a:spcPct val="0"/>
                </a:spcBef>
              </a:pPr>
              <a:t>6</a:t>
            </a:fld>
            <a:endParaRPr lang="de-DE" sz="1300" smtClean="0">
              <a:latin typeface="Arial" panose="020B0604020202020204" pitchFamily="34" charset="0"/>
            </a:endParaRPr>
          </a:p>
        </p:txBody>
      </p:sp>
    </p:spTree>
    <p:extLst>
      <p:ext uri="{BB962C8B-B14F-4D97-AF65-F5344CB8AC3E}">
        <p14:creationId xmlns:p14="http://schemas.microsoft.com/office/powerpoint/2010/main" val="9199052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0"/>
              </a:spcAft>
            </a:pPr>
            <a:r>
              <a:rPr lang="de-DE" sz="1800" u="sng" dirty="0" smtClean="0">
                <a:ea typeface="Times New Roman"/>
                <a:cs typeface="Times New Roman"/>
              </a:rPr>
              <a:t>Blitzlicht: Kerze, Stein, Feder</a:t>
            </a:r>
            <a:endParaRPr lang="en-US" sz="2400" dirty="0" smtClean="0">
              <a:latin typeface="Trebuchet MS"/>
              <a:ea typeface="Times New Roman"/>
              <a:cs typeface="Times New Roman"/>
            </a:endParaRPr>
          </a:p>
          <a:p>
            <a:pPr>
              <a:spcAft>
                <a:spcPts val="0"/>
              </a:spcAft>
            </a:pPr>
            <a:r>
              <a:rPr lang="de-DE" sz="1800" dirty="0" smtClean="0">
                <a:ea typeface="Times New Roman"/>
                <a:cs typeface="Times New Roman"/>
              </a:rPr>
              <a:t>Reih um geht eine Kerze, ein Stein und ein Feder von TN zu TN. Die TN, die die Gegenstände in der Hand halten sollten über die </a:t>
            </a:r>
            <a:r>
              <a:rPr lang="de-DE" sz="1800" dirty="0" err="1" smtClean="0">
                <a:ea typeface="Times New Roman"/>
                <a:cs typeface="Times New Roman"/>
              </a:rPr>
              <a:t>FoBi</a:t>
            </a:r>
            <a:r>
              <a:rPr lang="de-DE" sz="1800" dirty="0" smtClean="0">
                <a:ea typeface="Times New Roman"/>
                <a:cs typeface="Times New Roman"/>
              </a:rPr>
              <a:t> reflektieren.</a:t>
            </a:r>
            <a:endParaRPr lang="en-US" sz="2400" dirty="0" smtClean="0">
              <a:latin typeface="Trebuchet MS"/>
              <a:ea typeface="Times New Roman"/>
              <a:cs typeface="Times New Roman"/>
            </a:endParaRPr>
          </a:p>
          <a:p>
            <a:pPr>
              <a:spcAft>
                <a:spcPts val="0"/>
              </a:spcAft>
            </a:pPr>
            <a:endParaRPr lang="de-DE" sz="1800" b="1" dirty="0" smtClean="0">
              <a:ea typeface="Times New Roman"/>
              <a:cs typeface="Times New Roman"/>
            </a:endParaRPr>
          </a:p>
          <a:p>
            <a:pPr>
              <a:spcAft>
                <a:spcPts val="0"/>
              </a:spcAft>
            </a:pPr>
            <a:r>
              <a:rPr lang="de-DE" sz="1800" b="1" dirty="0" smtClean="0">
                <a:ea typeface="Times New Roman"/>
                <a:cs typeface="Times New Roman"/>
              </a:rPr>
              <a:t>Kerze: </a:t>
            </a:r>
            <a:r>
              <a:rPr lang="de-DE" sz="1800" dirty="0" smtClean="0">
                <a:ea typeface="Times New Roman"/>
                <a:cs typeface="Times New Roman"/>
              </a:rPr>
              <a:t>(ein Licht aufgehen) Was hast du bei der Fortbildung gelernt?</a:t>
            </a:r>
            <a:endParaRPr lang="en-US" sz="2400" dirty="0" smtClean="0">
              <a:latin typeface="Trebuchet MS"/>
              <a:ea typeface="Times New Roman"/>
              <a:cs typeface="Times New Roman"/>
            </a:endParaRPr>
          </a:p>
          <a:p>
            <a:pPr>
              <a:spcAft>
                <a:spcPts val="0"/>
              </a:spcAft>
            </a:pPr>
            <a:r>
              <a:rPr lang="de-DE" sz="1800" b="1" dirty="0" smtClean="0">
                <a:ea typeface="Times New Roman"/>
                <a:cs typeface="Times New Roman"/>
              </a:rPr>
              <a:t>Feder: </a:t>
            </a:r>
            <a:r>
              <a:rPr lang="de-DE" sz="1800" dirty="0" smtClean="0">
                <a:ea typeface="Times New Roman"/>
                <a:cs typeface="Times New Roman"/>
              </a:rPr>
              <a:t>Was kanntest du schon und ist dir leicht gefallen?</a:t>
            </a:r>
            <a:endParaRPr lang="en-US" sz="2400" dirty="0" smtClean="0">
              <a:latin typeface="Trebuchet MS"/>
              <a:ea typeface="Times New Roman"/>
              <a:cs typeface="Times New Roman"/>
            </a:endParaRPr>
          </a:p>
          <a:p>
            <a:r>
              <a:rPr lang="de-DE" sz="1800" b="1" dirty="0" smtClean="0">
                <a:ea typeface="Times New Roman"/>
                <a:cs typeface="Times New Roman"/>
              </a:rPr>
              <a:t>Stein: </a:t>
            </a:r>
            <a:r>
              <a:rPr lang="de-DE" sz="1800" dirty="0" smtClean="0">
                <a:ea typeface="Times New Roman"/>
                <a:cs typeface="Times New Roman"/>
              </a:rPr>
              <a:t>Was fällt Ihnen noch schwer? Welche offenen Fragen sind geblieben? </a:t>
            </a:r>
            <a:endParaRPr lang="en-US" sz="1800" dirty="0" smtClean="0">
              <a:ea typeface="Times New Roman"/>
              <a:cs typeface="Times New Roman"/>
            </a:endParaRPr>
          </a:p>
          <a:p>
            <a:endParaRPr lang="de-DE" sz="1800" dirty="0" smtClean="0">
              <a:cs typeface="Times New Roman"/>
            </a:endParaRPr>
          </a:p>
          <a:p>
            <a:r>
              <a:rPr lang="de-DE" sz="1800" b="1" dirty="0" smtClean="0">
                <a:cs typeface="Times New Roman"/>
              </a:rPr>
              <a:t>Evaluationsböge verteilen</a:t>
            </a:r>
            <a:endParaRPr lang="en-US" sz="1800" b="1" dirty="0" smtClean="0"/>
          </a:p>
          <a:p>
            <a:endParaRPr lang="de-DE" sz="1800" dirty="0" smtClean="0">
              <a:ea typeface="ＭＳ Ｐゴシック" panose="020B0600070205080204" pitchFamily="34" charset="-128"/>
            </a:endParaRPr>
          </a:p>
        </p:txBody>
      </p:sp>
      <p:sp>
        <p:nvSpPr>
          <p:cNvPr id="14131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B5A28AD-D067-4AE1-A08E-89C401693347}" type="slidenum">
              <a:rPr lang="de-DE" sz="1300" smtClean="0">
                <a:solidFill>
                  <a:srgbClr val="000000"/>
                </a:solidFill>
                <a:latin typeface="Arial" panose="020B0604020202020204" pitchFamily="34" charset="0"/>
              </a:rPr>
              <a:pPr>
                <a:spcBef>
                  <a:spcPct val="0"/>
                </a:spcBef>
              </a:pPr>
              <a:t>60</a:t>
            </a:fld>
            <a:endParaRPr lang="de-DE" sz="13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12162721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ＭＳ Ｐゴシック" panose="020B0600070205080204" pitchFamily="34" charset="-128"/>
            </a:endParaRPr>
          </a:p>
        </p:txBody>
      </p:sp>
      <p:sp>
        <p:nvSpPr>
          <p:cNvPr id="143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C775739-00C7-489F-A6A6-B9877B852E85}" type="slidenum">
              <a:rPr lang="de-DE" smtClean="0"/>
              <a:pPr/>
              <a:t>61</a:t>
            </a:fld>
            <a:endParaRPr lang="de-DE" smtClean="0"/>
          </a:p>
        </p:txBody>
      </p:sp>
    </p:spTree>
    <p:extLst>
      <p:ext uri="{BB962C8B-B14F-4D97-AF65-F5344CB8AC3E}">
        <p14:creationId xmlns:p14="http://schemas.microsoft.com/office/powerpoint/2010/main" val="30724627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ＭＳ Ｐゴシック" panose="020B0600070205080204" pitchFamily="34" charset="-128"/>
            </a:endParaRPr>
          </a:p>
        </p:txBody>
      </p:sp>
      <p:sp>
        <p:nvSpPr>
          <p:cNvPr id="145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FB2F60B-BB65-4B78-8C28-72AF3F19B438}" type="slidenum">
              <a:rPr lang="de-DE" smtClean="0"/>
              <a:pPr/>
              <a:t>62</a:t>
            </a:fld>
            <a:endParaRPr lang="de-DE" smtClean="0"/>
          </a:p>
        </p:txBody>
      </p:sp>
    </p:spTree>
    <p:extLst>
      <p:ext uri="{BB962C8B-B14F-4D97-AF65-F5344CB8AC3E}">
        <p14:creationId xmlns:p14="http://schemas.microsoft.com/office/powerpoint/2010/main" val="1153684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85000" lnSpcReduction="20000"/>
          </a:bodyPr>
          <a:lstStyle/>
          <a:p>
            <a:r>
              <a:rPr lang="de-DE" sz="2800" b="1" dirty="0" smtClean="0"/>
              <a:t>Arbeitsblatt „Sprachen-Kleeblatt“:</a:t>
            </a:r>
          </a:p>
          <a:p>
            <a:pPr marL="241653" indent="-241653">
              <a:lnSpc>
                <a:spcPct val="150000"/>
              </a:lnSpc>
              <a:buFont typeface="+mj-lt"/>
              <a:buAutoNum type="arabicPeriod"/>
            </a:pPr>
            <a:r>
              <a:rPr lang="de-DE" sz="1800" b="1" dirty="0" smtClean="0"/>
              <a:t>Blatt 1: </a:t>
            </a:r>
            <a:r>
              <a:rPr lang="de-DE" sz="1800" dirty="0" smtClean="0"/>
              <a:t>Wortschatz (versehen von Arbeitsaufträgen, Leseverständnis, aktiver Sprachgebrauch, Fachwortschatz) </a:t>
            </a:r>
          </a:p>
          <a:p>
            <a:pPr marL="241653" indent="-241653">
              <a:lnSpc>
                <a:spcPct val="150000"/>
              </a:lnSpc>
              <a:buFont typeface="+mj-lt"/>
              <a:buAutoNum type="arabicPeriod"/>
            </a:pPr>
            <a:r>
              <a:rPr lang="de-DE" sz="1800" b="1" dirty="0" smtClean="0"/>
              <a:t>Blatt 2: </a:t>
            </a:r>
            <a:r>
              <a:rPr lang="de-DE" sz="1800" dirty="0" smtClean="0"/>
              <a:t>Grammatik (Wortgrammatik, Satzgrammatik) </a:t>
            </a:r>
          </a:p>
          <a:p>
            <a:pPr marL="241653" indent="-241653">
              <a:lnSpc>
                <a:spcPct val="150000"/>
              </a:lnSpc>
              <a:buFont typeface="+mj-lt"/>
              <a:buAutoNum type="arabicPeriod"/>
            </a:pPr>
            <a:r>
              <a:rPr lang="de-DE" sz="1800" b="1" dirty="0" smtClean="0"/>
              <a:t>Blatt 3: </a:t>
            </a:r>
            <a:r>
              <a:rPr lang="de-DE" sz="1800" dirty="0" smtClean="0"/>
              <a:t>mündlicher Sprachgebrauch (auch Sprachmischung, Sprachinterferenz) </a:t>
            </a:r>
          </a:p>
          <a:p>
            <a:pPr marL="241653" indent="-241653">
              <a:lnSpc>
                <a:spcPct val="150000"/>
              </a:lnSpc>
              <a:buFont typeface="+mj-lt"/>
              <a:buAutoNum type="arabicPeriod"/>
            </a:pPr>
            <a:r>
              <a:rPr lang="de-DE" sz="1800" b="1" dirty="0" smtClean="0"/>
              <a:t>Blatt 4: </a:t>
            </a:r>
            <a:r>
              <a:rPr lang="de-DE" sz="1800" dirty="0" smtClean="0"/>
              <a:t>schriftlicher Sprachgebrauch (Angemessenheit, Textsortenverständnis, fachsprachliche Strukturen)</a:t>
            </a:r>
          </a:p>
          <a:p>
            <a:pPr>
              <a:lnSpc>
                <a:spcPct val="150000"/>
              </a:lnSpc>
            </a:pPr>
            <a:r>
              <a:rPr lang="de-DE" sz="1800" dirty="0" smtClean="0">
                <a:sym typeface="Wingdings" pitchFamily="2" charset="2"/>
              </a:rPr>
              <a:t> Die jeweiligen sprachlichen Fertigkeiten werden auf dem Arbeitsblatt beschrieben</a:t>
            </a:r>
            <a:endParaRPr lang="de-DE" sz="1800" dirty="0" smtClean="0"/>
          </a:p>
          <a:p>
            <a:pPr marL="241653" indent="-241653">
              <a:buFont typeface="+mj-lt"/>
              <a:buAutoNum type="arabicPeriod"/>
            </a:pPr>
            <a:endParaRPr lang="de-DE" sz="1800" dirty="0" smtClean="0"/>
          </a:p>
          <a:p>
            <a:r>
              <a:rPr lang="de-DE" sz="1800" dirty="0" smtClean="0"/>
              <a:t>Ggf. für Deutsch und die jeweilige Erstsprache der </a:t>
            </a:r>
            <a:r>
              <a:rPr lang="de-DE" sz="1800" dirty="0" err="1" smtClean="0"/>
              <a:t>SchülerInnen</a:t>
            </a:r>
            <a:r>
              <a:rPr lang="de-DE" sz="1800" dirty="0" smtClean="0"/>
              <a:t> ausfüllen lassen </a:t>
            </a:r>
            <a:r>
              <a:rPr lang="de-DE" sz="1800" dirty="0" smtClean="0">
                <a:sym typeface="Wingdings" pitchFamily="2" charset="2"/>
              </a:rPr>
              <a:t> wie viel wissen die TN über die muttersprachlichen Kompetenzen der </a:t>
            </a:r>
            <a:r>
              <a:rPr lang="de-DE" sz="1800" dirty="0" err="1" smtClean="0">
                <a:sym typeface="Wingdings" pitchFamily="2" charset="2"/>
              </a:rPr>
              <a:t>SchülerInnen</a:t>
            </a:r>
            <a:r>
              <a:rPr lang="de-DE" sz="1800" dirty="0" smtClean="0">
                <a:sym typeface="Wingdings" pitchFamily="2" charset="2"/>
              </a:rPr>
              <a:t>?</a:t>
            </a:r>
            <a:endParaRPr lang="de-DE" sz="1800" dirty="0" smtClean="0"/>
          </a:p>
          <a:p>
            <a:endParaRPr lang="en-US" sz="1800" dirty="0" smtClean="0">
              <a:ea typeface="ＭＳ Ｐゴシック" panose="020B0600070205080204" pitchFamily="34" charset="-128"/>
            </a:endParaRPr>
          </a:p>
          <a:p>
            <a:endParaRPr lang="de-DE" sz="1800" dirty="0" smtClean="0">
              <a:ea typeface="ＭＳ Ｐゴシック" panose="020B0600070205080204" pitchFamily="34" charset="-128"/>
            </a:endParaRPr>
          </a:p>
        </p:txBody>
      </p:sp>
      <p:sp>
        <p:nvSpPr>
          <p:cNvPr id="30724"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8E6DD32F-A292-488C-B8A4-BBFC54FF5CDD}" type="slidenum">
              <a:rPr lang="de-DE" sz="1300" smtClean="0">
                <a:latin typeface="Arial" panose="020B0604020202020204" pitchFamily="34" charset="0"/>
              </a:rPr>
              <a:pPr>
                <a:spcBef>
                  <a:spcPct val="0"/>
                </a:spcBef>
              </a:pPr>
              <a:t>7</a:t>
            </a:fld>
            <a:endParaRPr lang="de-DE" sz="1300" smtClean="0">
              <a:latin typeface="Arial" panose="020B0604020202020204" pitchFamily="34" charset="0"/>
            </a:endParaRPr>
          </a:p>
        </p:txBody>
      </p:sp>
    </p:spTree>
    <p:extLst>
      <p:ext uri="{BB962C8B-B14F-4D97-AF65-F5344CB8AC3E}">
        <p14:creationId xmlns:p14="http://schemas.microsoft.com/office/powerpoint/2010/main" val="596579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sz="2800" b="1" dirty="0" smtClean="0"/>
              <a:t>Methode: </a:t>
            </a:r>
            <a:r>
              <a:rPr lang="de-DE" sz="2800" dirty="0" smtClean="0"/>
              <a:t>Meinungsbarometer</a:t>
            </a:r>
          </a:p>
          <a:p>
            <a:endParaRPr lang="de-DE" sz="1800" b="1" dirty="0" smtClean="0"/>
          </a:p>
          <a:p>
            <a:pPr algn="just"/>
            <a:r>
              <a:rPr lang="de-DE" sz="1800" dirty="0" smtClean="0"/>
              <a:t>Zwei extreme Positionen stehen zur Wahl. Den TN wird eine Reflexionsfrage gestellt und sie sollen sich zwischen den beiden Polen positionieren und dadurch ihre Meinung darstellen. Je nach Wunsch können die TN Ihre Entscheidung begründen.</a:t>
            </a:r>
          </a:p>
          <a:p>
            <a:endParaRPr lang="de-DE" sz="1800" dirty="0" smtClean="0"/>
          </a:p>
          <a:p>
            <a:pPr algn="just">
              <a:spcAft>
                <a:spcPts val="0"/>
              </a:spcAft>
            </a:pPr>
            <a:r>
              <a:rPr lang="de-DE" sz="1800" u="sng" dirty="0" smtClean="0">
                <a:ea typeface="Times New Roman"/>
                <a:cs typeface="Times New Roman"/>
              </a:rPr>
              <a:t>Plakat:</a:t>
            </a:r>
            <a:r>
              <a:rPr lang="de-DE" sz="1800" dirty="0" smtClean="0">
                <a:ea typeface="Times New Roman"/>
                <a:cs typeface="Times New Roman"/>
              </a:rPr>
              <a:t> Sammlung offener Fragen und kritischer Anmerkungen</a:t>
            </a:r>
            <a:endParaRPr lang="en-US" sz="2400" dirty="0" smtClean="0">
              <a:latin typeface="Trebuchet MS"/>
              <a:ea typeface="Times New Roman"/>
              <a:cs typeface="Times New Roman"/>
            </a:endParaRPr>
          </a:p>
          <a:p>
            <a:pPr algn="just">
              <a:spcAft>
                <a:spcPts val="0"/>
              </a:spcAft>
            </a:pPr>
            <a:r>
              <a:rPr lang="de-DE" sz="1800" dirty="0" smtClean="0">
                <a:ea typeface="Times New Roman"/>
                <a:cs typeface="Times New Roman"/>
              </a:rPr>
              <a:t>Kommentare, Anmerkungen oder offene Fragen der </a:t>
            </a:r>
            <a:r>
              <a:rPr lang="de-DE" sz="1800" dirty="0" err="1" smtClean="0">
                <a:ea typeface="Times New Roman"/>
                <a:cs typeface="Times New Roman"/>
              </a:rPr>
              <a:t>TeilnehmerInnen</a:t>
            </a:r>
            <a:r>
              <a:rPr lang="de-DE" sz="1800" dirty="0" smtClean="0">
                <a:ea typeface="Times New Roman"/>
                <a:cs typeface="Times New Roman"/>
              </a:rPr>
              <a:t> werden auf einem Plakat/ Stellwand festgehalten und können am Ende der Fortbildung noch einmal aufgegriffen werden. </a:t>
            </a:r>
            <a:endParaRPr lang="en-US" sz="2400" dirty="0" smtClean="0">
              <a:latin typeface="Trebuchet MS"/>
              <a:ea typeface="Times New Roman"/>
              <a:cs typeface="Times New Roman"/>
            </a:endParaRPr>
          </a:p>
          <a:p>
            <a:endParaRPr lang="de-DE" sz="1800" dirty="0" smtClean="0"/>
          </a:p>
          <a:p>
            <a:endParaRPr lang="de-DE" sz="1800" dirty="0" smtClean="0">
              <a:ea typeface="ＭＳ Ｐゴシック" panose="020B0600070205080204" pitchFamily="34" charset="-128"/>
            </a:endParaRPr>
          </a:p>
        </p:txBody>
      </p:sp>
      <p:sp>
        <p:nvSpPr>
          <p:cNvPr id="3277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B1C7140-2FC0-439B-BB50-AEE42C5294C4}" type="slidenum">
              <a:rPr lang="de-DE" sz="1300" smtClean="0">
                <a:latin typeface="Arial" panose="020B0604020202020204" pitchFamily="34" charset="0"/>
              </a:rPr>
              <a:pPr>
                <a:spcBef>
                  <a:spcPct val="0"/>
                </a:spcBef>
              </a:pPr>
              <a:t>8</a:t>
            </a:fld>
            <a:endParaRPr lang="de-DE" sz="1300" smtClean="0">
              <a:latin typeface="Arial" panose="020B0604020202020204" pitchFamily="34" charset="0"/>
            </a:endParaRPr>
          </a:p>
        </p:txBody>
      </p:sp>
    </p:spTree>
    <p:extLst>
      <p:ext uri="{BB962C8B-B14F-4D97-AF65-F5344CB8AC3E}">
        <p14:creationId xmlns:p14="http://schemas.microsoft.com/office/powerpoint/2010/main" val="1748555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sz="1800" dirty="0" err="1" smtClean="0">
                <a:ea typeface="ＭＳ Ｐゴシック" panose="020B0600070205080204" pitchFamily="34" charset="-128"/>
              </a:rPr>
              <a:t>It</a:t>
            </a:r>
            <a:r>
              <a:rPr lang="de-DE" sz="1800" dirty="0" smtClean="0">
                <a:ea typeface="ＭＳ Ｐゴシック" panose="020B0600070205080204" pitchFamily="34" charset="-128"/>
              </a:rPr>
              <a:t> </a:t>
            </a:r>
            <a:r>
              <a:rPr lang="de-DE" sz="1800" dirty="0" err="1" smtClean="0">
                <a:ea typeface="ＭＳ Ｐゴシック" panose="020B0600070205080204" pitchFamily="34" charset="-128"/>
              </a:rPr>
              <a:t>should</a:t>
            </a:r>
            <a:r>
              <a:rPr lang="de-DE" sz="1800" dirty="0" smtClean="0">
                <a:ea typeface="ＭＳ Ｐゴシック" panose="020B0600070205080204" pitchFamily="34" charset="-128"/>
              </a:rPr>
              <a:t> </a:t>
            </a:r>
            <a:r>
              <a:rPr lang="de-DE" sz="1800" dirty="0" err="1" smtClean="0">
                <a:ea typeface="ＭＳ Ｐゴシック" panose="020B0600070205080204" pitchFamily="34" charset="-128"/>
              </a:rPr>
              <a:t>be</a:t>
            </a:r>
            <a:r>
              <a:rPr lang="de-DE" sz="1800" dirty="0" smtClean="0">
                <a:ea typeface="ＭＳ Ｐゴシック" panose="020B0600070205080204" pitchFamily="34" charset="-128"/>
              </a:rPr>
              <a:t> </a:t>
            </a:r>
            <a:r>
              <a:rPr lang="de-DE" sz="1800" dirty="0" err="1" smtClean="0">
                <a:ea typeface="ＭＳ Ｐゴシック" panose="020B0600070205080204" pitchFamily="34" charset="-128"/>
              </a:rPr>
              <a:t>made</a:t>
            </a:r>
            <a:r>
              <a:rPr lang="de-DE" sz="1800" dirty="0" smtClean="0">
                <a:ea typeface="ＭＳ Ｐゴシック" panose="020B0600070205080204" pitchFamily="34" charset="-128"/>
              </a:rPr>
              <a:t> </a:t>
            </a:r>
            <a:r>
              <a:rPr lang="de-DE" sz="1800" dirty="0" err="1" smtClean="0">
                <a:ea typeface="ＭＳ Ｐゴシック" panose="020B0600070205080204" pitchFamily="34" charset="-128"/>
              </a:rPr>
              <a:t>clear</a:t>
            </a:r>
            <a:r>
              <a:rPr lang="de-DE" sz="1800" dirty="0" smtClean="0">
                <a:ea typeface="ＭＳ Ｐゴシック" panose="020B0600070205080204" pitchFamily="34" charset="-128"/>
              </a:rPr>
              <a:t> </a:t>
            </a:r>
            <a:r>
              <a:rPr lang="de-DE" sz="1800" dirty="0" err="1" smtClean="0">
                <a:ea typeface="ＭＳ Ｐゴシック" panose="020B0600070205080204" pitchFamily="34" charset="-128"/>
              </a:rPr>
              <a:t>which</a:t>
            </a:r>
            <a:r>
              <a:rPr lang="de-DE" sz="1800" dirty="0" smtClean="0">
                <a:ea typeface="ＭＳ Ｐゴシック" panose="020B0600070205080204" pitchFamily="34" charset="-128"/>
              </a:rPr>
              <a:t> </a:t>
            </a:r>
            <a:r>
              <a:rPr lang="de-DE" sz="1800" dirty="0" err="1" smtClean="0">
                <a:ea typeface="ＭＳ Ｐゴシック" panose="020B0600070205080204" pitchFamily="34" charset="-128"/>
              </a:rPr>
              <a:t>terminology</a:t>
            </a:r>
            <a:r>
              <a:rPr lang="de-DE" sz="1800" dirty="0" smtClean="0">
                <a:ea typeface="ＭＳ Ｐゴシック" panose="020B0600070205080204" pitchFamily="34" charset="-128"/>
              </a:rPr>
              <a:t> </a:t>
            </a:r>
            <a:r>
              <a:rPr lang="de-DE" sz="1800" dirty="0" err="1" smtClean="0">
                <a:ea typeface="ＭＳ Ｐゴシック" panose="020B0600070205080204" pitchFamily="34" charset="-128"/>
              </a:rPr>
              <a:t>is</a:t>
            </a:r>
            <a:r>
              <a:rPr lang="de-DE" sz="1800" dirty="0" smtClean="0">
                <a:ea typeface="ＭＳ Ｐゴシック" panose="020B0600070205080204" pitchFamily="34" charset="-128"/>
              </a:rPr>
              <a:t> </a:t>
            </a:r>
            <a:r>
              <a:rPr lang="de-DE" sz="1800" dirty="0" err="1" smtClean="0">
                <a:ea typeface="ＭＳ Ｐゴシック" panose="020B0600070205080204" pitchFamily="34" charset="-128"/>
              </a:rPr>
              <a:t>used</a:t>
            </a:r>
            <a:r>
              <a:rPr lang="de-DE" sz="1800" dirty="0" smtClean="0">
                <a:ea typeface="ＭＳ Ｐゴシック" panose="020B0600070205080204" pitchFamily="34" charset="-128"/>
              </a:rPr>
              <a:t> for </a:t>
            </a:r>
            <a:r>
              <a:rPr lang="de-DE" sz="1800" dirty="0" err="1" smtClean="0">
                <a:ea typeface="ＭＳ Ｐゴシック" panose="020B0600070205080204" pitchFamily="34" charset="-128"/>
              </a:rPr>
              <a:t>the</a:t>
            </a:r>
            <a:r>
              <a:rPr lang="de-DE" sz="1800" dirty="0" smtClean="0">
                <a:ea typeface="ＭＳ Ｐゴシック" panose="020B0600070205080204" pitchFamily="34" charset="-128"/>
              </a:rPr>
              <a:t> </a:t>
            </a:r>
            <a:r>
              <a:rPr lang="de-DE" sz="1800" dirty="0" err="1" smtClean="0">
                <a:ea typeface="ＭＳ Ｐゴシック" panose="020B0600070205080204" pitchFamily="34" charset="-128"/>
              </a:rPr>
              <a:t>course</a:t>
            </a:r>
            <a:r>
              <a:rPr lang="de-DE" sz="1800" dirty="0" smtClean="0">
                <a:ea typeface="ＭＳ Ｐゴシック" panose="020B0600070205080204" pitchFamily="34" charset="-128"/>
              </a:rPr>
              <a:t> (</a:t>
            </a:r>
            <a:r>
              <a:rPr lang="de-DE" sz="1800" dirty="0" err="1" smtClean="0">
                <a:ea typeface="ＭＳ Ｐゴシック" panose="020B0600070205080204" pitchFamily="34" charset="-128"/>
              </a:rPr>
              <a:t>assessment</a:t>
            </a:r>
            <a:r>
              <a:rPr lang="de-DE" sz="1800" dirty="0" smtClean="0">
                <a:ea typeface="ＭＳ Ｐゴシック" panose="020B0600070205080204" pitchFamily="34" charset="-128"/>
              </a:rPr>
              <a:t> / </a:t>
            </a:r>
            <a:r>
              <a:rPr lang="de-DE" sz="1800" dirty="0" err="1" smtClean="0">
                <a:ea typeface="ＭＳ Ｐゴシック" panose="020B0600070205080204" pitchFamily="34" charset="-128"/>
              </a:rPr>
              <a:t>test</a:t>
            </a:r>
            <a:r>
              <a:rPr lang="de-DE" sz="1800" dirty="0" smtClean="0">
                <a:ea typeface="ＭＳ Ｐゴシック" panose="020B0600070205080204" pitchFamily="34" charset="-128"/>
              </a:rPr>
              <a:t> / </a:t>
            </a:r>
            <a:r>
              <a:rPr lang="de-DE" sz="1800" dirty="0" err="1" smtClean="0">
                <a:ea typeface="ＭＳ Ｐゴシック" panose="020B0600070205080204" pitchFamily="34" charset="-128"/>
              </a:rPr>
              <a:t>diagnosis</a:t>
            </a:r>
            <a:r>
              <a:rPr lang="de-DE" sz="1800" dirty="0" smtClean="0">
                <a:ea typeface="ＭＳ Ｐゴシック" panose="020B0600070205080204" pitchFamily="34" charset="-128"/>
              </a:rPr>
              <a:t> etc.).</a:t>
            </a:r>
          </a:p>
          <a:p>
            <a:endParaRPr lang="de-DE" sz="1800" dirty="0" smtClean="0">
              <a:ea typeface="ＭＳ Ｐゴシック" panose="020B0600070205080204" pitchFamily="34" charset="-128"/>
            </a:endParaRPr>
          </a:p>
        </p:txBody>
      </p:sp>
      <p:sp>
        <p:nvSpPr>
          <p:cNvPr id="34820"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50E144B-C509-4E09-B14D-64FE614892C5}" type="slidenum">
              <a:rPr lang="de-DE" sz="1300" smtClean="0">
                <a:latin typeface="Arial" panose="020B0604020202020204" pitchFamily="34" charset="0"/>
              </a:rPr>
              <a:pPr>
                <a:spcBef>
                  <a:spcPct val="0"/>
                </a:spcBef>
              </a:pPr>
              <a:t>9</a:t>
            </a:fld>
            <a:endParaRPr lang="de-DE" sz="1300" smtClean="0">
              <a:latin typeface="Arial" panose="020B0604020202020204" pitchFamily="34" charset="0"/>
            </a:endParaRPr>
          </a:p>
        </p:txBody>
      </p:sp>
    </p:spTree>
    <p:extLst>
      <p:ext uri="{BB962C8B-B14F-4D97-AF65-F5344CB8AC3E}">
        <p14:creationId xmlns:p14="http://schemas.microsoft.com/office/powerpoint/2010/main" val="13102761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3"/>
          <p:cNvSpPr>
            <a:spLocks noGrp="1"/>
          </p:cNvSpPr>
          <p:nvPr>
            <p:ph type="dt" sz="half" idx="10"/>
          </p:nvPr>
        </p:nvSpPr>
        <p:spPr/>
        <p:txBody>
          <a:bodyPr/>
          <a:lstStyle>
            <a:lvl1pPr>
              <a:defRPr/>
            </a:lvl1pPr>
          </a:lstStyle>
          <a:p>
            <a:pPr>
              <a:defRPr/>
            </a:pPr>
            <a:fld id="{2FE47DCC-F1EE-4726-88D2-A5BA389D7144}" type="datetimeFigureOut">
              <a:rPr lang="en-US"/>
              <a:pPr>
                <a:defRPr/>
              </a:pPr>
              <a:t>1/19/2014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132422E-8759-4C02-B6E1-B1260D066673}" type="slidenum">
              <a:rPr lang="en-US"/>
              <a:pPr>
                <a:defRPr/>
              </a:pPr>
              <a:t>‹#›</a:t>
            </a:fld>
            <a:endParaRPr lang="en-US"/>
          </a:p>
        </p:txBody>
      </p:sp>
    </p:spTree>
    <p:extLst>
      <p:ext uri="{BB962C8B-B14F-4D97-AF65-F5344CB8AC3E}">
        <p14:creationId xmlns:p14="http://schemas.microsoft.com/office/powerpoint/2010/main" val="3105082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CC3FD53-E079-4068-8045-9DDF33971541}" type="datetimeFigureOut">
              <a:rPr lang="en-US"/>
              <a:pPr>
                <a:defRPr/>
              </a:pPr>
              <a:t>1/19/2014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95DA84-6F85-4E15-B6C8-837B8833B09B}" type="slidenum">
              <a:rPr lang="en-US"/>
              <a:pPr>
                <a:defRPr/>
              </a:pPr>
              <a:t>‹#›</a:t>
            </a:fld>
            <a:endParaRPr lang="en-US"/>
          </a:p>
        </p:txBody>
      </p:sp>
    </p:spTree>
    <p:extLst>
      <p:ext uri="{BB962C8B-B14F-4D97-AF65-F5344CB8AC3E}">
        <p14:creationId xmlns:p14="http://schemas.microsoft.com/office/powerpoint/2010/main" val="1297194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10C9B15-8F91-4EC8-90FF-59A5871215E8}" type="datetimeFigureOut">
              <a:rPr lang="en-US"/>
              <a:pPr>
                <a:defRPr/>
              </a:pPr>
              <a:t>1/19/2014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6378137-F746-45DD-9BE5-2BFEBE2EEAF7}" type="slidenum">
              <a:rPr lang="en-US"/>
              <a:pPr>
                <a:defRPr/>
              </a:pPr>
              <a:t>‹#›</a:t>
            </a:fld>
            <a:endParaRPr lang="en-US"/>
          </a:p>
        </p:txBody>
      </p:sp>
    </p:spTree>
    <p:extLst>
      <p:ext uri="{BB962C8B-B14F-4D97-AF65-F5344CB8AC3E}">
        <p14:creationId xmlns:p14="http://schemas.microsoft.com/office/powerpoint/2010/main" val="4162905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1086902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4629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5FB290AA-B4A0-4CF5-ADBE-C3D17593E337}" type="datetimeFigureOut">
              <a:rPr lang="en-US"/>
              <a:pPr>
                <a:defRPr/>
              </a:pPr>
              <a:t>1/19/2014</a:t>
            </a:fld>
            <a:endParaRPr lang="en-US"/>
          </a:p>
        </p:txBody>
      </p:sp>
      <p:sp>
        <p:nvSpPr>
          <p:cNvPr id="5" name="Footer Placeholder 4"/>
          <p:cNvSpPr>
            <a:spLocks noGrp="1"/>
          </p:cNvSpPr>
          <p:nvPr>
            <p:ph type="ftr" sz="quarter" idx="11"/>
          </p:nvPr>
        </p:nvSpPr>
        <p:spPr>
          <a:xfrm>
            <a:off x="1619250" y="6356350"/>
            <a:ext cx="5545138"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6BC64020-80AD-45E4-8835-E2C4E8209D9E}" type="slidenum">
              <a:rPr lang="en-US"/>
              <a:pPr>
                <a:defRPr/>
              </a:pPr>
              <a:t>‹#›</a:t>
            </a:fld>
            <a:endParaRPr lang="en-US"/>
          </a:p>
        </p:txBody>
      </p:sp>
    </p:spTree>
    <p:extLst>
      <p:ext uri="{BB962C8B-B14F-4D97-AF65-F5344CB8AC3E}">
        <p14:creationId xmlns:p14="http://schemas.microsoft.com/office/powerpoint/2010/main" val="820186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3AD44802-219E-4891-97BF-232563E27799}" type="datetimeFigureOut">
              <a:rPr lang="en-US"/>
              <a:pPr>
                <a:defRPr/>
              </a:pPr>
              <a:t>1/19/2014</a:t>
            </a:fld>
            <a:endParaRPr lang="en-US"/>
          </a:p>
        </p:txBody>
      </p:sp>
      <p:sp>
        <p:nvSpPr>
          <p:cNvPr id="6" name="Footer Placeholder 5"/>
          <p:cNvSpPr>
            <a:spLocks noGrp="1"/>
          </p:cNvSpPr>
          <p:nvPr>
            <p:ph type="ftr" sz="quarter" idx="11"/>
          </p:nvPr>
        </p:nvSpPr>
        <p:spPr>
          <a:xfrm>
            <a:off x="1619250" y="6356350"/>
            <a:ext cx="5545138"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7EAB9237-3423-4967-B41C-AFB4A97A4A93}" type="slidenum">
              <a:rPr lang="en-US"/>
              <a:pPr>
                <a:defRPr/>
              </a:pPr>
              <a:t>‹#›</a:t>
            </a:fld>
            <a:endParaRPr lang="en-US"/>
          </a:p>
        </p:txBody>
      </p:sp>
    </p:spTree>
    <p:extLst>
      <p:ext uri="{BB962C8B-B14F-4D97-AF65-F5344CB8AC3E}">
        <p14:creationId xmlns:p14="http://schemas.microsoft.com/office/powerpoint/2010/main" val="3114699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0F3A42F2-D528-4DDC-AB26-9674ED53CF4A}" type="datetimeFigureOut">
              <a:rPr lang="en-US"/>
              <a:pPr>
                <a:defRPr/>
              </a:pPr>
              <a:t>1/19/2014</a:t>
            </a:fld>
            <a:endParaRPr lang="en-US"/>
          </a:p>
        </p:txBody>
      </p:sp>
      <p:sp>
        <p:nvSpPr>
          <p:cNvPr id="8" name="Footer Placeholder 7"/>
          <p:cNvSpPr>
            <a:spLocks noGrp="1"/>
          </p:cNvSpPr>
          <p:nvPr>
            <p:ph type="ftr" sz="quarter" idx="11"/>
          </p:nvPr>
        </p:nvSpPr>
        <p:spPr>
          <a:xfrm>
            <a:off x="1619250" y="6356350"/>
            <a:ext cx="5545138"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E561215B-E8FA-4D75-9CAF-45C87E49C1B8}" type="slidenum">
              <a:rPr lang="en-US"/>
              <a:pPr>
                <a:defRPr/>
              </a:pPr>
              <a:t>‹#›</a:t>
            </a:fld>
            <a:endParaRPr lang="en-US"/>
          </a:p>
        </p:txBody>
      </p:sp>
    </p:spTree>
    <p:extLst>
      <p:ext uri="{BB962C8B-B14F-4D97-AF65-F5344CB8AC3E}">
        <p14:creationId xmlns:p14="http://schemas.microsoft.com/office/powerpoint/2010/main" val="29949089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FC39CFBB-0D3E-4C40-A528-BB97B2CD025C}" type="datetimeFigureOut">
              <a:rPr lang="en-US"/>
              <a:pPr>
                <a:defRPr/>
              </a:pPr>
              <a:t>1/19/2014</a:t>
            </a:fld>
            <a:endParaRPr lang="en-US"/>
          </a:p>
        </p:txBody>
      </p:sp>
      <p:sp>
        <p:nvSpPr>
          <p:cNvPr id="4" name="Footer Placeholder 3"/>
          <p:cNvSpPr>
            <a:spLocks noGrp="1"/>
          </p:cNvSpPr>
          <p:nvPr>
            <p:ph type="ftr" sz="quarter" idx="11"/>
          </p:nvPr>
        </p:nvSpPr>
        <p:spPr>
          <a:xfrm>
            <a:off x="1619250" y="6356350"/>
            <a:ext cx="5545138"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6733836A-8A54-41D9-A2C3-21859D5FCF9D}" type="slidenum">
              <a:rPr lang="en-US"/>
              <a:pPr>
                <a:defRPr/>
              </a:pPr>
              <a:t>‹#›</a:t>
            </a:fld>
            <a:endParaRPr lang="en-US"/>
          </a:p>
        </p:txBody>
      </p:sp>
    </p:spTree>
    <p:extLst>
      <p:ext uri="{BB962C8B-B14F-4D97-AF65-F5344CB8AC3E}">
        <p14:creationId xmlns:p14="http://schemas.microsoft.com/office/powerpoint/2010/main" val="24064007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3E35EE1A-4D80-4937-BEEB-9F3B75BE99DB}" type="datetimeFigureOut">
              <a:rPr lang="en-US"/>
              <a:pPr>
                <a:defRPr/>
              </a:pPr>
              <a:t>1/19/2014</a:t>
            </a:fld>
            <a:endParaRPr lang="en-US"/>
          </a:p>
        </p:txBody>
      </p:sp>
      <p:sp>
        <p:nvSpPr>
          <p:cNvPr id="3" name="Footer Placeholder 2"/>
          <p:cNvSpPr>
            <a:spLocks noGrp="1"/>
          </p:cNvSpPr>
          <p:nvPr>
            <p:ph type="ftr" sz="quarter" idx="11"/>
          </p:nvPr>
        </p:nvSpPr>
        <p:spPr>
          <a:xfrm>
            <a:off x="1619250" y="6356350"/>
            <a:ext cx="5545138"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D09133F1-B5DB-4113-A293-5411B3764B6D}" type="slidenum">
              <a:rPr lang="en-US"/>
              <a:pPr>
                <a:defRPr/>
              </a:pPr>
              <a:t>‹#›</a:t>
            </a:fld>
            <a:endParaRPr lang="en-US"/>
          </a:p>
        </p:txBody>
      </p:sp>
    </p:spTree>
    <p:extLst>
      <p:ext uri="{BB962C8B-B14F-4D97-AF65-F5344CB8AC3E}">
        <p14:creationId xmlns:p14="http://schemas.microsoft.com/office/powerpoint/2010/main" val="1515563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13786A0D-808E-4403-923D-D70D39C5DB4F}" type="datetimeFigureOut">
              <a:rPr lang="en-US"/>
              <a:pPr>
                <a:defRPr/>
              </a:pPr>
              <a:t>1/19/2014</a:t>
            </a:fld>
            <a:endParaRPr lang="en-US"/>
          </a:p>
        </p:txBody>
      </p:sp>
      <p:sp>
        <p:nvSpPr>
          <p:cNvPr id="6" name="Footer Placeholder 5"/>
          <p:cNvSpPr>
            <a:spLocks noGrp="1"/>
          </p:cNvSpPr>
          <p:nvPr>
            <p:ph type="ftr" sz="quarter" idx="11"/>
          </p:nvPr>
        </p:nvSpPr>
        <p:spPr>
          <a:xfrm>
            <a:off x="1619250" y="6356350"/>
            <a:ext cx="5545138"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401C7924-C419-4497-BE6A-10AF5A89ADB9}" type="slidenum">
              <a:rPr lang="en-US"/>
              <a:pPr>
                <a:defRPr/>
              </a:pPr>
              <a:t>‹#›</a:t>
            </a:fld>
            <a:endParaRPr lang="en-US"/>
          </a:p>
        </p:txBody>
      </p:sp>
    </p:spTree>
    <p:extLst>
      <p:ext uri="{BB962C8B-B14F-4D97-AF65-F5344CB8AC3E}">
        <p14:creationId xmlns:p14="http://schemas.microsoft.com/office/powerpoint/2010/main" val="1022410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7AA47613-D7C2-4A5E-B978-E924CFB72D7B}" type="datetimeFigureOut">
              <a:rPr lang="en-US"/>
              <a:pPr>
                <a:defRPr/>
              </a:pPr>
              <a:t>1/19/2014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50BEE32-E2F6-4127-A708-417A7003736C}" type="slidenum">
              <a:rPr lang="en-US"/>
              <a:pPr>
                <a:defRPr/>
              </a:pPr>
              <a:t>‹#›</a:t>
            </a:fld>
            <a:endParaRPr lang="en-US"/>
          </a:p>
        </p:txBody>
      </p:sp>
    </p:spTree>
    <p:extLst>
      <p:ext uri="{BB962C8B-B14F-4D97-AF65-F5344CB8AC3E}">
        <p14:creationId xmlns:p14="http://schemas.microsoft.com/office/powerpoint/2010/main" val="17294216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820696A6-0B32-4BA2-9FFA-E96304304CA5}" type="datetimeFigureOut">
              <a:rPr lang="en-US"/>
              <a:pPr>
                <a:defRPr/>
              </a:pPr>
              <a:t>1/19/2014</a:t>
            </a:fld>
            <a:endParaRPr lang="en-US"/>
          </a:p>
        </p:txBody>
      </p:sp>
      <p:sp>
        <p:nvSpPr>
          <p:cNvPr id="6" name="Footer Placeholder 5"/>
          <p:cNvSpPr>
            <a:spLocks noGrp="1"/>
          </p:cNvSpPr>
          <p:nvPr>
            <p:ph type="ftr" sz="quarter" idx="11"/>
          </p:nvPr>
        </p:nvSpPr>
        <p:spPr>
          <a:xfrm>
            <a:off x="1619250" y="6356350"/>
            <a:ext cx="5545138"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9DE6032A-03C5-4C8E-BA18-279FD8129E96}" type="slidenum">
              <a:rPr lang="en-US"/>
              <a:pPr>
                <a:defRPr/>
              </a:pPr>
              <a:t>‹#›</a:t>
            </a:fld>
            <a:endParaRPr lang="en-US"/>
          </a:p>
        </p:txBody>
      </p:sp>
    </p:spTree>
    <p:extLst>
      <p:ext uri="{BB962C8B-B14F-4D97-AF65-F5344CB8AC3E}">
        <p14:creationId xmlns:p14="http://schemas.microsoft.com/office/powerpoint/2010/main" val="32382049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E84BBD70-A429-4F39-A5FE-553EFB14839B}" type="datetimeFigureOut">
              <a:rPr lang="en-US"/>
              <a:pPr>
                <a:defRPr/>
              </a:pPr>
              <a:t>1/19/2014</a:t>
            </a:fld>
            <a:endParaRPr lang="en-US"/>
          </a:p>
        </p:txBody>
      </p:sp>
      <p:sp>
        <p:nvSpPr>
          <p:cNvPr id="5" name="Footer Placeholder 4"/>
          <p:cNvSpPr>
            <a:spLocks noGrp="1"/>
          </p:cNvSpPr>
          <p:nvPr>
            <p:ph type="ftr" sz="quarter" idx="11"/>
          </p:nvPr>
        </p:nvSpPr>
        <p:spPr>
          <a:xfrm>
            <a:off x="1619250" y="6356350"/>
            <a:ext cx="5545138"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DAC9CB0F-53D8-4930-9073-1A38C4914552}" type="slidenum">
              <a:rPr lang="en-US"/>
              <a:pPr>
                <a:defRPr/>
              </a:pPr>
              <a:t>‹#›</a:t>
            </a:fld>
            <a:endParaRPr lang="en-US"/>
          </a:p>
        </p:txBody>
      </p:sp>
    </p:spTree>
    <p:extLst>
      <p:ext uri="{BB962C8B-B14F-4D97-AF65-F5344CB8AC3E}">
        <p14:creationId xmlns:p14="http://schemas.microsoft.com/office/powerpoint/2010/main" val="15056562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626C591A-FAF9-4DFA-9361-56D4413C7221}" type="datetimeFigureOut">
              <a:rPr lang="en-US"/>
              <a:pPr>
                <a:defRPr/>
              </a:pPr>
              <a:t>1/19/2014</a:t>
            </a:fld>
            <a:endParaRPr lang="en-US"/>
          </a:p>
        </p:txBody>
      </p:sp>
      <p:sp>
        <p:nvSpPr>
          <p:cNvPr id="5" name="Footer Placeholder 4"/>
          <p:cNvSpPr>
            <a:spLocks noGrp="1"/>
          </p:cNvSpPr>
          <p:nvPr>
            <p:ph type="ftr" sz="quarter" idx="11"/>
          </p:nvPr>
        </p:nvSpPr>
        <p:spPr>
          <a:xfrm>
            <a:off x="1619250" y="6356350"/>
            <a:ext cx="5545138"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879EEBB0-B313-4371-9030-BCABC69B7A40}" type="slidenum">
              <a:rPr lang="en-US"/>
              <a:pPr>
                <a:defRPr/>
              </a:pPr>
              <a:t>‹#›</a:t>
            </a:fld>
            <a:endParaRPr lang="en-US"/>
          </a:p>
        </p:txBody>
      </p:sp>
    </p:spTree>
    <p:extLst>
      <p:ext uri="{BB962C8B-B14F-4D97-AF65-F5344CB8AC3E}">
        <p14:creationId xmlns:p14="http://schemas.microsoft.com/office/powerpoint/2010/main" val="38956967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DCC69038-0B38-4D80-81A0-DA9B44A89AD9}" type="datetimeFigureOut">
              <a:rPr lang="en-US"/>
              <a:pPr>
                <a:defRPr/>
              </a:pPr>
              <a:t>1/19/2014</a:t>
            </a:fld>
            <a:endParaRPr lang="en-US"/>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endParaRPr lang="en-US"/>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a:solidFill>
                  <a:prstClr val="black"/>
                </a:solidFill>
                <a:latin typeface="Calibri"/>
              </a:defRPr>
            </a:lvl1pPr>
          </a:lstStyle>
          <a:p>
            <a:pPr>
              <a:defRPr/>
            </a:pPr>
            <a:fld id="{67939E2E-9326-45CC-8EA9-AC266E66B2B6}" type="slidenum">
              <a:rPr lang="en-US"/>
              <a:pPr>
                <a:defRPr/>
              </a:pPr>
              <a:t>‹#›</a:t>
            </a:fld>
            <a:endParaRPr lang="en-US"/>
          </a:p>
        </p:txBody>
      </p:sp>
    </p:spTree>
    <p:extLst>
      <p:ext uri="{BB962C8B-B14F-4D97-AF65-F5344CB8AC3E}">
        <p14:creationId xmlns:p14="http://schemas.microsoft.com/office/powerpoint/2010/main" val="955304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3"/>
          <p:cNvSpPr>
            <a:spLocks noGrp="1"/>
          </p:cNvSpPr>
          <p:nvPr>
            <p:ph type="dt" sz="half" idx="10"/>
          </p:nvPr>
        </p:nvSpPr>
        <p:spPr/>
        <p:txBody>
          <a:bodyPr/>
          <a:lstStyle>
            <a:lvl1pPr>
              <a:defRPr/>
            </a:lvl1pPr>
          </a:lstStyle>
          <a:p>
            <a:pPr>
              <a:defRPr/>
            </a:pPr>
            <a:fld id="{95FDEA7D-B6CF-4E8C-8896-0E0A0FED9FD5}" type="datetimeFigureOut">
              <a:rPr lang="en-US"/>
              <a:pPr>
                <a:defRPr/>
              </a:pPr>
              <a:t>1/19/2014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CFF2B5C-1B4F-4957-BEF2-0BB611183682}" type="slidenum">
              <a:rPr lang="en-US"/>
              <a:pPr>
                <a:defRPr/>
              </a:pPr>
              <a:t>‹#›</a:t>
            </a:fld>
            <a:endParaRPr lang="en-US"/>
          </a:p>
        </p:txBody>
      </p:sp>
    </p:spTree>
    <p:extLst>
      <p:ext uri="{BB962C8B-B14F-4D97-AF65-F5344CB8AC3E}">
        <p14:creationId xmlns:p14="http://schemas.microsoft.com/office/powerpoint/2010/main" val="23120901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FABE4359-51A6-4D32-B780-78624A376494}" type="datetimeFigureOut">
              <a:rPr lang="en-US"/>
              <a:pPr>
                <a:defRPr/>
              </a:pPr>
              <a:t>1/19/2014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FE8672D-6E9A-41EA-9FDD-A3514BDB01FE}" type="slidenum">
              <a:rPr lang="en-US"/>
              <a:pPr>
                <a:defRPr/>
              </a:pPr>
              <a:t>‹#›</a:t>
            </a:fld>
            <a:endParaRPr lang="en-US"/>
          </a:p>
        </p:txBody>
      </p:sp>
    </p:spTree>
    <p:extLst>
      <p:ext uri="{BB962C8B-B14F-4D97-AF65-F5344CB8AC3E}">
        <p14:creationId xmlns:p14="http://schemas.microsoft.com/office/powerpoint/2010/main" val="19824389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D3A3816-D79B-4541-9AE5-7CE0ACB43B46}" type="datetimeFigureOut">
              <a:rPr lang="en-US"/>
              <a:pPr>
                <a:defRPr/>
              </a:pPr>
              <a:t>1/19/2014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3317531-AEA8-4290-9F88-E69D2AA131F2}" type="slidenum">
              <a:rPr lang="en-US"/>
              <a:pPr>
                <a:defRPr/>
              </a:pPr>
              <a:t>‹#›</a:t>
            </a:fld>
            <a:endParaRPr lang="en-US"/>
          </a:p>
        </p:txBody>
      </p:sp>
    </p:spTree>
    <p:extLst>
      <p:ext uri="{BB962C8B-B14F-4D97-AF65-F5344CB8AC3E}">
        <p14:creationId xmlns:p14="http://schemas.microsoft.com/office/powerpoint/2010/main" val="26835486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182BDCF-9894-4B19-AD07-A36E17AEF0E7}" type="datetimeFigureOut">
              <a:rPr lang="en-US"/>
              <a:pPr>
                <a:defRPr/>
              </a:pPr>
              <a:t>1/19/2014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CF89BCA-52E8-4788-A8A1-0EE917ADDAD0}" type="slidenum">
              <a:rPr lang="en-US"/>
              <a:pPr>
                <a:defRPr/>
              </a:pPr>
              <a:t>‹#›</a:t>
            </a:fld>
            <a:endParaRPr lang="en-US"/>
          </a:p>
        </p:txBody>
      </p:sp>
    </p:spTree>
    <p:extLst>
      <p:ext uri="{BB962C8B-B14F-4D97-AF65-F5344CB8AC3E}">
        <p14:creationId xmlns:p14="http://schemas.microsoft.com/office/powerpoint/2010/main" val="34383548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17F339B-956F-4725-8F42-994A8977B727}" type="datetimeFigureOut">
              <a:rPr lang="en-US"/>
              <a:pPr>
                <a:defRPr/>
              </a:pPr>
              <a:t>1/19/2014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C7BE66F-D814-45E1-9B5F-AE0C1EB3E5FC}" type="slidenum">
              <a:rPr lang="en-US"/>
              <a:pPr>
                <a:defRPr/>
              </a:pPr>
              <a:t>‹#›</a:t>
            </a:fld>
            <a:endParaRPr lang="en-US"/>
          </a:p>
        </p:txBody>
      </p:sp>
    </p:spTree>
    <p:extLst>
      <p:ext uri="{BB962C8B-B14F-4D97-AF65-F5344CB8AC3E}">
        <p14:creationId xmlns:p14="http://schemas.microsoft.com/office/powerpoint/2010/main" val="15634600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10680F1-7B67-4F02-BBE5-909F4EF44B2A}" type="datetimeFigureOut">
              <a:rPr lang="en-US"/>
              <a:pPr>
                <a:defRPr/>
              </a:pPr>
              <a:t>1/19/2014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D4FE9A1-DD9F-4FC2-BFC2-BC9EC05FC09E}" type="slidenum">
              <a:rPr lang="en-US"/>
              <a:pPr>
                <a:defRPr/>
              </a:pPr>
              <a:t>‹#›</a:t>
            </a:fld>
            <a:endParaRPr lang="en-US"/>
          </a:p>
        </p:txBody>
      </p:sp>
    </p:spTree>
    <p:extLst>
      <p:ext uri="{BB962C8B-B14F-4D97-AF65-F5344CB8AC3E}">
        <p14:creationId xmlns:p14="http://schemas.microsoft.com/office/powerpoint/2010/main" val="3256365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94197FC-9BAE-4522-A7A0-06C98D887646}" type="datetimeFigureOut">
              <a:rPr lang="en-US"/>
              <a:pPr>
                <a:defRPr/>
              </a:pPr>
              <a:t>1/19/2014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C02215-107D-4C28-A71C-9216B1C18840}" type="slidenum">
              <a:rPr lang="en-US"/>
              <a:pPr>
                <a:defRPr/>
              </a:pPr>
              <a:t>‹#›</a:t>
            </a:fld>
            <a:endParaRPr lang="en-US"/>
          </a:p>
        </p:txBody>
      </p:sp>
    </p:spTree>
    <p:extLst>
      <p:ext uri="{BB962C8B-B14F-4D97-AF65-F5344CB8AC3E}">
        <p14:creationId xmlns:p14="http://schemas.microsoft.com/office/powerpoint/2010/main" val="34884223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1A39FC6-6347-4C5D-A435-EA8EDBBEBB25}" type="datetimeFigureOut">
              <a:rPr lang="en-US"/>
              <a:pPr>
                <a:defRPr/>
              </a:pPr>
              <a:t>1/19/2014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FA7510F-A689-4C39-8F52-E43414B31AAB}" type="slidenum">
              <a:rPr lang="en-US"/>
              <a:pPr>
                <a:defRPr/>
              </a:pPr>
              <a:t>‹#›</a:t>
            </a:fld>
            <a:endParaRPr lang="en-US"/>
          </a:p>
        </p:txBody>
      </p:sp>
    </p:spTree>
    <p:extLst>
      <p:ext uri="{BB962C8B-B14F-4D97-AF65-F5344CB8AC3E}">
        <p14:creationId xmlns:p14="http://schemas.microsoft.com/office/powerpoint/2010/main" val="17336052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8EE1E24-80BE-40BC-9BE1-D7E18CB29A6E}" type="datetimeFigureOut">
              <a:rPr lang="en-US"/>
              <a:pPr>
                <a:defRPr/>
              </a:pPr>
              <a:t>1/19/2014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2850BCE-E1E7-46DA-A872-3E133046B42E}" type="slidenum">
              <a:rPr lang="en-US"/>
              <a:pPr>
                <a:defRPr/>
              </a:pPr>
              <a:t>‹#›</a:t>
            </a:fld>
            <a:endParaRPr lang="en-US"/>
          </a:p>
        </p:txBody>
      </p:sp>
    </p:spTree>
    <p:extLst>
      <p:ext uri="{BB962C8B-B14F-4D97-AF65-F5344CB8AC3E}">
        <p14:creationId xmlns:p14="http://schemas.microsoft.com/office/powerpoint/2010/main" val="36612435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2007272-9008-4975-B16E-904A4799BE6D}" type="datetimeFigureOut">
              <a:rPr lang="en-US"/>
              <a:pPr>
                <a:defRPr/>
              </a:pPr>
              <a:t>1/19/2014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9FB25C5-4EAE-4121-AC67-41607822E0A9}" type="slidenum">
              <a:rPr lang="en-US"/>
              <a:pPr>
                <a:defRPr/>
              </a:pPr>
              <a:t>‹#›</a:t>
            </a:fld>
            <a:endParaRPr lang="en-US"/>
          </a:p>
        </p:txBody>
      </p:sp>
    </p:spTree>
    <p:extLst>
      <p:ext uri="{BB962C8B-B14F-4D97-AF65-F5344CB8AC3E}">
        <p14:creationId xmlns:p14="http://schemas.microsoft.com/office/powerpoint/2010/main" val="17304925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380E76F-4A6E-43D1-916B-EF6FC3FC9223}" type="datetimeFigureOut">
              <a:rPr lang="en-US"/>
              <a:pPr>
                <a:defRPr/>
              </a:pPr>
              <a:t>1/19/2014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DE7EA2D-F79B-45D0-9A7F-F9025E9DA5EE}" type="slidenum">
              <a:rPr lang="en-US"/>
              <a:pPr>
                <a:defRPr/>
              </a:pPr>
              <a:t>‹#›</a:t>
            </a:fld>
            <a:endParaRPr lang="en-US"/>
          </a:p>
        </p:txBody>
      </p:sp>
    </p:spTree>
    <p:extLst>
      <p:ext uri="{BB962C8B-B14F-4D97-AF65-F5344CB8AC3E}">
        <p14:creationId xmlns:p14="http://schemas.microsoft.com/office/powerpoint/2010/main" val="27668668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3BBA782-FF81-4AF8-8EF3-6E3FB026D1E0}" type="datetimeFigureOut">
              <a:rPr lang="en-US"/>
              <a:pPr>
                <a:defRPr/>
              </a:pPr>
              <a:t>1/19/2014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DBCC939-B554-4CEA-9A18-5EA2966296F3}" type="slidenum">
              <a:rPr lang="en-US"/>
              <a:pPr>
                <a:defRPr/>
              </a:pPr>
              <a:t>‹#›</a:t>
            </a:fld>
            <a:endParaRPr lang="en-US"/>
          </a:p>
        </p:txBody>
      </p:sp>
    </p:spTree>
    <p:extLst>
      <p:ext uri="{BB962C8B-B14F-4D97-AF65-F5344CB8AC3E}">
        <p14:creationId xmlns:p14="http://schemas.microsoft.com/office/powerpoint/2010/main" val="792180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256EF3A-7DB0-43F6-927C-0CE47AAEA34B}" type="datetimeFigureOut">
              <a:rPr lang="en-US"/>
              <a:pPr>
                <a:defRPr/>
              </a:pPr>
              <a:t>1/19/2014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0B6159B-3C3B-4746-9677-5CEA75BD6234}" type="slidenum">
              <a:rPr lang="en-US"/>
              <a:pPr>
                <a:defRPr/>
              </a:pPr>
              <a:t>‹#›</a:t>
            </a:fld>
            <a:endParaRPr lang="en-US"/>
          </a:p>
        </p:txBody>
      </p:sp>
    </p:spTree>
    <p:extLst>
      <p:ext uri="{BB962C8B-B14F-4D97-AF65-F5344CB8AC3E}">
        <p14:creationId xmlns:p14="http://schemas.microsoft.com/office/powerpoint/2010/main" val="70403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5804710-0406-4B20-8432-EED4124B73B0}" type="datetimeFigureOut">
              <a:rPr lang="en-US"/>
              <a:pPr>
                <a:defRPr/>
              </a:pPr>
              <a:t>1/19/2014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7C2E895-2017-4AC1-9335-CA30F0E654A5}" type="slidenum">
              <a:rPr lang="en-US"/>
              <a:pPr>
                <a:defRPr/>
              </a:pPr>
              <a:t>‹#›</a:t>
            </a:fld>
            <a:endParaRPr lang="en-US"/>
          </a:p>
        </p:txBody>
      </p:sp>
    </p:spTree>
    <p:extLst>
      <p:ext uri="{BB962C8B-B14F-4D97-AF65-F5344CB8AC3E}">
        <p14:creationId xmlns:p14="http://schemas.microsoft.com/office/powerpoint/2010/main" val="4103312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3B7A662-3801-4058-8F7F-3604C0052980}" type="datetimeFigureOut">
              <a:rPr lang="en-US"/>
              <a:pPr>
                <a:defRPr/>
              </a:pPr>
              <a:t>1/19/2014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2DC3E0F-2B1A-4B49-AB9D-9A608D6D14CD}" type="slidenum">
              <a:rPr lang="en-US"/>
              <a:pPr>
                <a:defRPr/>
              </a:pPr>
              <a:t>‹#›</a:t>
            </a:fld>
            <a:endParaRPr lang="en-US"/>
          </a:p>
        </p:txBody>
      </p:sp>
    </p:spTree>
    <p:extLst>
      <p:ext uri="{BB962C8B-B14F-4D97-AF65-F5344CB8AC3E}">
        <p14:creationId xmlns:p14="http://schemas.microsoft.com/office/powerpoint/2010/main" val="3793490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4F4AFB0-1E8F-4548-A778-F759EF1A5F9E}" type="datetimeFigureOut">
              <a:rPr lang="en-US"/>
              <a:pPr>
                <a:defRPr/>
              </a:pPr>
              <a:t>1/19/2014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398C3C5-BC5E-4212-B5A3-B15123BDE4D2}" type="slidenum">
              <a:rPr lang="en-US"/>
              <a:pPr>
                <a:defRPr/>
              </a:pPr>
              <a:t>‹#›</a:t>
            </a:fld>
            <a:endParaRPr lang="en-US"/>
          </a:p>
        </p:txBody>
      </p:sp>
    </p:spTree>
    <p:extLst>
      <p:ext uri="{BB962C8B-B14F-4D97-AF65-F5344CB8AC3E}">
        <p14:creationId xmlns:p14="http://schemas.microsoft.com/office/powerpoint/2010/main" val="1754823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7B6704D-A34B-4862-8EA4-271BC5B91B9F}" type="datetimeFigureOut">
              <a:rPr lang="en-US"/>
              <a:pPr>
                <a:defRPr/>
              </a:pPr>
              <a:t>1/19/2014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6ECDA0-FC54-44E6-9391-94DF5324281E}" type="slidenum">
              <a:rPr lang="en-US"/>
              <a:pPr>
                <a:defRPr/>
              </a:pPr>
              <a:t>‹#›</a:t>
            </a:fld>
            <a:endParaRPr lang="en-US"/>
          </a:p>
        </p:txBody>
      </p:sp>
    </p:spTree>
    <p:extLst>
      <p:ext uri="{BB962C8B-B14F-4D97-AF65-F5344CB8AC3E}">
        <p14:creationId xmlns:p14="http://schemas.microsoft.com/office/powerpoint/2010/main" val="1851092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1A1C6AE-4709-426E-A04B-0538DCB007D0}" type="datetimeFigureOut">
              <a:rPr lang="en-US"/>
              <a:pPr>
                <a:defRPr/>
              </a:pPr>
              <a:t>1/19/2014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3EF0009-1075-411F-B2AC-0BF37A3CCFA7}" type="slidenum">
              <a:rPr lang="en-US"/>
              <a:pPr>
                <a:defRPr/>
              </a:pPr>
              <a:t>‹#›</a:t>
            </a:fld>
            <a:endParaRPr lang="en-US"/>
          </a:p>
        </p:txBody>
      </p:sp>
    </p:spTree>
    <p:extLst>
      <p:ext uri="{BB962C8B-B14F-4D97-AF65-F5344CB8AC3E}">
        <p14:creationId xmlns:p14="http://schemas.microsoft.com/office/powerpoint/2010/main" val="3363092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95288" y="1196975"/>
            <a:ext cx="829151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395288" y="2133600"/>
            <a:ext cx="8291512" cy="399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defRPr>
            </a:lvl1pPr>
          </a:lstStyle>
          <a:p>
            <a:pPr>
              <a:defRPr/>
            </a:pPr>
            <a:fld id="{079DAAF9-39F3-4669-AE90-878BB9918305}" type="datetimeFigureOut">
              <a:rPr lang="en-US"/>
              <a:pPr>
                <a:defRPr/>
              </a:pPr>
              <a:t>1/19/2014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F31008DE-9D10-478D-9797-99FC197000BA}" type="slidenum">
              <a:rPr lang="en-US"/>
              <a:pPr>
                <a:defRPr/>
              </a:pPr>
              <a:t>‹#›</a:t>
            </a:fld>
            <a:endParaRPr lang="en-US"/>
          </a:p>
        </p:txBody>
      </p:sp>
      <p:pic>
        <p:nvPicPr>
          <p:cNvPr id="1031" name="Picture 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73" r:id="rId1"/>
    <p:sldLayoutId id="2147484451" r:id="rId2"/>
    <p:sldLayoutId id="2147484452" r:id="rId3"/>
    <p:sldLayoutId id="2147484453" r:id="rId4"/>
    <p:sldLayoutId id="2147484454" r:id="rId5"/>
    <p:sldLayoutId id="2147484455" r:id="rId6"/>
    <p:sldLayoutId id="2147484456" r:id="rId7"/>
    <p:sldLayoutId id="2147484457" r:id="rId8"/>
    <p:sldLayoutId id="2147484458" r:id="rId9"/>
    <p:sldLayoutId id="2147484459" r:id="rId10"/>
    <p:sldLayoutId id="2147484460"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9525" y="-9525"/>
            <a:ext cx="9164638"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2053" name="Picture 8" descr="maledive-logo3.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79388" y="5805488"/>
            <a:ext cx="213677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61" r:id="rId1"/>
    <p:sldLayoutId id="2147484462" r:id="rId2"/>
    <p:sldLayoutId id="2147484474" r:id="rId3"/>
    <p:sldLayoutId id="2147484475" r:id="rId4"/>
    <p:sldLayoutId id="2147484476" r:id="rId5"/>
    <p:sldLayoutId id="2147484477" r:id="rId6"/>
    <p:sldLayoutId id="2147484478" r:id="rId7"/>
    <p:sldLayoutId id="2147484479" r:id="rId8"/>
    <p:sldLayoutId id="2147484480" r:id="rId9"/>
    <p:sldLayoutId id="2147484481" r:id="rId10"/>
    <p:sldLayoutId id="2147484482" r:id="rId11"/>
    <p:sldLayoutId id="2147484483"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395288" y="1196975"/>
            <a:ext cx="829151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395288" y="2133600"/>
            <a:ext cx="8291512" cy="399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defRPr>
            </a:lvl1pPr>
          </a:lstStyle>
          <a:p>
            <a:pPr>
              <a:defRPr/>
            </a:pPr>
            <a:fld id="{85F95177-C316-4DFB-BBDD-2DB0FE68B42C}" type="datetimeFigureOut">
              <a:rPr lang="en-US"/>
              <a:pPr>
                <a:defRPr/>
              </a:pPr>
              <a:t>1/19/2014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7937B336-20E2-4C61-B03F-C7116AE292DA}" type="slidenum">
              <a:rPr lang="en-US"/>
              <a:pPr>
                <a:defRPr/>
              </a:pPr>
              <a:t>‹#›</a:t>
            </a:fld>
            <a:endParaRPr lang="en-US"/>
          </a:p>
        </p:txBody>
      </p:sp>
      <p:pic>
        <p:nvPicPr>
          <p:cNvPr id="3079" name="Picture 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84" r:id="rId1"/>
    <p:sldLayoutId id="2147484463" r:id="rId2"/>
    <p:sldLayoutId id="2147484464" r:id="rId3"/>
    <p:sldLayoutId id="2147484465" r:id="rId4"/>
    <p:sldLayoutId id="2147484466" r:id="rId5"/>
    <p:sldLayoutId id="2147484467" r:id="rId6"/>
    <p:sldLayoutId id="2147484468" r:id="rId7"/>
    <p:sldLayoutId id="2147484469" r:id="rId8"/>
    <p:sldLayoutId id="2147484470" r:id="rId9"/>
    <p:sldLayoutId id="2147484471" r:id="rId10"/>
    <p:sldLayoutId id="214748447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7.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7.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7.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7.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5.xml"/><Relationship Id="rId5" Type="http://schemas.openxmlformats.org/officeDocument/2006/relationships/image" Target="../media/image7.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5.xml"/><Relationship Id="rId6" Type="http://schemas.openxmlformats.org/officeDocument/2006/relationships/image" Target="../media/image23.jpeg"/><Relationship Id="rId5" Type="http://schemas.openxmlformats.org/officeDocument/2006/relationships/image" Target="../media/image7.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image" Target="../media/image24.jpeg"/><Relationship Id="rId5" Type="http://schemas.openxmlformats.org/officeDocument/2006/relationships/image" Target="../media/image7.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5.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5.xml"/><Relationship Id="rId6" Type="http://schemas.openxmlformats.org/officeDocument/2006/relationships/image" Target="../media/image25.jpeg"/><Relationship Id="rId5" Type="http://schemas.openxmlformats.org/officeDocument/2006/relationships/image" Target="../media/image7.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5.xml"/><Relationship Id="rId5" Type="http://schemas.openxmlformats.org/officeDocument/2006/relationships/image" Target="../media/image7.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5.xml"/><Relationship Id="rId5" Type="http://schemas.openxmlformats.org/officeDocument/2006/relationships/image" Target="../media/image7.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5.xml"/><Relationship Id="rId6" Type="http://schemas.openxmlformats.org/officeDocument/2006/relationships/image" Target="../media/image26.png"/><Relationship Id="rId5" Type="http://schemas.openxmlformats.org/officeDocument/2006/relationships/image" Target="../media/image7.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5.xml"/><Relationship Id="rId6" Type="http://schemas.openxmlformats.org/officeDocument/2006/relationships/image" Target="../media/image29.png"/><Relationship Id="rId5" Type="http://schemas.openxmlformats.org/officeDocument/2006/relationships/image" Target="../media/image7.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5.xml"/><Relationship Id="rId5" Type="http://schemas.openxmlformats.org/officeDocument/2006/relationships/image" Target="../media/image7.pn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8" Type="http://schemas.openxmlformats.org/officeDocument/2006/relationships/hyperlink" Target="http://www.uni-due.de/imperia/md/content/prodaz/reich_roth_d__ll_fastcatchbumerang.pdf" TargetMode="External"/><Relationship Id="rId3" Type="http://schemas.openxmlformats.org/officeDocument/2006/relationships/image" Target="../media/image5.png"/><Relationship Id="rId7"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25.xml"/><Relationship Id="rId6" Type="http://schemas.openxmlformats.org/officeDocument/2006/relationships/image" Target="../media/image30.png"/><Relationship Id="rId5" Type="http://schemas.openxmlformats.org/officeDocument/2006/relationships/image" Target="../media/image7.pn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5.xml"/><Relationship Id="rId6" Type="http://schemas.openxmlformats.org/officeDocument/2006/relationships/image" Target="../media/image32.png"/><Relationship Id="rId5" Type="http://schemas.openxmlformats.org/officeDocument/2006/relationships/image" Target="../media/image7.pn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25.xml"/><Relationship Id="rId6" Type="http://schemas.openxmlformats.org/officeDocument/2006/relationships/image" Target="../media/image33.png"/><Relationship Id="rId5" Type="http://schemas.openxmlformats.org/officeDocument/2006/relationships/image" Target="../media/image7.pn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25.xml"/><Relationship Id="rId6" Type="http://schemas.openxmlformats.org/officeDocument/2006/relationships/image" Target="../media/image35.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25.xml"/><Relationship Id="rId6" Type="http://schemas.openxmlformats.org/officeDocument/2006/relationships/image" Target="../media/image37.png"/><Relationship Id="rId5" Type="http://schemas.openxmlformats.org/officeDocument/2006/relationships/image" Target="../media/image7.pn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9.jpeg"/><Relationship Id="rId2" Type="http://schemas.openxmlformats.org/officeDocument/2006/relationships/notesSlide" Target="../notesSlides/notesSlide41.xml"/><Relationship Id="rId1" Type="http://schemas.openxmlformats.org/officeDocument/2006/relationships/slideLayout" Target="../slideLayouts/slideLayout25.xml"/><Relationship Id="rId6" Type="http://schemas.openxmlformats.org/officeDocument/2006/relationships/image" Target="../media/image38.png"/><Relationship Id="rId5" Type="http://schemas.openxmlformats.org/officeDocument/2006/relationships/image" Target="../media/image7.pn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25.xml"/><Relationship Id="rId5" Type="http://schemas.openxmlformats.org/officeDocument/2006/relationships/image" Target="../media/image7.png"/><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25.xml"/><Relationship Id="rId6" Type="http://schemas.openxmlformats.org/officeDocument/2006/relationships/hyperlink" Target="http://lingofox.dw.de/index.php?url=c-test" TargetMode="External"/><Relationship Id="rId5" Type="http://schemas.openxmlformats.org/officeDocument/2006/relationships/image" Target="../media/image7.png"/><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25.xml"/><Relationship Id="rId6" Type="http://schemas.openxmlformats.org/officeDocument/2006/relationships/image" Target="../media/image40.png"/><Relationship Id="rId5" Type="http://schemas.openxmlformats.org/officeDocument/2006/relationships/image" Target="../media/image7.png"/><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25.xml"/><Relationship Id="rId5" Type="http://schemas.openxmlformats.org/officeDocument/2006/relationships/image" Target="../media/image7.png"/><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25.xml"/><Relationship Id="rId6" Type="http://schemas.openxmlformats.org/officeDocument/2006/relationships/image" Target="../media/image42.png"/><Relationship Id="rId5" Type="http://schemas.openxmlformats.org/officeDocument/2006/relationships/image" Target="../media/image7.png"/><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25.xml"/><Relationship Id="rId6" Type="http://schemas.openxmlformats.org/officeDocument/2006/relationships/image" Target="../media/image44.png"/><Relationship Id="rId5" Type="http://schemas.openxmlformats.org/officeDocument/2006/relationships/image" Target="../media/image7.png"/><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25.xml"/><Relationship Id="rId6" Type="http://schemas.openxmlformats.org/officeDocument/2006/relationships/image" Target="../media/image46.png"/><Relationship Id="rId5" Type="http://schemas.openxmlformats.org/officeDocument/2006/relationships/image" Target="../media/image7.png"/><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25.xml"/><Relationship Id="rId6" Type="http://schemas.openxmlformats.org/officeDocument/2006/relationships/hyperlink" Target="http://avk.formular.tg.ch/dokumente/temp/30942243-F0D6-CABE-427DA7EC69263FF4/Foerderdossier_DaZ_19_1_12.pdf?CFID=63883378&amp;CFTOKEN=22240617" TargetMode="Externa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25.xml"/><Relationship Id="rId6" Type="http://schemas.openxmlformats.org/officeDocument/2006/relationships/image" Target="../media/image48.png"/><Relationship Id="rId5" Type="http://schemas.openxmlformats.org/officeDocument/2006/relationships/image" Target="../media/image7.png"/><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25.xml"/><Relationship Id="rId6" Type="http://schemas.openxmlformats.org/officeDocument/2006/relationships/image" Target="../media/image50.png"/><Relationship Id="rId5" Type="http://schemas.openxmlformats.org/officeDocument/2006/relationships/image" Target="../media/image7.png"/><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25.xml"/><Relationship Id="rId6" Type="http://schemas.openxmlformats.org/officeDocument/2006/relationships/image" Target="../media/image51.png"/><Relationship Id="rId5" Type="http://schemas.openxmlformats.org/officeDocument/2006/relationships/image" Target="../media/image7.png"/><Relationship Id="rId4" Type="http://schemas.openxmlformats.org/officeDocument/2006/relationships/image" Target="../media/image6.png"/></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3.xml"/><Relationship Id="rId1" Type="http://schemas.openxmlformats.org/officeDocument/2006/relationships/slideLayout" Target="../slideLayouts/slideLayout25.xml"/><Relationship Id="rId6" Type="http://schemas.openxmlformats.org/officeDocument/2006/relationships/image" Target="../media/image52.png"/><Relationship Id="rId5" Type="http://schemas.openxmlformats.org/officeDocument/2006/relationships/image" Target="../media/image7.png"/><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4.png"/><Relationship Id="rId2" Type="http://schemas.openxmlformats.org/officeDocument/2006/relationships/notesSlide" Target="../notesSlides/notesSlide54.xml"/><Relationship Id="rId1" Type="http://schemas.openxmlformats.org/officeDocument/2006/relationships/slideLayout" Target="../slideLayouts/slideLayout25.xml"/><Relationship Id="rId6" Type="http://schemas.openxmlformats.org/officeDocument/2006/relationships/image" Target="../media/image53.png"/><Relationship Id="rId5" Type="http://schemas.openxmlformats.org/officeDocument/2006/relationships/image" Target="../media/image7.png"/><Relationship Id="rId4" Type="http://schemas.openxmlformats.org/officeDocument/2006/relationships/image" Target="../media/image6.png"/></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6.xml.rels><?xml version="1.0" encoding="UTF-8" standalone="yes"?>
<Relationships xmlns="http://schemas.openxmlformats.org/package/2006/relationships"><Relationship Id="rId8" Type="http://schemas.openxmlformats.org/officeDocument/2006/relationships/hyperlink" Target="http://lingofox.dw.de/index.php?url=c-test" TargetMode="External"/><Relationship Id="rId3" Type="http://schemas.openxmlformats.org/officeDocument/2006/relationships/image" Target="../media/image5.png"/><Relationship Id="rId7" Type="http://schemas.openxmlformats.org/officeDocument/2006/relationships/hyperlink" Target="https://publikationen.sachsen.de/bdb/artikel/14490"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hyperlink" Target="https://publikationen.sachsen.de/bdb/artikel/14477" TargetMode="External"/><Relationship Id="rId5" Type="http://schemas.openxmlformats.org/officeDocument/2006/relationships/image" Target="../media/image7.png"/><Relationship Id="rId10" Type="http://schemas.openxmlformats.org/officeDocument/2006/relationships/hyperlink" Target="http://www.uni-due.de/imperia/md/content/prodaz/reich_roth_d__ll_fastcatchbumerang.pdf" TargetMode="External"/><Relationship Id="rId4" Type="http://schemas.openxmlformats.org/officeDocument/2006/relationships/image" Target="../media/image6.png"/><Relationship Id="rId9" Type="http://schemas.openxmlformats.org/officeDocument/2006/relationships/hyperlink" Target="http://avk.formular.tg.ch/dokumente/temp/30942243-F0D6-CABE-427DA7EC69263FF4/Foerderdossier_DaZ_19_1_12.pdf?CFID=63883378&amp;CFTOKEN=22240617"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png"/><Relationship Id="rId7" Type="http://schemas.openxmlformats.org/officeDocument/2006/relationships/image" Target="../media/image56.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7.png"/><Relationship Id="rId4" Type="http://schemas.openxmlformats.org/officeDocument/2006/relationships/image" Target="../media/image6.png"/></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4643438" y="2492375"/>
            <a:ext cx="4500562" cy="2769989"/>
          </a:xfrm>
          <a:prstGeom prst="rect">
            <a:avLst/>
          </a:prstGeom>
          <a:solidFill>
            <a:schemeClr val="bg1">
              <a:alpha val="36000"/>
            </a:schemeClr>
          </a:solidFill>
          <a:ln>
            <a:noFill/>
          </a:ln>
        </p:spPr>
        <p:txBody>
          <a:bodyPr>
            <a:spAutoFit/>
          </a:bodyPr>
          <a:lstStyle/>
          <a:p>
            <a:pPr algn="ctr" eaLnBrk="1" fontAlgn="auto" hangingPunct="1">
              <a:spcBef>
                <a:spcPts val="600"/>
              </a:spcBef>
              <a:spcAft>
                <a:spcPts val="0"/>
              </a:spcAft>
              <a:defRPr/>
            </a:pPr>
            <a:r>
              <a:rPr lang="en-US" sz="2400" b="1" dirty="0" err="1" smtClean="0">
                <a:solidFill>
                  <a:srgbClr val="0086EA"/>
                </a:solidFill>
                <a:latin typeface="Calibri"/>
              </a:rPr>
              <a:t>Studienmodule</a:t>
            </a:r>
            <a:r>
              <a:rPr lang="en-US" sz="2400" b="1" dirty="0" smtClean="0">
                <a:solidFill>
                  <a:srgbClr val="0086EA"/>
                </a:solidFill>
                <a:latin typeface="Calibri"/>
              </a:rPr>
              <a:t> </a:t>
            </a:r>
            <a:r>
              <a:rPr lang="en-US" sz="2400" b="1" dirty="0" err="1" smtClean="0">
                <a:solidFill>
                  <a:srgbClr val="0086EA"/>
                </a:solidFill>
                <a:latin typeface="Calibri"/>
              </a:rPr>
              <a:t>für</a:t>
            </a:r>
            <a:r>
              <a:rPr lang="en-US" sz="2400" b="1" dirty="0" smtClean="0">
                <a:solidFill>
                  <a:srgbClr val="0086EA"/>
                </a:solidFill>
                <a:latin typeface="Calibri"/>
              </a:rPr>
              <a:t> die </a:t>
            </a:r>
            <a:r>
              <a:rPr lang="en-US" sz="2400" b="1" dirty="0" err="1" smtClean="0">
                <a:solidFill>
                  <a:srgbClr val="0086EA"/>
                </a:solidFill>
                <a:latin typeface="Calibri"/>
              </a:rPr>
              <a:t>LehrerInnenbildung</a:t>
            </a:r>
            <a:r>
              <a:rPr lang="en-US" sz="2400" b="1" dirty="0" smtClean="0">
                <a:solidFill>
                  <a:srgbClr val="0086EA"/>
                </a:solidFill>
                <a:latin typeface="Calibri"/>
              </a:rPr>
              <a:t> </a:t>
            </a:r>
            <a:r>
              <a:rPr lang="en-US" sz="2400" b="1" dirty="0" err="1" smtClean="0">
                <a:solidFill>
                  <a:srgbClr val="0086EA"/>
                </a:solidFill>
                <a:latin typeface="Calibri"/>
              </a:rPr>
              <a:t>im</a:t>
            </a:r>
            <a:r>
              <a:rPr lang="en-US" sz="2400" b="1" dirty="0" smtClean="0">
                <a:solidFill>
                  <a:srgbClr val="0086EA"/>
                </a:solidFill>
                <a:latin typeface="Calibri"/>
              </a:rPr>
              <a:t> </a:t>
            </a:r>
            <a:r>
              <a:rPr lang="en-US" sz="2400" b="1" dirty="0" err="1" smtClean="0">
                <a:solidFill>
                  <a:srgbClr val="0086EA"/>
                </a:solidFill>
                <a:latin typeface="Calibri"/>
              </a:rPr>
              <a:t>Mehrheitssprachenunterricht</a:t>
            </a:r>
            <a:endParaRPr lang="en-US" sz="2400" b="1" dirty="0">
              <a:solidFill>
                <a:srgbClr val="0086EA"/>
              </a:solidFill>
              <a:latin typeface="Calibri"/>
            </a:endParaRPr>
          </a:p>
          <a:p>
            <a:pPr algn="ctr" eaLnBrk="1" fontAlgn="auto" hangingPunct="1">
              <a:spcBef>
                <a:spcPts val="600"/>
              </a:spcBef>
              <a:spcAft>
                <a:spcPts val="0"/>
              </a:spcAft>
              <a:defRPr/>
            </a:pPr>
            <a:endParaRPr lang="en-US" sz="1600" b="1" dirty="0">
              <a:solidFill>
                <a:srgbClr val="0086EA"/>
              </a:solidFill>
              <a:latin typeface="Calibri"/>
              <a:ea typeface="+mn-ea"/>
            </a:endParaRPr>
          </a:p>
          <a:p>
            <a:pPr algn="ctr" eaLnBrk="1" fontAlgn="auto" hangingPunct="1">
              <a:spcBef>
                <a:spcPts val="600"/>
              </a:spcBef>
              <a:spcAft>
                <a:spcPts val="0"/>
              </a:spcAft>
              <a:defRPr/>
            </a:pPr>
            <a:r>
              <a:rPr lang="en-US" sz="2300" b="1" dirty="0" err="1" smtClean="0">
                <a:solidFill>
                  <a:srgbClr val="315683"/>
                </a:solidFill>
                <a:latin typeface="Calibri"/>
              </a:rPr>
              <a:t>Modul</a:t>
            </a:r>
            <a:r>
              <a:rPr lang="en-US" sz="2300" b="1" dirty="0" smtClean="0">
                <a:solidFill>
                  <a:srgbClr val="315683"/>
                </a:solidFill>
                <a:latin typeface="Calibri"/>
              </a:rPr>
              <a:t> </a:t>
            </a:r>
            <a:r>
              <a:rPr lang="en-US" sz="2300" b="1" dirty="0">
                <a:solidFill>
                  <a:srgbClr val="315683"/>
                </a:solidFill>
                <a:latin typeface="Calibri"/>
              </a:rPr>
              <a:t>2: </a:t>
            </a:r>
            <a:r>
              <a:rPr lang="de-DE" sz="2300" b="1" dirty="0" smtClean="0">
                <a:solidFill>
                  <a:srgbClr val="315683"/>
                </a:solidFill>
                <a:latin typeface="Calibri"/>
              </a:rPr>
              <a:t>Wer sind meine </a:t>
            </a:r>
            <a:r>
              <a:rPr lang="de-DE" sz="2300" b="1" dirty="0" err="1" smtClean="0">
                <a:solidFill>
                  <a:srgbClr val="315683"/>
                </a:solidFill>
                <a:latin typeface="Calibri"/>
              </a:rPr>
              <a:t>LernerInnen</a:t>
            </a:r>
            <a:endParaRPr lang="de-DE" sz="2300" b="1" dirty="0">
              <a:solidFill>
                <a:srgbClr val="315683"/>
              </a:solidFill>
              <a:latin typeface="Calibri"/>
            </a:endParaRPr>
          </a:p>
          <a:p>
            <a:pPr algn="ctr" eaLnBrk="1" fontAlgn="auto" hangingPunct="1">
              <a:spcBef>
                <a:spcPts val="600"/>
              </a:spcBef>
              <a:spcAft>
                <a:spcPts val="0"/>
              </a:spcAft>
              <a:defRPr/>
            </a:pPr>
            <a:endParaRPr lang="en-US" sz="1200" b="1" dirty="0">
              <a:solidFill>
                <a:srgbClr val="315683"/>
              </a:solidFill>
              <a:latin typeface="Calibri"/>
            </a:endParaRPr>
          </a:p>
          <a:p>
            <a:pPr algn="ctr" eaLnBrk="1" fontAlgn="auto" hangingPunct="1">
              <a:spcBef>
                <a:spcPts val="600"/>
              </a:spcBef>
              <a:spcAft>
                <a:spcPts val="0"/>
              </a:spcAft>
              <a:defRPr/>
            </a:pPr>
            <a:endParaRPr lang="en-US" sz="800" b="1" dirty="0">
              <a:solidFill>
                <a:srgbClr val="315683"/>
              </a:solidFill>
              <a:latin typeface="Calibri"/>
            </a:endParaRPr>
          </a:p>
        </p:txBody>
      </p:sp>
      <p:pic>
        <p:nvPicPr>
          <p:cNvPr id="3" name="Bild 2"/>
          <p:cNvPicPr>
            <a:picLocks noChangeAspect="1" noChangeArrowheads="1"/>
          </p:cNvPicPr>
          <p:nvPr/>
        </p:nvPicPr>
        <p:blipFill>
          <a:blip r:embed="rId3"/>
          <a:srcRect/>
          <a:stretch>
            <a:fillRect/>
          </a:stretch>
        </p:blipFill>
        <p:spPr bwMode="auto">
          <a:xfrm>
            <a:off x="3132138" y="6165850"/>
            <a:ext cx="1087437" cy="473075"/>
          </a:xfrm>
          <a:prstGeom prst="rect">
            <a:avLst/>
          </a:prstGeom>
          <a:noFill/>
          <a:ln w="9525">
            <a:solidFill>
              <a:schemeClr val="bg1">
                <a:lumMod val="75000"/>
              </a:schemeClr>
            </a:solid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title"/>
          </p:nvPr>
        </p:nvSpPr>
        <p:spPr>
          <a:xfrm>
            <a:off x="0" y="765175"/>
            <a:ext cx="9144000" cy="1150938"/>
          </a:xfrm>
        </p:spPr>
        <p:txBody>
          <a:bodyPr/>
          <a:lstStyle/>
          <a:p>
            <a:pPr algn="l">
              <a:defRPr/>
            </a:pPr>
            <a:r>
              <a:rPr lang="de-DE" sz="3000" b="1" dirty="0" smtClean="0">
                <a:solidFill>
                  <a:srgbClr val="0000FF"/>
                </a:solidFill>
                <a:latin typeface="+mn-lt"/>
                <a:ea typeface="ＭＳ Ｐゴシック" pitchFamily="34" charset="-128"/>
                <a:cs typeface="Arial" charset="0"/>
              </a:rPr>
              <a:t>  4a) </a:t>
            </a:r>
            <a:r>
              <a:rPr lang="de-DE" sz="3000" b="1" dirty="0" err="1" smtClean="0">
                <a:solidFill>
                  <a:srgbClr val="0000FF"/>
                </a:solidFill>
                <a:latin typeface="+mn-lt"/>
                <a:ea typeface="ＭＳ Ｐゴシック" pitchFamily="34" charset="-128"/>
                <a:cs typeface="Arial" charset="0"/>
              </a:rPr>
              <a:t>Sprachstandsdiagnostik</a:t>
            </a:r>
            <a:r>
              <a:rPr lang="de-DE" sz="3000" b="1" dirty="0">
                <a:solidFill>
                  <a:srgbClr val="0000FF"/>
                </a:solidFill>
                <a:latin typeface="+mn-lt"/>
                <a:ea typeface="ＭＳ Ｐゴシック" pitchFamily="34" charset="-128"/>
                <a:cs typeface="Arial" charset="0"/>
              </a:rPr>
              <a:t>	</a:t>
            </a:r>
            <a:r>
              <a:rPr lang="de-DE" sz="2500" b="1" dirty="0" smtClean="0">
                <a:solidFill>
                  <a:srgbClr val="0000FF"/>
                </a:solidFill>
                <a:latin typeface="+mn-lt"/>
                <a:ea typeface="ＭＳ Ｐゴシック" pitchFamily="34" charset="-128"/>
                <a:cs typeface="Arial" charset="0"/>
              </a:rPr>
              <a:t>- </a:t>
            </a:r>
            <a:r>
              <a:rPr lang="de-DE" sz="2500" b="1" dirty="0" smtClean="0">
                <a:solidFill>
                  <a:srgbClr val="0000FF"/>
                </a:solidFill>
                <a:latin typeface="+mn-lt"/>
                <a:ea typeface="ＭＳ Ｐゴシック" pitchFamily="34" charset="-128"/>
                <a:cs typeface="Arial" charset="0"/>
              </a:rPr>
              <a:t>Was ist das?</a:t>
            </a:r>
            <a:endParaRPr lang="de-DE" sz="2500" b="1" dirty="0">
              <a:solidFill>
                <a:srgbClr val="0000FF"/>
              </a:solidFill>
              <a:latin typeface="+mn-lt"/>
              <a:ea typeface="ＭＳ Ｐゴシック" pitchFamily="34" charset="-128"/>
              <a:cs typeface="Arial" charset="0"/>
            </a:endParaRPr>
          </a:p>
        </p:txBody>
      </p:sp>
      <p:sp>
        <p:nvSpPr>
          <p:cNvPr id="9" name="Content Placeholder 4"/>
          <p:cNvSpPr>
            <a:spLocks noGrp="1"/>
          </p:cNvSpPr>
          <p:nvPr>
            <p:ph idx="1"/>
          </p:nvPr>
        </p:nvSpPr>
        <p:spPr>
          <a:xfrm>
            <a:off x="457200" y="2105025"/>
            <a:ext cx="8218488" cy="3627438"/>
          </a:xfrm>
        </p:spPr>
        <p:txBody>
          <a:bodyPr rtlCol="0">
            <a:normAutofit fontScale="77500" lnSpcReduction="20000"/>
          </a:bodyPr>
          <a:lstStyle/>
          <a:p>
            <a:pPr marL="0" indent="0" algn="just">
              <a:lnSpc>
                <a:spcPct val="120000"/>
              </a:lnSpc>
              <a:buNone/>
            </a:pPr>
            <a:r>
              <a:rPr lang="de-DE" sz="3600" i="1" dirty="0">
                <a:sym typeface="Wingdings" pitchFamily="2" charset="2"/>
              </a:rPr>
              <a:t>„Eine </a:t>
            </a:r>
            <a:r>
              <a:rPr lang="de-DE" sz="3600" b="1" i="1" dirty="0">
                <a:sym typeface="Wingdings" pitchFamily="2" charset="2"/>
              </a:rPr>
              <a:t>Momentaufnahme</a:t>
            </a:r>
            <a:r>
              <a:rPr lang="de-DE" sz="3600" i="1" dirty="0">
                <a:sym typeface="Wingdings" pitchFamily="2" charset="2"/>
              </a:rPr>
              <a:t> in Bezug auf </a:t>
            </a:r>
            <a:r>
              <a:rPr lang="de-DE" sz="3600" b="1" i="1" dirty="0">
                <a:sym typeface="Wingdings" pitchFamily="2" charset="2"/>
              </a:rPr>
              <a:t>komplexe, keineswegs einlinige Prozesse</a:t>
            </a:r>
            <a:r>
              <a:rPr lang="de-DE" sz="3600" i="1" dirty="0">
                <a:sym typeface="Wingdings" pitchFamily="2" charset="2"/>
              </a:rPr>
              <a:t>, durch die ein Kind die </a:t>
            </a:r>
            <a:r>
              <a:rPr lang="de-DE" sz="3600" b="1" i="1" dirty="0">
                <a:sym typeface="Wingdings" pitchFamily="2" charset="2"/>
              </a:rPr>
              <a:t>Sprache</a:t>
            </a:r>
            <a:r>
              <a:rPr lang="de-DE" sz="3600" i="1" dirty="0">
                <a:sym typeface="Wingdings" pitchFamily="2" charset="2"/>
              </a:rPr>
              <a:t> der Sprachgemeinschaft erwirbt, in der es lebt. Es soll </a:t>
            </a:r>
            <a:r>
              <a:rPr lang="de-DE" sz="3600" b="1" i="1" dirty="0">
                <a:sym typeface="Wingdings" pitchFamily="2" charset="2"/>
              </a:rPr>
              <a:t>erhoben</a:t>
            </a:r>
            <a:r>
              <a:rPr lang="de-DE" sz="3600" i="1" dirty="0">
                <a:sym typeface="Wingdings" pitchFamily="2" charset="2"/>
              </a:rPr>
              <a:t> werden, ob sich Kinder bei ihrer Sprachaneignung </a:t>
            </a:r>
            <a:r>
              <a:rPr lang="de-DE" sz="3600" b="1" i="1" dirty="0">
                <a:sym typeface="Wingdings" pitchFamily="2" charset="2"/>
              </a:rPr>
              <a:t>innerhalb eines Fensters </a:t>
            </a:r>
            <a:r>
              <a:rPr lang="de-DE" sz="3600" i="1" dirty="0">
                <a:sym typeface="Wingdings" pitchFamily="2" charset="2"/>
              </a:rPr>
              <a:t>dessen bewegen, was für die jeweilige Altersgruppe </a:t>
            </a:r>
            <a:r>
              <a:rPr lang="de-DE" sz="3600" b="1" i="1" dirty="0">
                <a:sym typeface="Wingdings" pitchFamily="2" charset="2"/>
              </a:rPr>
              <a:t>angemessen, üblich, erforderlich </a:t>
            </a:r>
            <a:r>
              <a:rPr lang="de-DE" sz="3600" i="1" dirty="0">
                <a:sym typeface="Wingdings" pitchFamily="2" charset="2"/>
              </a:rPr>
              <a:t>ist.“</a:t>
            </a:r>
          </a:p>
          <a:p>
            <a:pPr marL="0" indent="0" algn="just">
              <a:buNone/>
            </a:pPr>
            <a:endParaRPr lang="de-DE" sz="3600" i="1" dirty="0">
              <a:sym typeface="Wingdings" pitchFamily="2" charset="2"/>
            </a:endParaRPr>
          </a:p>
          <a:p>
            <a:pPr marL="0" indent="0">
              <a:buNone/>
            </a:pPr>
            <a:r>
              <a:rPr lang="de-DE" sz="1050" b="1" dirty="0"/>
              <a:t>Literatur: </a:t>
            </a:r>
            <a:r>
              <a:rPr lang="de-DE" sz="1050" dirty="0" err="1"/>
              <a:t>Gogolin</a:t>
            </a:r>
            <a:r>
              <a:rPr lang="de-DE" sz="1050" dirty="0"/>
              <a:t>/ Roth/ Neumann (2005): 36</a:t>
            </a:r>
            <a:endParaRPr lang="en-US" sz="105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title"/>
          </p:nvPr>
        </p:nvSpPr>
        <p:spPr>
          <a:xfrm>
            <a:off x="0" y="765175"/>
            <a:ext cx="9144000" cy="1150938"/>
          </a:xfrm>
        </p:spPr>
        <p:txBody>
          <a:bodyPr/>
          <a:lstStyle/>
          <a:p>
            <a:pPr algn="l">
              <a:defRPr/>
            </a:pPr>
            <a:r>
              <a:rPr lang="de-DE" sz="3000" b="1" dirty="0" smtClean="0">
                <a:solidFill>
                  <a:srgbClr val="0000FF"/>
                </a:solidFill>
                <a:latin typeface="+mn-lt"/>
                <a:ea typeface="ＭＳ Ｐゴシック" pitchFamily="34" charset="-128"/>
                <a:cs typeface="Arial" charset="0"/>
              </a:rPr>
              <a:t>  4a) </a:t>
            </a:r>
            <a:r>
              <a:rPr lang="de-DE" sz="3000" b="1" dirty="0" smtClean="0">
                <a:solidFill>
                  <a:srgbClr val="0000FF"/>
                </a:solidFill>
                <a:latin typeface="+mn-lt"/>
                <a:ea typeface="ＭＳ Ｐゴシック" pitchFamily="34" charset="-128"/>
                <a:cs typeface="Arial" charset="0"/>
              </a:rPr>
              <a:t>Prozess der Sprachförderdiagnostik</a:t>
            </a:r>
            <a:endParaRPr lang="de-DE" sz="2500" b="1" dirty="0">
              <a:solidFill>
                <a:srgbClr val="0000FF"/>
              </a:solidFill>
              <a:latin typeface="+mn-lt"/>
              <a:ea typeface="ＭＳ Ｐゴシック" pitchFamily="34" charset="-128"/>
              <a:cs typeface="Arial" charset="0"/>
            </a:endParaRPr>
          </a:p>
        </p:txBody>
      </p:sp>
      <p:pic>
        <p:nvPicPr>
          <p:cNvPr id="37894" name="Picture 2"/>
          <p:cNvPicPr>
            <a:picLocks noChangeAspect="1" noChangeArrowheads="1"/>
          </p:cNvPicPr>
          <p:nvPr/>
        </p:nvPicPr>
        <p:blipFill>
          <a:blip r:embed="rId6">
            <a:extLst>
              <a:ext uri="{28A0092B-C50C-407E-A947-70E740481C1C}">
                <a14:useLocalDpi xmlns:a14="http://schemas.microsoft.com/office/drawing/2010/main" val="0"/>
              </a:ext>
            </a:extLst>
          </a:blip>
          <a:srcRect t="8936"/>
          <a:stretch>
            <a:fillRect/>
          </a:stretch>
        </p:blipFill>
        <p:spPr bwMode="auto">
          <a:xfrm>
            <a:off x="395288" y="1844675"/>
            <a:ext cx="4519612" cy="3668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835150" y="1954213"/>
            <a:ext cx="1512888" cy="431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200" b="1" dirty="0" err="1">
                <a:solidFill>
                  <a:schemeClr val="tx1"/>
                </a:solidFill>
              </a:rPr>
              <a:t>Determining</a:t>
            </a:r>
            <a:r>
              <a:rPr lang="de-DE" sz="1200" b="1" dirty="0">
                <a:solidFill>
                  <a:schemeClr val="tx1"/>
                </a:solidFill>
              </a:rPr>
              <a:t> </a:t>
            </a:r>
            <a:r>
              <a:rPr lang="de-DE" sz="1200" b="1" dirty="0" err="1">
                <a:solidFill>
                  <a:schemeClr val="tx1"/>
                </a:solidFill>
              </a:rPr>
              <a:t>the</a:t>
            </a:r>
            <a:r>
              <a:rPr lang="de-DE" sz="1200" b="1" dirty="0">
                <a:solidFill>
                  <a:schemeClr val="tx1"/>
                </a:solidFill>
              </a:rPr>
              <a:t> </a:t>
            </a:r>
            <a:r>
              <a:rPr lang="de-DE" sz="1200" b="1" dirty="0" err="1">
                <a:solidFill>
                  <a:schemeClr val="tx1"/>
                </a:solidFill>
              </a:rPr>
              <a:t>current</a:t>
            </a:r>
            <a:r>
              <a:rPr lang="de-DE" sz="1200" b="1" dirty="0">
                <a:solidFill>
                  <a:schemeClr val="tx1"/>
                </a:solidFill>
              </a:rPr>
              <a:t> </a:t>
            </a:r>
            <a:r>
              <a:rPr lang="de-DE" sz="1200" b="1" dirty="0" err="1">
                <a:solidFill>
                  <a:schemeClr val="tx1"/>
                </a:solidFill>
              </a:rPr>
              <a:t>status</a:t>
            </a:r>
            <a:endParaRPr lang="en-US" sz="1200" b="1" dirty="0">
              <a:solidFill>
                <a:schemeClr val="tx1"/>
              </a:solidFill>
            </a:endParaRPr>
          </a:p>
        </p:txBody>
      </p:sp>
      <p:sp>
        <p:nvSpPr>
          <p:cNvPr id="11" name="Rectangle 10"/>
          <p:cNvSpPr/>
          <p:nvPr/>
        </p:nvSpPr>
        <p:spPr>
          <a:xfrm>
            <a:off x="3240088" y="4257675"/>
            <a:ext cx="1619250" cy="4333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200" b="1" dirty="0" err="1">
                <a:solidFill>
                  <a:schemeClr val="tx1"/>
                </a:solidFill>
              </a:rPr>
              <a:t>Deducing</a:t>
            </a:r>
            <a:r>
              <a:rPr lang="de-DE" sz="1200" b="1" dirty="0">
                <a:solidFill>
                  <a:schemeClr val="tx1"/>
                </a:solidFill>
              </a:rPr>
              <a:t> / </a:t>
            </a:r>
            <a:r>
              <a:rPr lang="de-DE" sz="1200" b="1" dirty="0" err="1">
                <a:solidFill>
                  <a:schemeClr val="tx1"/>
                </a:solidFill>
              </a:rPr>
              <a:t>planning</a:t>
            </a:r>
            <a:r>
              <a:rPr lang="de-DE" sz="1200" b="1" dirty="0">
                <a:solidFill>
                  <a:schemeClr val="tx1"/>
                </a:solidFill>
              </a:rPr>
              <a:t> </a:t>
            </a:r>
            <a:r>
              <a:rPr lang="de-DE" sz="1200" b="1" dirty="0" err="1">
                <a:solidFill>
                  <a:schemeClr val="tx1"/>
                </a:solidFill>
              </a:rPr>
              <a:t>the</a:t>
            </a:r>
            <a:r>
              <a:rPr lang="de-DE" sz="1200" b="1" dirty="0">
                <a:solidFill>
                  <a:schemeClr val="tx1"/>
                </a:solidFill>
              </a:rPr>
              <a:t> </a:t>
            </a:r>
            <a:r>
              <a:rPr lang="de-DE" sz="1200" b="1" dirty="0" err="1">
                <a:solidFill>
                  <a:schemeClr val="tx1"/>
                </a:solidFill>
              </a:rPr>
              <a:t>language</a:t>
            </a:r>
            <a:r>
              <a:rPr lang="de-DE" sz="1200" b="1" dirty="0">
                <a:solidFill>
                  <a:schemeClr val="tx1"/>
                </a:solidFill>
              </a:rPr>
              <a:t> </a:t>
            </a:r>
            <a:r>
              <a:rPr lang="de-DE" sz="1200" b="1" dirty="0" err="1">
                <a:solidFill>
                  <a:schemeClr val="tx1"/>
                </a:solidFill>
              </a:rPr>
              <a:t>support</a:t>
            </a:r>
            <a:endParaRPr lang="en-US" sz="1200" b="1" dirty="0">
              <a:solidFill>
                <a:schemeClr val="tx1"/>
              </a:solidFill>
            </a:endParaRPr>
          </a:p>
        </p:txBody>
      </p:sp>
      <p:sp>
        <p:nvSpPr>
          <p:cNvPr id="12" name="Rectangle 11"/>
          <p:cNvSpPr/>
          <p:nvPr/>
        </p:nvSpPr>
        <p:spPr>
          <a:xfrm>
            <a:off x="576263" y="4041775"/>
            <a:ext cx="1511300" cy="4333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200" b="1" dirty="0" err="1">
                <a:solidFill>
                  <a:schemeClr val="tx1"/>
                </a:solidFill>
              </a:rPr>
              <a:t>Evaluating</a:t>
            </a:r>
            <a:r>
              <a:rPr lang="de-DE" sz="1200" b="1" dirty="0">
                <a:solidFill>
                  <a:schemeClr val="tx1"/>
                </a:solidFill>
              </a:rPr>
              <a:t> </a:t>
            </a:r>
            <a:r>
              <a:rPr lang="de-DE" sz="1200" b="1" dirty="0" err="1">
                <a:solidFill>
                  <a:schemeClr val="tx1"/>
                </a:solidFill>
              </a:rPr>
              <a:t>the</a:t>
            </a:r>
            <a:r>
              <a:rPr lang="de-DE" sz="1200" b="1" dirty="0">
                <a:solidFill>
                  <a:schemeClr val="tx1"/>
                </a:solidFill>
              </a:rPr>
              <a:t> </a:t>
            </a:r>
            <a:r>
              <a:rPr lang="de-DE" sz="1200" b="1" dirty="0" err="1">
                <a:solidFill>
                  <a:schemeClr val="tx1"/>
                </a:solidFill>
              </a:rPr>
              <a:t>language</a:t>
            </a:r>
            <a:r>
              <a:rPr lang="de-DE" sz="1200" b="1" dirty="0">
                <a:solidFill>
                  <a:schemeClr val="tx1"/>
                </a:solidFill>
              </a:rPr>
              <a:t> </a:t>
            </a:r>
            <a:r>
              <a:rPr lang="de-DE" sz="1200" b="1" dirty="0" err="1">
                <a:solidFill>
                  <a:schemeClr val="tx1"/>
                </a:solidFill>
              </a:rPr>
              <a:t>support</a:t>
            </a:r>
            <a:endParaRPr lang="en-US" sz="1200" b="1" dirty="0">
              <a:solidFill>
                <a:schemeClr val="tx1"/>
              </a:solidFill>
            </a:endParaRPr>
          </a:p>
        </p:txBody>
      </p:sp>
      <p:sp>
        <p:nvSpPr>
          <p:cNvPr id="13" name="Rectangle 12"/>
          <p:cNvSpPr/>
          <p:nvPr/>
        </p:nvSpPr>
        <p:spPr>
          <a:xfrm>
            <a:off x="3995738" y="3219450"/>
            <a:ext cx="919162"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200" dirty="0" err="1">
                <a:solidFill>
                  <a:schemeClr val="tx1"/>
                </a:solidFill>
              </a:rPr>
              <a:t>observing</a:t>
            </a:r>
            <a:r>
              <a:rPr lang="de-DE" sz="1200" dirty="0">
                <a:solidFill>
                  <a:schemeClr val="tx1"/>
                </a:solidFill>
              </a:rPr>
              <a:t>, </a:t>
            </a:r>
          </a:p>
          <a:p>
            <a:pPr algn="ctr">
              <a:defRPr/>
            </a:pPr>
            <a:r>
              <a:rPr lang="de-DE" sz="1200" dirty="0" err="1">
                <a:solidFill>
                  <a:schemeClr val="tx1"/>
                </a:solidFill>
              </a:rPr>
              <a:t>analysing</a:t>
            </a:r>
            <a:endParaRPr lang="en-US" sz="1200" dirty="0">
              <a:solidFill>
                <a:schemeClr val="tx1"/>
              </a:solidFill>
            </a:endParaRPr>
          </a:p>
        </p:txBody>
      </p:sp>
      <p:sp>
        <p:nvSpPr>
          <p:cNvPr id="14" name="Rectangle 13"/>
          <p:cNvSpPr/>
          <p:nvPr/>
        </p:nvSpPr>
        <p:spPr>
          <a:xfrm>
            <a:off x="1960563" y="5013325"/>
            <a:ext cx="917575" cy="500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200" dirty="0" err="1">
                <a:solidFill>
                  <a:schemeClr val="tx1"/>
                </a:solidFill>
              </a:rPr>
              <a:t>observing</a:t>
            </a:r>
            <a:r>
              <a:rPr lang="de-DE" sz="1200" dirty="0">
                <a:solidFill>
                  <a:schemeClr val="tx1"/>
                </a:solidFill>
              </a:rPr>
              <a:t>, </a:t>
            </a:r>
          </a:p>
          <a:p>
            <a:pPr algn="ctr">
              <a:defRPr/>
            </a:pPr>
            <a:r>
              <a:rPr lang="de-DE" sz="1200" dirty="0" err="1">
                <a:solidFill>
                  <a:schemeClr val="tx1"/>
                </a:solidFill>
              </a:rPr>
              <a:t>analysing</a:t>
            </a:r>
            <a:endParaRPr lang="en-US" sz="1200" dirty="0">
              <a:solidFill>
                <a:schemeClr val="tx1"/>
              </a:solidFill>
            </a:endParaRPr>
          </a:p>
        </p:txBody>
      </p:sp>
      <p:sp>
        <p:nvSpPr>
          <p:cNvPr id="15" name="Rectangle 14"/>
          <p:cNvSpPr/>
          <p:nvPr/>
        </p:nvSpPr>
        <p:spPr>
          <a:xfrm>
            <a:off x="330200" y="3219450"/>
            <a:ext cx="917575"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200" dirty="0" err="1">
                <a:solidFill>
                  <a:schemeClr val="tx1"/>
                </a:solidFill>
              </a:rPr>
              <a:t>observing</a:t>
            </a:r>
            <a:r>
              <a:rPr lang="de-DE" sz="1200" dirty="0">
                <a:solidFill>
                  <a:schemeClr val="tx1"/>
                </a:solidFill>
              </a:rPr>
              <a:t>, </a:t>
            </a:r>
          </a:p>
          <a:p>
            <a:pPr algn="ctr">
              <a:defRPr/>
            </a:pPr>
            <a:r>
              <a:rPr lang="de-DE" sz="1200" dirty="0" err="1">
                <a:solidFill>
                  <a:schemeClr val="tx1"/>
                </a:solidFill>
              </a:rPr>
              <a:t>analysing</a:t>
            </a:r>
            <a:endParaRPr lang="en-US" sz="1200" dirty="0">
              <a:solidFill>
                <a:schemeClr val="tx1"/>
              </a:solidFill>
            </a:endParaRPr>
          </a:p>
        </p:txBody>
      </p:sp>
      <p:sp>
        <p:nvSpPr>
          <p:cNvPr id="37901" name="TextBox 3"/>
          <p:cNvSpPr txBox="1">
            <a:spLocks noChangeArrowheads="1"/>
          </p:cNvSpPr>
          <p:nvPr/>
        </p:nvSpPr>
        <p:spPr bwMode="auto">
          <a:xfrm>
            <a:off x="333375" y="5641975"/>
            <a:ext cx="40227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buNone/>
            </a:pPr>
            <a:r>
              <a:rPr lang="de-DE" sz="1100" b="1" dirty="0">
                <a:solidFill>
                  <a:prstClr val="black"/>
                </a:solidFill>
              </a:rPr>
              <a:t>Grafik: </a:t>
            </a:r>
            <a:r>
              <a:rPr lang="de-DE" sz="1100" dirty="0">
                <a:solidFill>
                  <a:prstClr val="black"/>
                </a:solidFill>
              </a:rPr>
              <a:t>Von der </a:t>
            </a:r>
            <a:r>
              <a:rPr lang="de-DE" sz="1100" dirty="0" err="1">
                <a:solidFill>
                  <a:prstClr val="black"/>
                </a:solidFill>
              </a:rPr>
              <a:t>Sprachstandsdiagnose</a:t>
            </a:r>
            <a:r>
              <a:rPr lang="de-DE" sz="1100" dirty="0">
                <a:solidFill>
                  <a:prstClr val="black"/>
                </a:solidFill>
              </a:rPr>
              <a:t> zur Förderplanung 2008: 25; </a:t>
            </a:r>
            <a:r>
              <a:rPr lang="de-DE" sz="1100" b="1" dirty="0">
                <a:solidFill>
                  <a:prstClr val="black"/>
                </a:solidFill>
              </a:rPr>
              <a:t>Literatur: </a:t>
            </a:r>
            <a:r>
              <a:rPr lang="de-DE" sz="1100" dirty="0" err="1">
                <a:solidFill>
                  <a:prstClr val="black"/>
                </a:solidFill>
              </a:rPr>
              <a:t>Gogolin</a:t>
            </a:r>
            <a:r>
              <a:rPr lang="de-DE" sz="1100" dirty="0">
                <a:solidFill>
                  <a:prstClr val="black"/>
                </a:solidFill>
              </a:rPr>
              <a:t>/ Roth/ Neumann (2005): 36 </a:t>
            </a:r>
            <a:endParaRPr lang="en-US" sz="1100" dirty="0">
              <a:solidFill>
                <a:prstClr val="black"/>
              </a:solidFill>
            </a:endParaRPr>
          </a:p>
        </p:txBody>
      </p:sp>
      <p:sp>
        <p:nvSpPr>
          <p:cNvPr id="17" name="Oval 16"/>
          <p:cNvSpPr/>
          <p:nvPr/>
        </p:nvSpPr>
        <p:spPr>
          <a:xfrm rot="281297">
            <a:off x="1884363" y="1778000"/>
            <a:ext cx="1511300" cy="890588"/>
          </a:xfrm>
          <a:prstGeom prst="ellipse">
            <a:avLst/>
          </a:prstGeom>
          <a:no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8" name="Oval 17"/>
          <p:cNvSpPr/>
          <p:nvPr/>
        </p:nvSpPr>
        <p:spPr>
          <a:xfrm>
            <a:off x="3201988" y="4052888"/>
            <a:ext cx="1692275" cy="900112"/>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a:solidFill>
                <a:prstClr val="black"/>
              </a:solidFill>
            </a:endParaRPr>
          </a:p>
        </p:txBody>
      </p:sp>
      <p:sp>
        <p:nvSpPr>
          <p:cNvPr id="19" name="TextBox 18"/>
          <p:cNvSpPr txBox="1"/>
          <p:nvPr/>
        </p:nvSpPr>
        <p:spPr>
          <a:xfrm>
            <a:off x="5003800" y="1835150"/>
            <a:ext cx="3727450" cy="3600986"/>
          </a:xfrm>
          <a:prstGeom prst="rect">
            <a:avLst/>
          </a:prstGeom>
          <a:noFill/>
        </p:spPr>
        <p:txBody>
          <a:bodyPr>
            <a:spAutoFit/>
          </a:bodyPr>
          <a:lstStyle/>
          <a:p>
            <a:r>
              <a:rPr lang="de-DE" sz="1200" b="1" dirty="0">
                <a:solidFill>
                  <a:srgbClr val="9BBB59">
                    <a:lumMod val="75000"/>
                  </a:srgbClr>
                </a:solidFill>
                <a:sym typeface="Wingdings" pitchFamily="2" charset="2"/>
              </a:rPr>
              <a:t>Aussagekraft:</a:t>
            </a:r>
          </a:p>
          <a:p>
            <a:pPr marL="285750" indent="-285750">
              <a:buFont typeface="Arial" pitchFamily="34" charset="0"/>
              <a:buChar char="•"/>
            </a:pPr>
            <a:r>
              <a:rPr lang="de-DE" sz="1200" b="1" dirty="0">
                <a:solidFill>
                  <a:prstClr val="black"/>
                </a:solidFill>
                <a:sym typeface="Wingdings" pitchFamily="2" charset="2"/>
              </a:rPr>
              <a:t>Momentaufnahme </a:t>
            </a:r>
            <a:r>
              <a:rPr lang="de-DE" sz="1200" dirty="0">
                <a:solidFill>
                  <a:prstClr val="black"/>
                </a:solidFill>
                <a:sym typeface="Wingdings" pitchFamily="2" charset="2"/>
              </a:rPr>
              <a:t>(punktueller Ist- Zustand)</a:t>
            </a:r>
          </a:p>
          <a:p>
            <a:pPr marL="285750" indent="-285750">
              <a:buFont typeface="Arial" pitchFamily="34" charset="0"/>
              <a:buChar char="•"/>
            </a:pPr>
            <a:endParaRPr lang="de-DE" sz="1200" dirty="0">
              <a:solidFill>
                <a:prstClr val="black"/>
              </a:solidFill>
              <a:sym typeface="Wingdings" pitchFamily="2" charset="2"/>
            </a:endParaRPr>
          </a:p>
          <a:p>
            <a:r>
              <a:rPr lang="de-DE" sz="1200" b="1" dirty="0">
                <a:solidFill>
                  <a:srgbClr val="9BBB59">
                    <a:lumMod val="75000"/>
                  </a:srgbClr>
                </a:solidFill>
                <a:sym typeface="Wingdings" pitchFamily="2" charset="2"/>
              </a:rPr>
              <a:t>Erhebungsgegenstand:</a:t>
            </a:r>
          </a:p>
          <a:p>
            <a:pPr marL="285750" indent="-285750">
              <a:buFont typeface="Arial" pitchFamily="34" charset="0"/>
              <a:buChar char="•"/>
            </a:pPr>
            <a:r>
              <a:rPr lang="de-DE" sz="1200" b="1" dirty="0">
                <a:solidFill>
                  <a:prstClr val="black"/>
                </a:solidFill>
                <a:sym typeface="Wingdings" pitchFamily="2" charset="2"/>
              </a:rPr>
              <a:t>Sprache</a:t>
            </a:r>
          </a:p>
          <a:p>
            <a:pPr marL="285750" indent="-285750">
              <a:buFont typeface="Arial" pitchFamily="34" charset="0"/>
              <a:buChar char="•"/>
            </a:pPr>
            <a:r>
              <a:rPr lang="de-DE" sz="1200" b="1" dirty="0">
                <a:solidFill>
                  <a:prstClr val="black"/>
                </a:solidFill>
                <a:sym typeface="Wingdings" pitchFamily="2" charset="2"/>
              </a:rPr>
              <a:t>komplexe, keineswegs einlinige Prozesse </a:t>
            </a:r>
            <a:r>
              <a:rPr lang="de-DE" sz="1200" dirty="0">
                <a:solidFill>
                  <a:prstClr val="black"/>
                </a:solidFill>
                <a:sym typeface="Wingdings" pitchFamily="2" charset="2"/>
              </a:rPr>
              <a:t>des Spracherwerbs</a:t>
            </a:r>
          </a:p>
          <a:p>
            <a:endParaRPr lang="de-DE" sz="1200" dirty="0">
              <a:solidFill>
                <a:prstClr val="black"/>
              </a:solidFill>
              <a:sym typeface="Wingdings" pitchFamily="2" charset="2"/>
            </a:endParaRPr>
          </a:p>
          <a:p>
            <a:r>
              <a:rPr lang="de-DE" sz="1200" b="1" dirty="0">
                <a:solidFill>
                  <a:srgbClr val="9BBB59">
                    <a:lumMod val="75000"/>
                  </a:srgbClr>
                </a:solidFill>
                <a:sym typeface="Wingdings" pitchFamily="2" charset="2"/>
              </a:rPr>
              <a:t>Erwartungen:</a:t>
            </a:r>
          </a:p>
          <a:p>
            <a:pPr marL="285750" indent="-285750">
              <a:buFont typeface="Arial" pitchFamily="34" charset="0"/>
              <a:buChar char="•"/>
            </a:pPr>
            <a:r>
              <a:rPr lang="de-DE" sz="1200" b="1" dirty="0">
                <a:solidFill>
                  <a:prstClr val="black"/>
                </a:solidFill>
                <a:sym typeface="Wingdings" pitchFamily="2" charset="2"/>
              </a:rPr>
              <a:t>angemessen, üblich, erforderlich</a:t>
            </a:r>
            <a:r>
              <a:rPr lang="de-DE" sz="1200" dirty="0">
                <a:solidFill>
                  <a:prstClr val="black"/>
                </a:solidFill>
                <a:sym typeface="Wingdings" pitchFamily="2" charset="2"/>
              </a:rPr>
              <a:t>  Vergleich mit dem, was ein(e) </a:t>
            </a:r>
            <a:r>
              <a:rPr lang="de-DE" sz="1200" dirty="0" err="1">
                <a:solidFill>
                  <a:prstClr val="black"/>
                </a:solidFill>
                <a:sym typeface="Wingdings" pitchFamily="2" charset="2"/>
              </a:rPr>
              <a:t>SchülerIn</a:t>
            </a:r>
            <a:r>
              <a:rPr lang="de-DE" sz="1200" dirty="0">
                <a:solidFill>
                  <a:prstClr val="black"/>
                </a:solidFill>
                <a:sym typeface="Wingdings" pitchFamily="2" charset="2"/>
              </a:rPr>
              <a:t> leisten kann, soll und sollte</a:t>
            </a:r>
          </a:p>
          <a:p>
            <a:endParaRPr lang="de-DE" sz="1200" b="1" dirty="0">
              <a:solidFill>
                <a:srgbClr val="9BBB59">
                  <a:lumMod val="75000"/>
                </a:srgbClr>
              </a:solidFill>
              <a:sym typeface="Wingdings" pitchFamily="2" charset="2"/>
            </a:endParaRPr>
          </a:p>
          <a:p>
            <a:r>
              <a:rPr lang="de-DE" sz="1200" b="1" dirty="0">
                <a:solidFill>
                  <a:srgbClr val="9BBB59">
                    <a:lumMod val="75000"/>
                  </a:srgbClr>
                </a:solidFill>
                <a:sym typeface="Wingdings" pitchFamily="2" charset="2"/>
              </a:rPr>
              <a:t>Ziel der Erhebung:</a:t>
            </a:r>
          </a:p>
          <a:p>
            <a:pPr marL="285750" indent="-285750">
              <a:buFont typeface="Arial" pitchFamily="34" charset="0"/>
              <a:buChar char="•"/>
            </a:pPr>
            <a:r>
              <a:rPr lang="de-DE" sz="1200" dirty="0">
                <a:solidFill>
                  <a:prstClr val="black"/>
                </a:solidFill>
                <a:sym typeface="Wingdings" pitchFamily="2" charset="2"/>
              </a:rPr>
              <a:t>Bewegt sich das Kind </a:t>
            </a:r>
            <a:r>
              <a:rPr lang="de-DE" sz="1200" b="1" dirty="0">
                <a:solidFill>
                  <a:prstClr val="black"/>
                </a:solidFill>
                <a:sym typeface="Wingdings" pitchFamily="2" charset="2"/>
              </a:rPr>
              <a:t>innerhalb eines Fensters?</a:t>
            </a:r>
            <a:endParaRPr lang="de-DE" sz="1200" dirty="0">
              <a:solidFill>
                <a:prstClr val="black"/>
              </a:solidFill>
              <a:sym typeface="Wingdings" pitchFamily="2" charset="2"/>
            </a:endParaRPr>
          </a:p>
          <a:p>
            <a:endParaRPr lang="de-DE" sz="1200" dirty="0">
              <a:solidFill>
                <a:prstClr val="black"/>
              </a:solidFill>
              <a:sym typeface="Wingdings" pitchFamily="2" charset="2"/>
            </a:endParaRPr>
          </a:p>
          <a:p>
            <a:r>
              <a:rPr lang="de-DE" sz="1200" b="1" dirty="0">
                <a:solidFill>
                  <a:srgbClr val="C0504D">
                    <a:lumMod val="75000"/>
                  </a:srgbClr>
                </a:solidFill>
                <a:sym typeface="Wingdings" pitchFamily="2" charset="2"/>
              </a:rPr>
              <a:t>Interpretation der Ergebnisse:</a:t>
            </a:r>
          </a:p>
          <a:p>
            <a:pPr marL="285750" indent="-285750">
              <a:buFont typeface="Arial" pitchFamily="34" charset="0"/>
              <a:buChar char="•"/>
            </a:pPr>
            <a:r>
              <a:rPr lang="de-DE" sz="1200" b="1" dirty="0">
                <a:solidFill>
                  <a:prstClr val="black"/>
                </a:solidFill>
                <a:sym typeface="Wingdings" pitchFamily="2" charset="2"/>
              </a:rPr>
              <a:t>Ableitung von Fördermaßnahmen</a:t>
            </a:r>
            <a:endParaRPr lang="de-DE" sz="1200" b="1" dirty="0">
              <a:solidFill>
                <a:prstClr val="black"/>
              </a:solidFill>
              <a:sym typeface="Wingdings" pitchFamily="2" charset="2"/>
            </a:endParaRPr>
          </a:p>
        </p:txBody>
      </p:sp>
      <p:pic>
        <p:nvPicPr>
          <p:cNvPr id="2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982" y="1556792"/>
            <a:ext cx="4691818" cy="4029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Oval 20"/>
          <p:cNvSpPr/>
          <p:nvPr/>
        </p:nvSpPr>
        <p:spPr>
          <a:xfrm rot="1928243">
            <a:off x="3235209" y="3934956"/>
            <a:ext cx="1252795" cy="1178781"/>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22" name="Oval 21"/>
          <p:cNvSpPr/>
          <p:nvPr/>
        </p:nvSpPr>
        <p:spPr>
          <a:xfrm rot="1928243">
            <a:off x="1907405" y="1706736"/>
            <a:ext cx="1112098" cy="1114743"/>
          </a:xfrm>
          <a:prstGeom prst="ellipse">
            <a:avLst/>
          </a:prstGeom>
          <a:no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title"/>
          </p:nvPr>
        </p:nvSpPr>
        <p:spPr>
          <a:xfrm>
            <a:off x="0" y="765175"/>
            <a:ext cx="9144000" cy="863600"/>
          </a:xfrm>
        </p:spPr>
        <p:txBody>
          <a:bodyPr/>
          <a:lstStyle/>
          <a:p>
            <a:pPr algn="l">
              <a:defRPr/>
            </a:pPr>
            <a:r>
              <a:rPr lang="de-DE" sz="2800" b="1" dirty="0" smtClean="0">
                <a:solidFill>
                  <a:srgbClr val="0000FF"/>
                </a:solidFill>
                <a:latin typeface="+mn-lt"/>
                <a:ea typeface="ＭＳ Ｐゴシック" pitchFamily="34" charset="-128"/>
                <a:cs typeface="Arial" charset="0"/>
              </a:rPr>
              <a:t>  4b) </a:t>
            </a:r>
            <a:r>
              <a:rPr lang="en-US" sz="2800" b="1" dirty="0" err="1" smtClean="0">
                <a:solidFill>
                  <a:srgbClr val="0000FF"/>
                </a:solidFill>
                <a:latin typeface="+mn-lt"/>
                <a:ea typeface="ＭＳ Ｐゴシック" pitchFamily="34" charset="-128"/>
                <a:cs typeface="Arial" charset="0"/>
              </a:rPr>
              <a:t>Leitfragen</a:t>
            </a:r>
            <a:r>
              <a:rPr lang="en-US" sz="2800" b="1" dirty="0" smtClean="0">
                <a:solidFill>
                  <a:srgbClr val="0000FF"/>
                </a:solidFill>
                <a:latin typeface="+mn-lt"/>
                <a:ea typeface="ＭＳ Ｐゴシック" pitchFamily="34" charset="-128"/>
                <a:cs typeface="Arial" charset="0"/>
              </a:rPr>
              <a:t> </a:t>
            </a:r>
            <a:r>
              <a:rPr lang="en-US" sz="2800" b="1" dirty="0" err="1" smtClean="0">
                <a:solidFill>
                  <a:srgbClr val="0000FF"/>
                </a:solidFill>
                <a:latin typeface="+mn-lt"/>
                <a:ea typeface="ＭＳ Ｐゴシック" pitchFamily="34" charset="-128"/>
                <a:cs typeface="Arial" charset="0"/>
              </a:rPr>
              <a:t>zur</a:t>
            </a:r>
            <a:r>
              <a:rPr lang="en-US" sz="2800" b="1" dirty="0" smtClean="0">
                <a:solidFill>
                  <a:srgbClr val="0000FF"/>
                </a:solidFill>
                <a:latin typeface="+mn-lt"/>
                <a:ea typeface="ＭＳ Ｐゴシック" pitchFamily="34" charset="-128"/>
                <a:cs typeface="Arial" charset="0"/>
              </a:rPr>
              <a:t> </a:t>
            </a:r>
            <a:r>
              <a:rPr lang="en-US" sz="2800" b="1" dirty="0" err="1" smtClean="0">
                <a:solidFill>
                  <a:srgbClr val="0000FF"/>
                </a:solidFill>
                <a:latin typeface="+mn-lt"/>
                <a:ea typeface="ＭＳ Ｐゴシック" pitchFamily="34" charset="-128"/>
                <a:cs typeface="Arial" charset="0"/>
              </a:rPr>
              <a:t>Sprachstandsdiagnostik</a:t>
            </a:r>
            <a:endParaRPr lang="en-US" sz="2800" b="1" dirty="0">
              <a:solidFill>
                <a:srgbClr val="0000FF"/>
              </a:solidFill>
              <a:latin typeface="+mn-lt"/>
              <a:ea typeface="ＭＳ Ｐゴシック" pitchFamily="34" charset="-128"/>
              <a:cs typeface="Arial" charset="0"/>
            </a:endParaRPr>
          </a:p>
        </p:txBody>
      </p:sp>
      <p:pic>
        <p:nvPicPr>
          <p:cNvPr id="9" name="Picture 6" descr="\\abz01fst\users\user\aaulbert\Desktop\Leitfragen zur Auswahl des Verfahrens_Page_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804" t="9982" r="25322" b="6255"/>
          <a:stretch/>
        </p:blipFill>
        <p:spPr bwMode="auto">
          <a:xfrm>
            <a:off x="2419350" y="1500296"/>
            <a:ext cx="4739441" cy="4537761"/>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p:cNvSpPr>
            <a:spLocks noGrp="1"/>
          </p:cNvSpPr>
          <p:nvPr>
            <p:ph idx="1"/>
          </p:nvPr>
        </p:nvSpPr>
        <p:spPr>
          <a:xfrm>
            <a:off x="183277" y="5606009"/>
            <a:ext cx="2052797" cy="432048"/>
          </a:xfrm>
        </p:spPr>
        <p:txBody>
          <a:bodyPr>
            <a:normAutofit fontScale="25000" lnSpcReduction="20000"/>
          </a:bodyPr>
          <a:lstStyle/>
          <a:p>
            <a:pPr marL="0" lvl="0" indent="0">
              <a:buNone/>
            </a:pPr>
            <a:r>
              <a:rPr lang="de-DE" sz="3500" b="1" dirty="0">
                <a:solidFill>
                  <a:prstClr val="black"/>
                </a:solidFill>
              </a:rPr>
              <a:t>Literatur: </a:t>
            </a:r>
            <a:r>
              <a:rPr lang="de-DE" sz="3500" dirty="0" err="1">
                <a:solidFill>
                  <a:prstClr val="black"/>
                </a:solidFill>
              </a:rPr>
              <a:t>Gogolin</a:t>
            </a:r>
            <a:r>
              <a:rPr lang="de-DE" sz="3500" dirty="0">
                <a:solidFill>
                  <a:prstClr val="black"/>
                </a:solidFill>
              </a:rPr>
              <a:t>/ Roth/ Neumann (2005): 9; </a:t>
            </a:r>
            <a:r>
              <a:rPr lang="de-DE" sz="3500" b="1" dirty="0">
                <a:solidFill>
                  <a:prstClr val="black"/>
                </a:solidFill>
              </a:rPr>
              <a:t>Grafik: </a:t>
            </a:r>
            <a:r>
              <a:rPr lang="de-DE" sz="3500" dirty="0">
                <a:solidFill>
                  <a:prstClr val="black"/>
                </a:solidFill>
              </a:rPr>
              <a:t>Antje Aulbert</a:t>
            </a:r>
            <a:endParaRPr lang="en-US" sz="3500" dirty="0">
              <a:solidFill>
                <a:prstClr val="black"/>
              </a:solidFill>
            </a:endParaRPr>
          </a:p>
          <a:p>
            <a:pPr marL="0" indent="0">
              <a:buNone/>
            </a:pPr>
            <a:endParaRPr lang="en-US" sz="22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title"/>
          </p:nvPr>
        </p:nvSpPr>
        <p:spPr>
          <a:xfrm>
            <a:off x="0" y="765175"/>
            <a:ext cx="9144000" cy="863600"/>
          </a:xfrm>
        </p:spPr>
        <p:txBody>
          <a:bodyPr/>
          <a:lstStyle/>
          <a:p>
            <a:pPr algn="l">
              <a:defRPr/>
            </a:pPr>
            <a:r>
              <a:rPr lang="de-DE" sz="2800" b="1" dirty="0" smtClean="0">
                <a:solidFill>
                  <a:srgbClr val="0000FF"/>
                </a:solidFill>
                <a:latin typeface="+mn-lt"/>
                <a:ea typeface="ＭＳ Ｐゴシック" pitchFamily="34" charset="-128"/>
                <a:cs typeface="Arial" charset="0"/>
              </a:rPr>
              <a:t>  4b) </a:t>
            </a:r>
            <a:r>
              <a:rPr lang="en-US" sz="2800" b="1" dirty="0" err="1">
                <a:solidFill>
                  <a:srgbClr val="0000FF"/>
                </a:solidFill>
                <a:ea typeface="ＭＳ Ｐゴシック" pitchFamily="34" charset="-128"/>
                <a:cs typeface="Arial" charset="0"/>
              </a:rPr>
              <a:t>Leitfragen</a:t>
            </a:r>
            <a:r>
              <a:rPr lang="en-US" sz="2800" b="1" dirty="0">
                <a:solidFill>
                  <a:srgbClr val="0000FF"/>
                </a:solidFill>
                <a:ea typeface="ＭＳ Ｐゴシック" pitchFamily="34" charset="-128"/>
                <a:cs typeface="Arial" charset="0"/>
              </a:rPr>
              <a:t> </a:t>
            </a:r>
            <a:r>
              <a:rPr lang="en-US" sz="2800" b="1" dirty="0" err="1">
                <a:solidFill>
                  <a:srgbClr val="0000FF"/>
                </a:solidFill>
                <a:ea typeface="ＭＳ Ｐゴシック" pitchFamily="34" charset="-128"/>
                <a:cs typeface="Arial" charset="0"/>
              </a:rPr>
              <a:t>zur</a:t>
            </a:r>
            <a:r>
              <a:rPr lang="en-US" sz="2800" b="1" dirty="0">
                <a:solidFill>
                  <a:srgbClr val="0000FF"/>
                </a:solidFill>
                <a:ea typeface="ＭＳ Ｐゴシック" pitchFamily="34" charset="-128"/>
                <a:cs typeface="Arial" charset="0"/>
              </a:rPr>
              <a:t> </a:t>
            </a:r>
            <a:r>
              <a:rPr lang="en-US" sz="2800" b="1" dirty="0" err="1">
                <a:solidFill>
                  <a:srgbClr val="0000FF"/>
                </a:solidFill>
                <a:ea typeface="ＭＳ Ｐゴシック" pitchFamily="34" charset="-128"/>
                <a:cs typeface="Arial" charset="0"/>
              </a:rPr>
              <a:t>Sprachstandsdiagnostik</a:t>
            </a:r>
            <a:endParaRPr lang="en-US" sz="2800" b="1" dirty="0">
              <a:solidFill>
                <a:srgbClr val="0000FF"/>
              </a:solidFill>
              <a:latin typeface="+mn-lt"/>
              <a:ea typeface="ＭＳ Ｐゴシック" pitchFamily="34" charset="-128"/>
              <a:cs typeface="Arial" charset="0"/>
            </a:endParaRPr>
          </a:p>
        </p:txBody>
      </p:sp>
      <p:sp>
        <p:nvSpPr>
          <p:cNvPr id="41991" name="Content Placeholder 2"/>
          <p:cNvSpPr txBox="1">
            <a:spLocks/>
          </p:cNvSpPr>
          <p:nvPr/>
        </p:nvSpPr>
        <p:spPr bwMode="auto">
          <a:xfrm>
            <a:off x="457200" y="4292600"/>
            <a:ext cx="822960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indent="0" algn="ctr">
              <a:buNone/>
            </a:pPr>
            <a:r>
              <a:rPr lang="de-DE" b="1" dirty="0"/>
              <a:t>Mit welchem Ziel erheben Sie den Sprachstand Ihrer </a:t>
            </a:r>
            <a:r>
              <a:rPr lang="de-DE" b="1" dirty="0" err="1"/>
              <a:t>SchülerInnen</a:t>
            </a:r>
            <a:r>
              <a:rPr lang="de-DE" b="1" dirty="0"/>
              <a:t>?</a:t>
            </a:r>
            <a:endParaRPr lang="en-US" b="1" dirty="0"/>
          </a:p>
        </p:txBody>
      </p:sp>
      <p:pic>
        <p:nvPicPr>
          <p:cNvPr id="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9852" y="1412776"/>
            <a:ext cx="2664296" cy="2739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title"/>
          </p:nvPr>
        </p:nvSpPr>
        <p:spPr>
          <a:xfrm>
            <a:off x="0" y="765175"/>
            <a:ext cx="9144000" cy="863600"/>
          </a:xfrm>
        </p:spPr>
        <p:txBody>
          <a:bodyPr/>
          <a:lstStyle/>
          <a:p>
            <a:pPr algn="l">
              <a:defRPr/>
            </a:pPr>
            <a:r>
              <a:rPr lang="de-DE" sz="2800" b="1" dirty="0" smtClean="0">
                <a:solidFill>
                  <a:srgbClr val="0000FF"/>
                </a:solidFill>
                <a:latin typeface="+mn-lt"/>
                <a:ea typeface="ＭＳ Ｐゴシック" pitchFamily="34" charset="-128"/>
                <a:cs typeface="Arial" charset="0"/>
              </a:rPr>
              <a:t>  4b) </a:t>
            </a:r>
            <a:r>
              <a:rPr lang="en-US" sz="2800" b="1" dirty="0" err="1" smtClean="0">
                <a:solidFill>
                  <a:srgbClr val="0000FF"/>
                </a:solidFill>
                <a:latin typeface="+mn-lt"/>
                <a:ea typeface="ＭＳ Ｐゴシック" pitchFamily="34" charset="-128"/>
                <a:cs typeface="Arial" charset="0"/>
              </a:rPr>
              <a:t>Ziele</a:t>
            </a:r>
            <a:r>
              <a:rPr lang="en-US" sz="2800" b="1" dirty="0" smtClean="0">
                <a:solidFill>
                  <a:srgbClr val="0000FF"/>
                </a:solidFill>
                <a:latin typeface="+mn-lt"/>
                <a:ea typeface="ＭＳ Ｐゴシック" pitchFamily="34" charset="-128"/>
                <a:cs typeface="Arial" charset="0"/>
              </a:rPr>
              <a:t> der </a:t>
            </a:r>
            <a:r>
              <a:rPr lang="en-US" sz="2800" b="1" dirty="0" err="1" smtClean="0">
                <a:solidFill>
                  <a:srgbClr val="0000FF"/>
                </a:solidFill>
                <a:latin typeface="+mn-lt"/>
                <a:ea typeface="ＭＳ Ｐゴシック" pitchFamily="34" charset="-128"/>
                <a:cs typeface="Arial" charset="0"/>
              </a:rPr>
              <a:t>Sprachstandsdiagnostik</a:t>
            </a:r>
            <a:endParaRPr lang="en-US" sz="2800" b="1" dirty="0">
              <a:solidFill>
                <a:srgbClr val="0000FF"/>
              </a:solidFill>
              <a:latin typeface="+mn-lt"/>
              <a:ea typeface="ＭＳ Ｐゴシック" pitchFamily="34" charset="-128"/>
              <a:cs typeface="Arial" charset="0"/>
            </a:endParaRPr>
          </a:p>
        </p:txBody>
      </p:sp>
      <p:sp>
        <p:nvSpPr>
          <p:cNvPr id="9" name="Text Placeholder 3"/>
          <p:cNvSpPr txBox="1">
            <a:spLocks/>
          </p:cNvSpPr>
          <p:nvPr/>
        </p:nvSpPr>
        <p:spPr bwMode="auto">
          <a:xfrm>
            <a:off x="395288" y="2205038"/>
            <a:ext cx="4040187"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fontAlgn="auto" hangingPunct="1">
              <a:spcAft>
                <a:spcPts val="0"/>
              </a:spcAft>
              <a:buFont typeface="Arial" panose="020B0604020202020204" pitchFamily="34" charset="0"/>
              <a:buNone/>
              <a:defRPr/>
            </a:pPr>
            <a:r>
              <a:rPr lang="de-DE" b="1" dirty="0" smtClean="0">
                <a:solidFill>
                  <a:schemeClr val="accent3">
                    <a:lumMod val="75000"/>
                  </a:schemeClr>
                </a:solidFill>
              </a:rPr>
              <a:t>Selektionsdiagnostik:</a:t>
            </a:r>
            <a:endParaRPr lang="de-DE" b="1" dirty="0">
              <a:solidFill>
                <a:schemeClr val="accent3">
                  <a:lumMod val="75000"/>
                </a:schemeClr>
              </a:solidFill>
            </a:endParaRPr>
          </a:p>
        </p:txBody>
      </p:sp>
      <p:sp>
        <p:nvSpPr>
          <p:cNvPr id="11" name="Content Placeholder 2"/>
          <p:cNvSpPr>
            <a:spLocks noGrp="1"/>
          </p:cNvSpPr>
          <p:nvPr>
            <p:ph sz="half" idx="4294967295"/>
          </p:nvPr>
        </p:nvSpPr>
        <p:spPr>
          <a:xfrm>
            <a:off x="395288" y="2781300"/>
            <a:ext cx="4040187" cy="2736850"/>
          </a:xfrm>
          <a:ln>
            <a:solidFill>
              <a:schemeClr val="tx1"/>
            </a:solidFill>
          </a:ln>
        </p:spPr>
        <p:txBody>
          <a:bodyPr rtlCol="0">
            <a:normAutofit/>
          </a:bodyPr>
          <a:lstStyle/>
          <a:p>
            <a:pPr lvl="0"/>
            <a:r>
              <a:rPr lang="de-DE" sz="2400" dirty="0"/>
              <a:t>meist bei Übergängen</a:t>
            </a:r>
            <a:endParaRPr lang="en-US" sz="2400" dirty="0"/>
          </a:p>
          <a:p>
            <a:pPr lvl="0"/>
            <a:r>
              <a:rPr lang="de-DE" sz="2400" dirty="0"/>
              <a:t>eher defizitorientiert</a:t>
            </a:r>
          </a:p>
          <a:p>
            <a:pPr lvl="0"/>
            <a:r>
              <a:rPr lang="de-DE" sz="2400" b="1" dirty="0"/>
              <a:t>Ziel: </a:t>
            </a:r>
            <a:r>
              <a:rPr lang="de-DE" sz="2400" dirty="0">
                <a:solidFill>
                  <a:prstClr val="black"/>
                </a:solidFill>
              </a:rPr>
              <a:t>institutionelle Entscheidungsfindung</a:t>
            </a:r>
            <a:endParaRPr lang="en-US" sz="2400" dirty="0">
              <a:solidFill>
                <a:prstClr val="black"/>
              </a:solidFill>
            </a:endParaRPr>
          </a:p>
        </p:txBody>
      </p:sp>
      <p:sp>
        <p:nvSpPr>
          <p:cNvPr id="12" name="Text Placeholder 4"/>
          <p:cNvSpPr txBox="1">
            <a:spLocks/>
          </p:cNvSpPr>
          <p:nvPr/>
        </p:nvSpPr>
        <p:spPr>
          <a:xfrm>
            <a:off x="4572000" y="2205038"/>
            <a:ext cx="4041775" cy="639762"/>
          </a:xfrm>
          <a:prstGeom prst="rect">
            <a:avLst/>
          </a:prstGeom>
        </p:spPr>
        <p:txBody>
          <a:bodyPr>
            <a:norm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fontAlgn="auto" hangingPunct="1">
              <a:spcAft>
                <a:spcPts val="0"/>
              </a:spcAft>
              <a:buFont typeface="Arial" panose="020B0604020202020204" pitchFamily="34" charset="0"/>
              <a:buNone/>
              <a:defRPr/>
            </a:pPr>
            <a:r>
              <a:rPr lang="de-DE" b="1" dirty="0" smtClean="0">
                <a:solidFill>
                  <a:schemeClr val="accent3">
                    <a:lumMod val="75000"/>
                  </a:schemeClr>
                </a:solidFill>
              </a:rPr>
              <a:t>Förderdiagnostik</a:t>
            </a:r>
            <a:endParaRPr lang="de-DE" sz="2800" b="1" dirty="0">
              <a:solidFill>
                <a:schemeClr val="accent3">
                  <a:lumMod val="75000"/>
                </a:schemeClr>
              </a:solidFill>
            </a:endParaRPr>
          </a:p>
        </p:txBody>
      </p:sp>
      <p:sp>
        <p:nvSpPr>
          <p:cNvPr id="13" name="Content Placeholder 5"/>
          <p:cNvSpPr>
            <a:spLocks noGrp="1"/>
          </p:cNvSpPr>
          <p:nvPr>
            <p:ph sz="quarter" idx="4294967295"/>
          </p:nvPr>
        </p:nvSpPr>
        <p:spPr>
          <a:xfrm>
            <a:off x="4572000" y="2781300"/>
            <a:ext cx="4041775" cy="2736850"/>
          </a:xfrm>
          <a:ln>
            <a:solidFill>
              <a:schemeClr val="tx1"/>
            </a:solidFill>
          </a:ln>
        </p:spPr>
        <p:txBody>
          <a:bodyPr rtlCol="0">
            <a:normAutofit/>
          </a:bodyPr>
          <a:lstStyle/>
          <a:p>
            <a:pPr lvl="0"/>
            <a:r>
              <a:rPr lang="de-DE" sz="2400" dirty="0"/>
              <a:t>differenzierte Erfassung von Einzelprofilen</a:t>
            </a:r>
          </a:p>
          <a:p>
            <a:pPr lvl="0"/>
            <a:r>
              <a:rPr lang="de-DE" sz="2400" dirty="0"/>
              <a:t>kompetenzorientiert</a:t>
            </a:r>
          </a:p>
          <a:p>
            <a:r>
              <a:rPr lang="de-DE" sz="2400" b="1" dirty="0"/>
              <a:t>Ziel: </a:t>
            </a:r>
            <a:r>
              <a:rPr lang="de-DE" sz="2400" dirty="0"/>
              <a:t>Sprachentwicklungs-schwierigkeiten schnell erkennen</a:t>
            </a:r>
            <a:endParaRPr lang="de-DE" sz="2400" dirty="0"/>
          </a:p>
        </p:txBody>
      </p:sp>
      <p:cxnSp>
        <p:nvCxnSpPr>
          <p:cNvPr id="14" name="Straight Arrow Connector 13"/>
          <p:cNvCxnSpPr/>
          <p:nvPr/>
        </p:nvCxnSpPr>
        <p:spPr>
          <a:xfrm flipH="1">
            <a:off x="2659063" y="1574800"/>
            <a:ext cx="338137" cy="5397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667375" y="1574800"/>
            <a:ext cx="360363" cy="5397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044" name="TextBox 6"/>
          <p:cNvSpPr txBox="1">
            <a:spLocks noChangeArrowheads="1"/>
          </p:cNvSpPr>
          <p:nvPr/>
        </p:nvSpPr>
        <p:spPr bwMode="auto">
          <a:xfrm>
            <a:off x="395288" y="5703888"/>
            <a:ext cx="7561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sz="1200" b="1" dirty="0" smtClean="0">
                <a:solidFill>
                  <a:srgbClr val="000000"/>
                </a:solidFill>
              </a:rPr>
              <a:t>Literatur:  </a:t>
            </a:r>
            <a:r>
              <a:rPr lang="de-DE" sz="1200" dirty="0" err="1">
                <a:solidFill>
                  <a:srgbClr val="000000"/>
                </a:solidFill>
              </a:rPr>
              <a:t>Ehlich</a:t>
            </a:r>
            <a:r>
              <a:rPr lang="de-DE" sz="1200" dirty="0">
                <a:solidFill>
                  <a:srgbClr val="000000"/>
                </a:solidFill>
              </a:rPr>
              <a:t> (2005): 98/ </a:t>
            </a:r>
            <a:r>
              <a:rPr lang="de-DE" sz="1200" dirty="0" err="1">
                <a:solidFill>
                  <a:srgbClr val="000000"/>
                </a:solidFill>
              </a:rPr>
              <a:t>Gogolin</a:t>
            </a:r>
            <a:r>
              <a:rPr lang="de-DE" sz="1200" dirty="0">
                <a:solidFill>
                  <a:srgbClr val="000000"/>
                </a:solidFill>
              </a:rPr>
              <a:t>/Neumann/Roth (2005): 14</a:t>
            </a:r>
            <a:endParaRPr lang="en-US" sz="1200" dirty="0">
              <a:solidFill>
                <a:srgbClr val="0000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title"/>
          </p:nvPr>
        </p:nvSpPr>
        <p:spPr>
          <a:xfrm>
            <a:off x="0" y="765175"/>
            <a:ext cx="9144000" cy="863600"/>
          </a:xfrm>
        </p:spPr>
        <p:txBody>
          <a:bodyPr/>
          <a:lstStyle/>
          <a:p>
            <a:pPr algn="l">
              <a:defRPr/>
            </a:pPr>
            <a:r>
              <a:rPr lang="de-DE" sz="2800" b="1" dirty="0" smtClean="0">
                <a:solidFill>
                  <a:srgbClr val="0000FF"/>
                </a:solidFill>
                <a:latin typeface="+mn-lt"/>
                <a:ea typeface="ＭＳ Ｐゴシック" pitchFamily="34" charset="-128"/>
                <a:cs typeface="Arial" charset="0"/>
              </a:rPr>
              <a:t>  4b) </a:t>
            </a:r>
            <a:r>
              <a:rPr lang="en-US" sz="2800" b="1" dirty="0" err="1" smtClean="0">
                <a:solidFill>
                  <a:srgbClr val="0000FF"/>
                </a:solidFill>
                <a:latin typeface="+mn-lt"/>
                <a:ea typeface="ＭＳ Ｐゴシック" pitchFamily="34" charset="-128"/>
                <a:cs typeface="Arial" charset="0"/>
              </a:rPr>
              <a:t>Leitfragen</a:t>
            </a:r>
            <a:r>
              <a:rPr lang="en-US" sz="2800" b="1" dirty="0" smtClean="0">
                <a:solidFill>
                  <a:srgbClr val="0000FF"/>
                </a:solidFill>
                <a:latin typeface="+mn-lt"/>
                <a:ea typeface="ＭＳ Ｐゴシック" pitchFamily="34" charset="-128"/>
                <a:cs typeface="Arial" charset="0"/>
              </a:rPr>
              <a:t> </a:t>
            </a:r>
            <a:r>
              <a:rPr lang="en-US" sz="2800" b="1" dirty="0" err="1" smtClean="0">
                <a:solidFill>
                  <a:srgbClr val="0000FF"/>
                </a:solidFill>
                <a:latin typeface="+mn-lt"/>
                <a:ea typeface="ＭＳ Ｐゴシック" pitchFamily="34" charset="-128"/>
                <a:cs typeface="Arial" charset="0"/>
              </a:rPr>
              <a:t>zur</a:t>
            </a:r>
            <a:r>
              <a:rPr lang="en-US" sz="2800" b="1" dirty="0" smtClean="0">
                <a:solidFill>
                  <a:srgbClr val="0000FF"/>
                </a:solidFill>
                <a:latin typeface="+mn-lt"/>
                <a:ea typeface="ＭＳ Ｐゴシック" pitchFamily="34" charset="-128"/>
                <a:cs typeface="Arial" charset="0"/>
              </a:rPr>
              <a:t> </a:t>
            </a:r>
            <a:r>
              <a:rPr lang="en-US" sz="2800" b="1" dirty="0" err="1" smtClean="0">
                <a:solidFill>
                  <a:srgbClr val="0000FF"/>
                </a:solidFill>
                <a:latin typeface="+mn-lt"/>
                <a:ea typeface="ＭＳ Ｐゴシック" pitchFamily="34" charset="-128"/>
                <a:cs typeface="Arial" charset="0"/>
              </a:rPr>
              <a:t>Sprachstandsdiagnostik</a:t>
            </a:r>
            <a:endParaRPr lang="en-US" sz="2800" b="1" dirty="0">
              <a:solidFill>
                <a:srgbClr val="0000FF"/>
              </a:solidFill>
              <a:latin typeface="+mn-lt"/>
              <a:ea typeface="ＭＳ Ｐゴシック" pitchFamily="34" charset="-128"/>
              <a:cs typeface="Arial" charset="0"/>
            </a:endParaRPr>
          </a:p>
        </p:txBody>
      </p:sp>
      <p:sp>
        <p:nvSpPr>
          <p:cNvPr id="46086" name="Content Placeholder 2"/>
          <p:cNvSpPr txBox="1">
            <a:spLocks/>
          </p:cNvSpPr>
          <p:nvPr/>
        </p:nvSpPr>
        <p:spPr bwMode="auto">
          <a:xfrm>
            <a:off x="457200" y="4292600"/>
            <a:ext cx="822960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buNone/>
            </a:pPr>
            <a:r>
              <a:rPr lang="de-DE" b="1" dirty="0"/>
              <a:t>Was muss insbesondere bei mehrsprachigen </a:t>
            </a:r>
            <a:r>
              <a:rPr lang="de-DE" b="1" dirty="0" err="1"/>
              <a:t>SchülerInnen</a:t>
            </a:r>
            <a:r>
              <a:rPr lang="de-DE" b="1" dirty="0"/>
              <a:t> berücksichtigt werden?</a:t>
            </a:r>
            <a:endParaRPr lang="de-DE" b="1" dirty="0"/>
          </a:p>
        </p:txBody>
      </p:sp>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9928" y="1772555"/>
            <a:ext cx="2464144"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title"/>
          </p:nvPr>
        </p:nvSpPr>
        <p:spPr>
          <a:xfrm>
            <a:off x="0" y="765175"/>
            <a:ext cx="9144000" cy="863600"/>
          </a:xfrm>
        </p:spPr>
        <p:txBody>
          <a:bodyPr/>
          <a:lstStyle/>
          <a:p>
            <a:pPr algn="l">
              <a:defRPr/>
            </a:pPr>
            <a:r>
              <a:rPr lang="de-DE" sz="2800" b="1" dirty="0" smtClean="0">
                <a:solidFill>
                  <a:srgbClr val="0000FF"/>
                </a:solidFill>
                <a:latin typeface="+mn-lt"/>
                <a:ea typeface="ＭＳ Ｐゴシック" pitchFamily="34" charset="-128"/>
                <a:cs typeface="Arial" charset="0"/>
              </a:rPr>
              <a:t>  4b) </a:t>
            </a:r>
            <a:r>
              <a:rPr lang="en-US" sz="2800" b="1" dirty="0" err="1" smtClean="0">
                <a:solidFill>
                  <a:srgbClr val="0000FF"/>
                </a:solidFill>
                <a:latin typeface="+mn-lt"/>
                <a:ea typeface="ＭＳ Ｐゴシック" pitchFamily="34" charset="-128"/>
                <a:cs typeface="Arial" charset="0"/>
              </a:rPr>
              <a:t>Zielgruppe</a:t>
            </a:r>
            <a:r>
              <a:rPr lang="en-US" sz="2800" b="1" dirty="0" smtClean="0">
                <a:solidFill>
                  <a:srgbClr val="0000FF"/>
                </a:solidFill>
                <a:latin typeface="+mn-lt"/>
                <a:ea typeface="ＭＳ Ｐゴシック" pitchFamily="34" charset="-128"/>
                <a:cs typeface="Arial" charset="0"/>
              </a:rPr>
              <a:t> </a:t>
            </a:r>
            <a:endParaRPr lang="en-US" sz="2800" b="1" dirty="0">
              <a:solidFill>
                <a:srgbClr val="0000FF"/>
              </a:solidFill>
              <a:latin typeface="+mn-lt"/>
              <a:ea typeface="ＭＳ Ｐゴシック" pitchFamily="34" charset="-128"/>
              <a:cs typeface="Arial" charset="0"/>
            </a:endParaRPr>
          </a:p>
        </p:txBody>
      </p:sp>
      <p:pic>
        <p:nvPicPr>
          <p:cNvPr id="48134" name="Picture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3875" y="1557338"/>
            <a:ext cx="5451475"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5" name="TextBox 3"/>
          <p:cNvSpPr txBox="1">
            <a:spLocks noChangeArrowheads="1"/>
          </p:cNvSpPr>
          <p:nvPr/>
        </p:nvSpPr>
        <p:spPr bwMode="auto">
          <a:xfrm>
            <a:off x="250825" y="1736725"/>
            <a:ext cx="22336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de-DE" sz="1800" b="1">
                <a:solidFill>
                  <a:srgbClr val="000000"/>
                </a:solidFill>
              </a:rPr>
              <a:t>linguistic factors:</a:t>
            </a:r>
            <a:endParaRPr lang="en-US" sz="1800" b="1">
              <a:solidFill>
                <a:srgbClr val="000000"/>
              </a:solidFill>
            </a:endParaRPr>
          </a:p>
        </p:txBody>
      </p:sp>
      <p:sp>
        <p:nvSpPr>
          <p:cNvPr id="17" name="TextBox 16"/>
          <p:cNvSpPr txBox="1"/>
          <p:nvPr/>
        </p:nvSpPr>
        <p:spPr>
          <a:xfrm>
            <a:off x="5651500" y="1736725"/>
            <a:ext cx="3241675" cy="3527119"/>
          </a:xfrm>
          <a:prstGeom prst="rect">
            <a:avLst/>
          </a:prstGeom>
          <a:noFill/>
          <a:ln>
            <a:noFill/>
          </a:ln>
        </p:spPr>
        <p:txBody>
          <a:bodyPr>
            <a:spAutoFit/>
          </a:bodyPr>
          <a:lstStyle/>
          <a:p>
            <a:pPr lvl="0">
              <a:spcBef>
                <a:spcPct val="20000"/>
              </a:spcBef>
            </a:pPr>
            <a:r>
              <a:rPr lang="de-DE" b="1" dirty="0">
                <a:solidFill>
                  <a:prstClr val="black"/>
                </a:solidFill>
              </a:rPr>
              <a:t>außersprachliche Faktoren:</a:t>
            </a:r>
          </a:p>
          <a:p>
            <a:pPr marL="342900" lvl="0" indent="-342900">
              <a:spcBef>
                <a:spcPct val="20000"/>
              </a:spcBef>
              <a:buFont typeface="Arial" pitchFamily="34" charset="0"/>
              <a:buChar char="•"/>
            </a:pPr>
            <a:r>
              <a:rPr lang="de-DE" dirty="0">
                <a:solidFill>
                  <a:prstClr val="black"/>
                </a:solidFill>
              </a:rPr>
              <a:t>Alter </a:t>
            </a:r>
          </a:p>
          <a:p>
            <a:pPr marL="342900" lvl="0" indent="-342900">
              <a:spcBef>
                <a:spcPct val="20000"/>
              </a:spcBef>
              <a:buFont typeface="Arial" pitchFamily="34" charset="0"/>
              <a:buChar char="•"/>
            </a:pPr>
            <a:r>
              <a:rPr lang="de-DE" dirty="0">
                <a:solidFill>
                  <a:prstClr val="black"/>
                </a:solidFill>
              </a:rPr>
              <a:t>Kontaktdauer und – </a:t>
            </a:r>
            <a:r>
              <a:rPr lang="de-DE" dirty="0" err="1">
                <a:solidFill>
                  <a:prstClr val="black"/>
                </a:solidFill>
              </a:rPr>
              <a:t>intensität</a:t>
            </a:r>
            <a:endParaRPr lang="de-DE" dirty="0">
              <a:solidFill>
                <a:prstClr val="black"/>
              </a:solidFill>
            </a:endParaRPr>
          </a:p>
          <a:p>
            <a:pPr marL="342900" lvl="0" indent="-342900">
              <a:spcBef>
                <a:spcPct val="20000"/>
              </a:spcBef>
              <a:buFont typeface="Arial" pitchFamily="34" charset="0"/>
              <a:buChar char="•"/>
            </a:pPr>
            <a:r>
              <a:rPr lang="de-DE" dirty="0">
                <a:solidFill>
                  <a:prstClr val="black"/>
                </a:solidFill>
              </a:rPr>
              <a:t>Geschlecht </a:t>
            </a:r>
          </a:p>
          <a:p>
            <a:pPr marL="342900" lvl="0" indent="-342900">
              <a:spcBef>
                <a:spcPct val="20000"/>
              </a:spcBef>
              <a:buFont typeface="Arial" pitchFamily="34" charset="0"/>
              <a:buChar char="•"/>
            </a:pPr>
            <a:r>
              <a:rPr lang="de-DE" dirty="0">
                <a:solidFill>
                  <a:prstClr val="black"/>
                </a:solidFill>
              </a:rPr>
              <a:t>Bildung </a:t>
            </a:r>
          </a:p>
          <a:p>
            <a:pPr marL="342900" lvl="0" indent="-342900">
              <a:spcBef>
                <a:spcPct val="20000"/>
              </a:spcBef>
              <a:buFont typeface="Arial" pitchFamily="34" charset="0"/>
              <a:buChar char="•"/>
            </a:pPr>
            <a:r>
              <a:rPr lang="de-DE" dirty="0">
                <a:solidFill>
                  <a:prstClr val="black"/>
                </a:solidFill>
              </a:rPr>
              <a:t>sozioökonomischer Status </a:t>
            </a:r>
          </a:p>
          <a:p>
            <a:pPr marL="342900" lvl="0" indent="-342900">
              <a:spcBef>
                <a:spcPct val="20000"/>
              </a:spcBef>
              <a:buFont typeface="Arial" pitchFamily="34" charset="0"/>
              <a:buChar char="•"/>
            </a:pPr>
            <a:r>
              <a:rPr lang="de-DE" dirty="0">
                <a:solidFill>
                  <a:prstClr val="black"/>
                </a:solidFill>
              </a:rPr>
              <a:t>Gelegenheit für einen natürlichen L2-Erwerb </a:t>
            </a:r>
          </a:p>
          <a:p>
            <a:pPr marL="342900" lvl="0" indent="-342900">
              <a:spcBef>
                <a:spcPct val="20000"/>
              </a:spcBef>
              <a:buFont typeface="Arial" pitchFamily="34" charset="0"/>
              <a:buChar char="•"/>
            </a:pPr>
            <a:r>
              <a:rPr lang="de-DE" dirty="0">
                <a:solidFill>
                  <a:prstClr val="black"/>
                </a:solidFill>
              </a:rPr>
              <a:t>biographischer Hintergrund</a:t>
            </a:r>
            <a:endParaRPr lang="de-DE" dirty="0">
              <a:solidFill>
                <a:prstClr val="black"/>
              </a:solidFill>
            </a:endParaRPr>
          </a:p>
        </p:txBody>
      </p:sp>
      <p:pic>
        <p:nvPicPr>
          <p:cNvPr id="10" name="Picture 2"/>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381224" y="1493929"/>
            <a:ext cx="4982864" cy="4502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251520" y="1736217"/>
            <a:ext cx="2232248" cy="369332"/>
          </a:xfrm>
          <a:prstGeom prst="rect">
            <a:avLst/>
          </a:prstGeom>
          <a:noFill/>
        </p:spPr>
        <p:txBody>
          <a:bodyPr wrap="square" rtlCol="0">
            <a:spAutoFit/>
          </a:bodyPr>
          <a:lstStyle/>
          <a:p>
            <a:r>
              <a:rPr lang="de-DE" b="1" dirty="0"/>
              <a:t>s</a:t>
            </a:r>
            <a:r>
              <a:rPr lang="de-DE" b="1" dirty="0" smtClean="0"/>
              <a:t>prachliche Faktoren:</a:t>
            </a:r>
            <a:endParaRPr lang="en-US" b="1" dirty="0"/>
          </a:p>
        </p:txBody>
      </p:sp>
      <p:sp>
        <p:nvSpPr>
          <p:cNvPr id="12" name="TextBox 11"/>
          <p:cNvSpPr txBox="1"/>
          <p:nvPr/>
        </p:nvSpPr>
        <p:spPr>
          <a:xfrm>
            <a:off x="250825" y="5798722"/>
            <a:ext cx="7304273" cy="261610"/>
          </a:xfrm>
          <a:prstGeom prst="rect">
            <a:avLst/>
          </a:prstGeom>
          <a:noFill/>
        </p:spPr>
        <p:txBody>
          <a:bodyPr wrap="square" rtlCol="0">
            <a:spAutoFit/>
          </a:bodyPr>
          <a:lstStyle/>
          <a:p>
            <a:pPr lvl="0"/>
            <a:r>
              <a:rPr lang="de-DE" sz="1100" b="1" dirty="0">
                <a:solidFill>
                  <a:prstClr val="black"/>
                </a:solidFill>
              </a:rPr>
              <a:t>Literatur</a:t>
            </a:r>
            <a:r>
              <a:rPr lang="de-DE" sz="1100" dirty="0">
                <a:solidFill>
                  <a:prstClr val="black"/>
                </a:solidFill>
              </a:rPr>
              <a:t>: </a:t>
            </a:r>
            <a:r>
              <a:rPr lang="de-DE" sz="1100" dirty="0" err="1" smtClean="0">
                <a:solidFill>
                  <a:prstClr val="black"/>
                </a:solidFill>
              </a:rPr>
              <a:t>Ehlich</a:t>
            </a:r>
            <a:r>
              <a:rPr lang="de-DE" sz="1100" dirty="0" smtClean="0">
                <a:solidFill>
                  <a:prstClr val="black"/>
                </a:solidFill>
              </a:rPr>
              <a:t> </a:t>
            </a:r>
            <a:r>
              <a:rPr lang="de-DE" sz="1100" dirty="0">
                <a:solidFill>
                  <a:prstClr val="black"/>
                </a:solidFill>
              </a:rPr>
              <a:t>(2005): 131 ff. , 143 ff.; </a:t>
            </a:r>
            <a:r>
              <a:rPr lang="de-DE" sz="1100" dirty="0" err="1">
                <a:solidFill>
                  <a:prstClr val="black"/>
                </a:solidFill>
              </a:rPr>
              <a:t>Gogolin</a:t>
            </a:r>
            <a:r>
              <a:rPr lang="de-DE" sz="1100" dirty="0">
                <a:solidFill>
                  <a:prstClr val="black"/>
                </a:solidFill>
              </a:rPr>
              <a:t>/ Roth/ Neumann (2005): 53, </a:t>
            </a:r>
            <a:r>
              <a:rPr lang="de-DE" sz="1100" b="1" dirty="0">
                <a:solidFill>
                  <a:prstClr val="black"/>
                </a:solidFill>
              </a:rPr>
              <a:t>Grafik: </a:t>
            </a:r>
            <a:r>
              <a:rPr lang="de-DE" sz="1100" dirty="0">
                <a:solidFill>
                  <a:prstClr val="black"/>
                </a:solidFill>
              </a:rPr>
              <a:t>Antje Aulbert</a:t>
            </a:r>
            <a:endParaRPr lang="en-US" sz="1100" dirty="0">
              <a:solidFill>
                <a:prstClr val="black"/>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title"/>
          </p:nvPr>
        </p:nvSpPr>
        <p:spPr>
          <a:xfrm>
            <a:off x="0" y="765175"/>
            <a:ext cx="9144000" cy="863600"/>
          </a:xfrm>
        </p:spPr>
        <p:txBody>
          <a:bodyPr/>
          <a:lstStyle/>
          <a:p>
            <a:pPr algn="l">
              <a:defRPr/>
            </a:pPr>
            <a:r>
              <a:rPr lang="de-DE" sz="2800" b="1" dirty="0" smtClean="0">
                <a:solidFill>
                  <a:srgbClr val="0000FF"/>
                </a:solidFill>
                <a:latin typeface="+mn-lt"/>
                <a:ea typeface="ＭＳ Ｐゴシック" pitchFamily="34" charset="-128"/>
                <a:cs typeface="Arial" charset="0"/>
              </a:rPr>
              <a:t>  4b) </a:t>
            </a:r>
            <a:r>
              <a:rPr lang="en-US" sz="2800" b="1" dirty="0" err="1">
                <a:solidFill>
                  <a:srgbClr val="0000FF"/>
                </a:solidFill>
                <a:ea typeface="ＭＳ Ｐゴシック" pitchFamily="34" charset="-128"/>
                <a:cs typeface="Arial" charset="0"/>
              </a:rPr>
              <a:t>Leitfragen</a:t>
            </a:r>
            <a:r>
              <a:rPr lang="en-US" sz="2800" b="1" dirty="0">
                <a:solidFill>
                  <a:srgbClr val="0000FF"/>
                </a:solidFill>
                <a:ea typeface="ＭＳ Ｐゴシック" pitchFamily="34" charset="-128"/>
                <a:cs typeface="Arial" charset="0"/>
              </a:rPr>
              <a:t> </a:t>
            </a:r>
            <a:r>
              <a:rPr lang="en-US" sz="2800" b="1" dirty="0" err="1">
                <a:solidFill>
                  <a:srgbClr val="0000FF"/>
                </a:solidFill>
                <a:ea typeface="ＭＳ Ｐゴシック" pitchFamily="34" charset="-128"/>
                <a:cs typeface="Arial" charset="0"/>
              </a:rPr>
              <a:t>zur</a:t>
            </a:r>
            <a:r>
              <a:rPr lang="en-US" sz="2800" b="1" dirty="0">
                <a:solidFill>
                  <a:srgbClr val="0000FF"/>
                </a:solidFill>
                <a:ea typeface="ＭＳ Ｐゴシック" pitchFamily="34" charset="-128"/>
                <a:cs typeface="Arial" charset="0"/>
              </a:rPr>
              <a:t> </a:t>
            </a:r>
            <a:r>
              <a:rPr lang="en-US" sz="2800" b="1" dirty="0" err="1">
                <a:solidFill>
                  <a:srgbClr val="0000FF"/>
                </a:solidFill>
                <a:ea typeface="ＭＳ Ｐゴシック" pitchFamily="34" charset="-128"/>
                <a:cs typeface="Arial" charset="0"/>
              </a:rPr>
              <a:t>Sprachstandsdiagnostik</a:t>
            </a:r>
            <a:endParaRPr lang="en-US" sz="2800" b="1" dirty="0">
              <a:solidFill>
                <a:srgbClr val="0000FF"/>
              </a:solidFill>
              <a:latin typeface="+mn-lt"/>
              <a:ea typeface="ＭＳ Ｐゴシック" pitchFamily="34" charset="-128"/>
              <a:cs typeface="Arial" charset="0"/>
            </a:endParaRPr>
          </a:p>
        </p:txBody>
      </p:sp>
      <p:sp>
        <p:nvSpPr>
          <p:cNvPr id="50182" name="Content Placeholder 2"/>
          <p:cNvSpPr txBox="1">
            <a:spLocks/>
          </p:cNvSpPr>
          <p:nvPr/>
        </p:nvSpPr>
        <p:spPr bwMode="auto">
          <a:xfrm>
            <a:off x="457200" y="4365625"/>
            <a:ext cx="82296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indent="0" algn="ctr">
              <a:buNone/>
            </a:pPr>
            <a:r>
              <a:rPr lang="de-DE" b="1" dirty="0"/>
              <a:t>Welche sprachlichen Fertigkeiten sollten bei einer </a:t>
            </a:r>
            <a:r>
              <a:rPr lang="de-DE" b="1" dirty="0" err="1"/>
              <a:t>Sprachstandsdiagnose</a:t>
            </a:r>
            <a:r>
              <a:rPr lang="de-DE" b="1" dirty="0"/>
              <a:t> berücksichtigt werden?</a:t>
            </a:r>
            <a:endParaRPr lang="en-US" b="1" dirty="0"/>
          </a:p>
        </p:txBody>
      </p:sp>
      <p:pic>
        <p:nvPicPr>
          <p:cNvPr id="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7694" y="1628775"/>
            <a:ext cx="2628611"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title"/>
          </p:nvPr>
        </p:nvSpPr>
        <p:spPr>
          <a:xfrm>
            <a:off x="0" y="765175"/>
            <a:ext cx="9144000" cy="863600"/>
          </a:xfrm>
        </p:spPr>
        <p:txBody>
          <a:bodyPr/>
          <a:lstStyle/>
          <a:p>
            <a:pPr algn="l">
              <a:defRPr/>
            </a:pPr>
            <a:r>
              <a:rPr lang="de-DE" sz="2800" b="1" dirty="0" smtClean="0">
                <a:solidFill>
                  <a:srgbClr val="0000FF"/>
                </a:solidFill>
                <a:latin typeface="+mn-lt"/>
                <a:ea typeface="ＭＳ Ｐゴシック" pitchFamily="34" charset="-128"/>
                <a:cs typeface="Arial" charset="0"/>
              </a:rPr>
              <a:t>  4b</a:t>
            </a:r>
            <a:r>
              <a:rPr lang="de-DE" sz="2800" b="1" dirty="0" smtClean="0">
                <a:solidFill>
                  <a:srgbClr val="0000FF"/>
                </a:solidFill>
                <a:latin typeface="+mn-lt"/>
                <a:ea typeface="ＭＳ Ｐゴシック" pitchFamily="34" charset="-128"/>
                <a:cs typeface="Arial" charset="0"/>
              </a:rPr>
              <a:t>) Erhebung spezifischer sprachlicher Fertigkeiten</a:t>
            </a:r>
            <a:endParaRPr lang="en-US" sz="2800" b="1" dirty="0">
              <a:solidFill>
                <a:srgbClr val="0000FF"/>
              </a:solidFill>
              <a:latin typeface="+mn-lt"/>
              <a:ea typeface="ＭＳ Ｐゴシック" pitchFamily="34" charset="-128"/>
              <a:cs typeface="Arial" charset="0"/>
            </a:endParaRPr>
          </a:p>
        </p:txBody>
      </p:sp>
      <p:sp>
        <p:nvSpPr>
          <p:cNvPr id="10" name="Content Placeholder 2"/>
          <p:cNvSpPr txBox="1">
            <a:spLocks/>
          </p:cNvSpPr>
          <p:nvPr/>
        </p:nvSpPr>
        <p:spPr bwMode="auto">
          <a:xfrm>
            <a:off x="457200" y="1916113"/>
            <a:ext cx="8229600"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de-DE" b="1" dirty="0"/>
              <a:t>Sprache</a:t>
            </a:r>
            <a:r>
              <a:rPr lang="de-DE" dirty="0"/>
              <a:t> = umfassende Ressource der Kommunikation</a:t>
            </a:r>
          </a:p>
          <a:p>
            <a:pPr lvl="0"/>
            <a:r>
              <a:rPr lang="de-DE" b="1" dirty="0" err="1"/>
              <a:t>Ehlich</a:t>
            </a:r>
            <a:r>
              <a:rPr lang="de-DE" b="1" dirty="0"/>
              <a:t>: </a:t>
            </a:r>
            <a:r>
              <a:rPr lang="de-DE" dirty="0"/>
              <a:t>sieben sprachliche </a:t>
            </a:r>
            <a:r>
              <a:rPr lang="de-DE" i="1" dirty="0"/>
              <a:t>Basisqualifikationen</a:t>
            </a:r>
          </a:p>
          <a:p>
            <a:pPr lvl="0"/>
            <a:r>
              <a:rPr lang="de-DE" dirty="0"/>
              <a:t>ermöglichen einen differenzierten Blick auf Sprache</a:t>
            </a:r>
          </a:p>
          <a:p>
            <a:pPr lvl="0"/>
            <a:endParaRPr lang="de-DE" dirty="0"/>
          </a:p>
          <a:p>
            <a:pPr marL="0" lvl="0" indent="0">
              <a:buNone/>
            </a:pPr>
            <a:r>
              <a:rPr lang="de-DE" sz="1200" b="1" dirty="0">
                <a:solidFill>
                  <a:prstClr val="black"/>
                </a:solidFill>
              </a:rPr>
              <a:t>Literatur: </a:t>
            </a:r>
            <a:r>
              <a:rPr lang="de-DE" sz="1200" dirty="0" err="1">
                <a:solidFill>
                  <a:prstClr val="black"/>
                </a:solidFill>
              </a:rPr>
              <a:t>Lengyel</a:t>
            </a:r>
            <a:r>
              <a:rPr lang="de-DE" sz="1200" dirty="0">
                <a:solidFill>
                  <a:prstClr val="black"/>
                </a:solidFill>
              </a:rPr>
              <a:t>/ Reich/ Roth/ Döll (2009): 19</a:t>
            </a:r>
            <a:endParaRPr lang="de-DE" sz="1200" b="1" dirty="0">
              <a:solidFill>
                <a:prstClr val="black"/>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title"/>
          </p:nvPr>
        </p:nvSpPr>
        <p:spPr>
          <a:xfrm>
            <a:off x="0" y="765175"/>
            <a:ext cx="9144000" cy="863600"/>
          </a:xfrm>
        </p:spPr>
        <p:txBody>
          <a:bodyPr/>
          <a:lstStyle/>
          <a:p>
            <a:pPr algn="l">
              <a:defRPr/>
            </a:pPr>
            <a:r>
              <a:rPr lang="de-DE" sz="2800" b="1" dirty="0" smtClean="0">
                <a:solidFill>
                  <a:srgbClr val="0000FF"/>
                </a:solidFill>
                <a:latin typeface="+mn-lt"/>
                <a:ea typeface="ＭＳ Ｐゴシック" pitchFamily="34" charset="-128"/>
                <a:cs typeface="Arial" charset="0"/>
              </a:rPr>
              <a:t>  4b) </a:t>
            </a:r>
            <a:r>
              <a:rPr lang="en-US" sz="2800" b="1" dirty="0" err="1" smtClean="0">
                <a:solidFill>
                  <a:srgbClr val="0000FF"/>
                </a:solidFill>
                <a:latin typeface="+mn-lt"/>
                <a:ea typeface="ＭＳ Ｐゴシック" pitchFamily="34" charset="-128"/>
                <a:cs typeface="Arial" charset="0"/>
              </a:rPr>
              <a:t>Sprachliche</a:t>
            </a:r>
            <a:r>
              <a:rPr lang="en-US" sz="2800" b="1" dirty="0" smtClean="0">
                <a:solidFill>
                  <a:srgbClr val="0000FF"/>
                </a:solidFill>
                <a:latin typeface="+mn-lt"/>
                <a:ea typeface="ＭＳ Ｐゴシック" pitchFamily="34" charset="-128"/>
                <a:cs typeface="Arial" charset="0"/>
              </a:rPr>
              <a:t> </a:t>
            </a:r>
            <a:r>
              <a:rPr lang="en-US" sz="2800" b="1" dirty="0" err="1" smtClean="0">
                <a:solidFill>
                  <a:srgbClr val="0000FF"/>
                </a:solidFill>
                <a:latin typeface="+mn-lt"/>
                <a:ea typeface="ＭＳ Ｐゴシック" pitchFamily="34" charset="-128"/>
                <a:cs typeface="Arial" charset="0"/>
              </a:rPr>
              <a:t>Basisiqualifikationen</a:t>
            </a:r>
            <a:endParaRPr lang="en-US" sz="2800" b="1" dirty="0">
              <a:solidFill>
                <a:srgbClr val="0000FF"/>
              </a:solidFill>
              <a:latin typeface="+mn-lt"/>
              <a:ea typeface="ＭＳ Ｐゴシック" pitchFamily="34" charset="-128"/>
              <a:cs typeface="Arial" charset="0"/>
            </a:endParaRPr>
          </a:p>
        </p:txBody>
      </p:sp>
      <p:pic>
        <p:nvPicPr>
          <p:cNvPr id="1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7722" y="1484784"/>
            <a:ext cx="6351129" cy="4201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51520" y="5786193"/>
            <a:ext cx="4572000" cy="276999"/>
          </a:xfrm>
          <a:prstGeom prst="rect">
            <a:avLst/>
          </a:prstGeom>
        </p:spPr>
        <p:txBody>
          <a:bodyPr>
            <a:spAutoFit/>
          </a:bodyPr>
          <a:lstStyle/>
          <a:p>
            <a:pPr marL="0" lvl="0" indent="0">
              <a:buNone/>
            </a:pPr>
            <a:r>
              <a:rPr lang="de-DE" sz="1200" b="1" dirty="0">
                <a:solidFill>
                  <a:prstClr val="black"/>
                </a:solidFill>
              </a:rPr>
              <a:t>Literatur: </a:t>
            </a:r>
            <a:r>
              <a:rPr lang="de-DE" sz="1200" dirty="0" err="1">
                <a:solidFill>
                  <a:prstClr val="black"/>
                </a:solidFill>
              </a:rPr>
              <a:t>Ehlich</a:t>
            </a:r>
            <a:r>
              <a:rPr lang="de-DE" sz="1200" dirty="0">
                <a:solidFill>
                  <a:prstClr val="black"/>
                </a:solidFill>
              </a:rPr>
              <a:t> (2005): 12 ff.; </a:t>
            </a:r>
            <a:r>
              <a:rPr lang="de-DE" sz="1200" b="1" dirty="0">
                <a:solidFill>
                  <a:prstClr val="black"/>
                </a:solidFill>
              </a:rPr>
              <a:t>Grafik: </a:t>
            </a:r>
            <a:r>
              <a:rPr lang="de-DE" sz="1200" dirty="0">
                <a:solidFill>
                  <a:prstClr val="black"/>
                </a:solidFill>
              </a:rPr>
              <a:t>Katja Schnitzer</a:t>
            </a:r>
            <a:endParaRPr lang="en-US" sz="1200" dirty="0">
              <a:solidFill>
                <a:prstClr val="black"/>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hteck 5"/>
          <p:cNvSpPr>
            <a:spLocks noChangeArrowheads="1"/>
          </p:cNvSpPr>
          <p:nvPr/>
        </p:nvSpPr>
        <p:spPr bwMode="auto">
          <a:xfrm>
            <a:off x="0" y="1844675"/>
            <a:ext cx="9144000" cy="2823850"/>
          </a:xfrm>
          <a:prstGeom prst="rect">
            <a:avLst/>
          </a:prstGeom>
          <a:noFill/>
          <a:ln w="9525">
            <a:noFill/>
            <a:miter lim="800000"/>
            <a:headEnd/>
            <a:tailEnd/>
          </a:ln>
        </p:spPr>
        <p:txBody>
          <a:bodyPr>
            <a:spAutoFit/>
          </a:bodyPr>
          <a:lstStyle/>
          <a:p>
            <a:pPr algn="ctr" eaLnBrk="1" hangingPunct="1">
              <a:spcBef>
                <a:spcPts val="1050"/>
              </a:spcBef>
              <a:defRPr/>
            </a:pPr>
            <a:r>
              <a:rPr lang="de-DE" sz="4000" b="1" dirty="0" smtClean="0">
                <a:solidFill>
                  <a:srgbClr val="0000FF"/>
                </a:solidFill>
                <a:latin typeface="+mj-lt"/>
                <a:cs typeface="Arial" charset="0"/>
              </a:rPr>
              <a:t>Studienmodul 2 </a:t>
            </a:r>
            <a:r>
              <a:rPr lang="de-DE" sz="3300" smtClean="0">
                <a:solidFill>
                  <a:schemeClr val="bg1">
                    <a:lumMod val="50000"/>
                  </a:schemeClr>
                </a:solidFill>
                <a:latin typeface="+mj-lt"/>
                <a:cs typeface="Arial" charset="0"/>
              </a:rPr>
              <a:t>[Entwurfsfassung 1.1] </a:t>
            </a:r>
            <a:endParaRPr lang="de-DE" sz="3300" dirty="0">
              <a:solidFill>
                <a:schemeClr val="bg1">
                  <a:lumMod val="50000"/>
                </a:schemeClr>
              </a:solidFill>
              <a:latin typeface="+mj-lt"/>
              <a:cs typeface="Arial" charset="0"/>
            </a:endParaRPr>
          </a:p>
          <a:p>
            <a:pPr algn="ctr" eaLnBrk="1" hangingPunct="1">
              <a:spcBef>
                <a:spcPts val="1050"/>
              </a:spcBef>
              <a:defRPr/>
            </a:pPr>
            <a:r>
              <a:rPr lang="de-DE" sz="4000" b="1" dirty="0" smtClean="0">
                <a:solidFill>
                  <a:srgbClr val="0000FF"/>
                </a:solidFill>
                <a:latin typeface="+mj-lt"/>
                <a:cs typeface="Arial" charset="0"/>
              </a:rPr>
              <a:t>Auf Fertigkeiten aufbauen</a:t>
            </a:r>
          </a:p>
          <a:p>
            <a:pPr algn="ctr" eaLnBrk="1" hangingPunct="1">
              <a:spcBef>
                <a:spcPts val="1050"/>
              </a:spcBef>
              <a:defRPr/>
            </a:pPr>
            <a:endParaRPr lang="de-DE" sz="1000" b="1" dirty="0">
              <a:solidFill>
                <a:srgbClr val="0000FF"/>
              </a:solidFill>
              <a:latin typeface="+mj-lt"/>
              <a:cs typeface="Arial" charset="0"/>
            </a:endParaRPr>
          </a:p>
          <a:p>
            <a:pPr algn="ctr" eaLnBrk="1" hangingPunct="1">
              <a:spcBef>
                <a:spcPts val="1050"/>
              </a:spcBef>
              <a:defRPr/>
            </a:pPr>
            <a:r>
              <a:rPr lang="de-DE" sz="3000" b="1" dirty="0" smtClean="0">
                <a:solidFill>
                  <a:srgbClr val="0000FF"/>
                </a:solidFill>
                <a:latin typeface="+mj-lt"/>
                <a:cs typeface="Arial" charset="0"/>
              </a:rPr>
              <a:t>Wer sind meine </a:t>
            </a:r>
            <a:r>
              <a:rPr lang="de-DE" sz="3000" b="1" dirty="0" err="1" smtClean="0">
                <a:solidFill>
                  <a:srgbClr val="0000FF"/>
                </a:solidFill>
                <a:latin typeface="+mj-lt"/>
                <a:cs typeface="Arial" charset="0"/>
              </a:rPr>
              <a:t>LernerInnen</a:t>
            </a:r>
            <a:r>
              <a:rPr lang="de-DE" sz="3000" b="1" dirty="0" smtClean="0">
                <a:solidFill>
                  <a:srgbClr val="0000FF"/>
                </a:solidFill>
                <a:latin typeface="+mj-lt"/>
                <a:cs typeface="Arial" charset="0"/>
              </a:rPr>
              <a:t> und welche sprachlichen Repertoires bringen sie mit?</a:t>
            </a:r>
            <a:endParaRPr lang="de-DE" sz="3000" b="1" dirty="0">
              <a:solidFill>
                <a:srgbClr val="0000FF"/>
              </a:solidFill>
              <a:latin typeface="+mj-lt"/>
              <a:cs typeface="Arial" charset="0"/>
            </a:endParaRPr>
          </a:p>
        </p:txBody>
      </p:sp>
      <p:pic>
        <p:nvPicPr>
          <p:cNvPr id="19459"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title"/>
          </p:nvPr>
        </p:nvSpPr>
        <p:spPr>
          <a:xfrm>
            <a:off x="0" y="765175"/>
            <a:ext cx="9144000" cy="863600"/>
          </a:xfrm>
        </p:spPr>
        <p:txBody>
          <a:bodyPr/>
          <a:lstStyle/>
          <a:p>
            <a:pPr algn="l">
              <a:defRPr/>
            </a:pPr>
            <a:r>
              <a:rPr lang="de-DE" sz="2800" b="1" dirty="0" smtClean="0">
                <a:solidFill>
                  <a:srgbClr val="0000FF"/>
                </a:solidFill>
                <a:latin typeface="+mn-lt"/>
                <a:ea typeface="ＭＳ Ｐゴシック" pitchFamily="34" charset="-128"/>
                <a:cs typeface="Arial" charset="0"/>
              </a:rPr>
              <a:t>  4b) </a:t>
            </a:r>
            <a:r>
              <a:rPr lang="en-US" sz="2800" b="1" dirty="0" err="1" smtClean="0">
                <a:solidFill>
                  <a:srgbClr val="0000FF"/>
                </a:solidFill>
                <a:latin typeface="+mn-lt"/>
                <a:ea typeface="ＭＳ Ｐゴシック" pitchFamily="34" charset="-128"/>
                <a:cs typeface="Arial" charset="0"/>
              </a:rPr>
              <a:t>Leitfragen</a:t>
            </a:r>
            <a:r>
              <a:rPr lang="en-US" sz="2800" b="1" dirty="0" smtClean="0">
                <a:solidFill>
                  <a:srgbClr val="0000FF"/>
                </a:solidFill>
                <a:latin typeface="+mn-lt"/>
                <a:ea typeface="ＭＳ Ｐゴシック" pitchFamily="34" charset="-128"/>
                <a:cs typeface="Arial" charset="0"/>
              </a:rPr>
              <a:t> </a:t>
            </a:r>
            <a:r>
              <a:rPr lang="en-US" sz="2800" b="1" dirty="0" err="1" smtClean="0">
                <a:solidFill>
                  <a:srgbClr val="0000FF"/>
                </a:solidFill>
                <a:latin typeface="+mn-lt"/>
                <a:ea typeface="ＭＳ Ｐゴシック" pitchFamily="34" charset="-128"/>
                <a:cs typeface="Arial" charset="0"/>
              </a:rPr>
              <a:t>zur</a:t>
            </a:r>
            <a:r>
              <a:rPr lang="en-US" sz="2800" b="1" dirty="0" smtClean="0">
                <a:solidFill>
                  <a:srgbClr val="0000FF"/>
                </a:solidFill>
                <a:latin typeface="+mn-lt"/>
                <a:ea typeface="ＭＳ Ｐゴシック" pitchFamily="34" charset="-128"/>
                <a:cs typeface="Arial" charset="0"/>
              </a:rPr>
              <a:t> </a:t>
            </a:r>
            <a:r>
              <a:rPr lang="en-US" sz="2800" b="1" dirty="0" err="1" smtClean="0">
                <a:solidFill>
                  <a:srgbClr val="0000FF"/>
                </a:solidFill>
                <a:latin typeface="+mn-lt"/>
                <a:ea typeface="ＭＳ Ｐゴシック" pitchFamily="34" charset="-128"/>
                <a:cs typeface="Arial" charset="0"/>
              </a:rPr>
              <a:t>Sprachförderdiagnostik</a:t>
            </a:r>
            <a:endParaRPr lang="en-US" sz="2800" b="1" dirty="0">
              <a:solidFill>
                <a:srgbClr val="0000FF"/>
              </a:solidFill>
              <a:latin typeface="+mn-lt"/>
              <a:ea typeface="ＭＳ Ｐゴシック" pitchFamily="34" charset="-128"/>
              <a:cs typeface="Arial" charset="0"/>
            </a:endParaRPr>
          </a:p>
        </p:txBody>
      </p:sp>
      <p:sp>
        <p:nvSpPr>
          <p:cNvPr id="56326" name="Content Placeholder 2"/>
          <p:cNvSpPr txBox="1">
            <a:spLocks/>
          </p:cNvSpPr>
          <p:nvPr/>
        </p:nvSpPr>
        <p:spPr bwMode="auto">
          <a:xfrm>
            <a:off x="457200" y="4365625"/>
            <a:ext cx="82296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lvl="0" indent="0" algn="ctr">
              <a:buNone/>
            </a:pPr>
            <a:r>
              <a:rPr lang="de-DE" b="1" dirty="0"/>
              <a:t>Welche sprachlichen Anforderungen werden an die </a:t>
            </a:r>
            <a:r>
              <a:rPr lang="de-DE" b="1" dirty="0" err="1"/>
              <a:t>SchülerInnen</a:t>
            </a:r>
            <a:r>
              <a:rPr lang="de-DE" b="1" dirty="0"/>
              <a:t> in den verschiedenen Schulstufen gestellt?</a:t>
            </a:r>
          </a:p>
        </p:txBody>
      </p:sp>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3946" y="1582354"/>
            <a:ext cx="2936107"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title"/>
          </p:nvPr>
        </p:nvSpPr>
        <p:spPr>
          <a:xfrm>
            <a:off x="0" y="765175"/>
            <a:ext cx="9144000" cy="647700"/>
          </a:xfrm>
        </p:spPr>
        <p:txBody>
          <a:bodyPr/>
          <a:lstStyle/>
          <a:p>
            <a:pPr algn="l">
              <a:defRPr/>
            </a:pPr>
            <a:r>
              <a:rPr lang="de-DE" sz="2800" b="1" dirty="0" smtClean="0">
                <a:solidFill>
                  <a:srgbClr val="0000FF"/>
                </a:solidFill>
                <a:latin typeface="+mn-lt"/>
                <a:ea typeface="ＭＳ Ｐゴシック" pitchFamily="34" charset="-128"/>
                <a:cs typeface="Arial" charset="0"/>
              </a:rPr>
              <a:t>  4b) </a:t>
            </a:r>
            <a:r>
              <a:rPr lang="en-US" sz="2800" b="1" dirty="0" err="1" smtClean="0">
                <a:solidFill>
                  <a:srgbClr val="0000FF"/>
                </a:solidFill>
                <a:latin typeface="+mn-lt"/>
                <a:ea typeface="ＭＳ Ｐゴシック" pitchFamily="34" charset="-128"/>
                <a:cs typeface="Arial" charset="0"/>
              </a:rPr>
              <a:t>Sprachliche</a:t>
            </a:r>
            <a:r>
              <a:rPr lang="en-US" sz="2800" b="1" dirty="0" smtClean="0">
                <a:solidFill>
                  <a:srgbClr val="0000FF"/>
                </a:solidFill>
                <a:latin typeface="+mn-lt"/>
                <a:ea typeface="ＭＳ Ｐゴシック" pitchFamily="34" charset="-128"/>
                <a:cs typeface="Arial" charset="0"/>
              </a:rPr>
              <a:t> </a:t>
            </a:r>
            <a:r>
              <a:rPr lang="en-US" sz="2800" b="1" dirty="0" err="1" smtClean="0">
                <a:solidFill>
                  <a:srgbClr val="0000FF"/>
                </a:solidFill>
                <a:latin typeface="+mn-lt"/>
                <a:ea typeface="ＭＳ Ｐゴシック" pitchFamily="34" charset="-128"/>
                <a:cs typeface="Arial" charset="0"/>
              </a:rPr>
              <a:t>Anforderungen</a:t>
            </a:r>
            <a:r>
              <a:rPr lang="en-US" sz="2800" b="1" dirty="0" smtClean="0">
                <a:solidFill>
                  <a:srgbClr val="0000FF"/>
                </a:solidFill>
                <a:latin typeface="+mn-lt"/>
                <a:ea typeface="ＭＳ Ｐゴシック" pitchFamily="34" charset="-128"/>
                <a:cs typeface="Arial" charset="0"/>
              </a:rPr>
              <a:t> in der </a:t>
            </a:r>
            <a:r>
              <a:rPr lang="en-US" sz="2800" b="1" dirty="0" err="1" smtClean="0">
                <a:solidFill>
                  <a:srgbClr val="0000FF"/>
                </a:solidFill>
                <a:latin typeface="+mn-lt"/>
                <a:ea typeface="ＭＳ Ｐゴシック" pitchFamily="34" charset="-128"/>
                <a:cs typeface="Arial" charset="0"/>
              </a:rPr>
              <a:t>Schule</a:t>
            </a:r>
            <a:endParaRPr lang="en-US" sz="2800" b="1" dirty="0">
              <a:solidFill>
                <a:srgbClr val="0000FF"/>
              </a:solidFill>
              <a:latin typeface="+mn-lt"/>
              <a:ea typeface="ＭＳ Ｐゴシック" pitchFamily="34" charset="-128"/>
              <a:cs typeface="Arial" charset="0"/>
            </a:endParaRPr>
          </a:p>
        </p:txBody>
      </p:sp>
      <p:sp>
        <p:nvSpPr>
          <p:cNvPr id="10" name="Content Placeholder 2"/>
          <p:cNvSpPr txBox="1">
            <a:spLocks/>
          </p:cNvSpPr>
          <p:nvPr/>
        </p:nvSpPr>
        <p:spPr bwMode="auto">
          <a:xfrm>
            <a:off x="179388" y="1628800"/>
            <a:ext cx="8353425" cy="45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fontAlgn="auto" hangingPunct="1">
              <a:lnSpc>
                <a:spcPct val="120000"/>
              </a:lnSpc>
              <a:spcAft>
                <a:spcPts val="0"/>
              </a:spcAft>
              <a:buFont typeface="Arial" panose="020B0604020202020204" pitchFamily="34" charset="0"/>
              <a:buNone/>
              <a:defRPr/>
            </a:pPr>
            <a:r>
              <a:rPr lang="de-DE" sz="1200" b="1" dirty="0" err="1" smtClean="0">
                <a:solidFill>
                  <a:sysClr val="windowText" lastClr="000000"/>
                </a:solidFill>
              </a:rPr>
              <a:t>Cummins</a:t>
            </a:r>
            <a:r>
              <a:rPr lang="de-DE" sz="1200" b="1" dirty="0" smtClean="0">
                <a:solidFill>
                  <a:sysClr val="windowText" lastClr="000000"/>
                </a:solidFill>
              </a:rPr>
              <a:t> </a:t>
            </a:r>
          </a:p>
          <a:p>
            <a:pPr marL="0" indent="0" eaLnBrk="1" fontAlgn="auto" hangingPunct="1">
              <a:lnSpc>
                <a:spcPct val="120000"/>
              </a:lnSpc>
              <a:spcAft>
                <a:spcPts val="0"/>
              </a:spcAft>
              <a:buFont typeface="Arial" panose="020B0604020202020204" pitchFamily="34" charset="0"/>
              <a:buNone/>
              <a:defRPr/>
            </a:pPr>
            <a:r>
              <a:rPr lang="de-DE" sz="1200" b="1" dirty="0" smtClean="0">
                <a:solidFill>
                  <a:sysClr val="windowText" lastClr="000000"/>
                </a:solidFill>
              </a:rPr>
              <a:t>(1979):</a:t>
            </a:r>
          </a:p>
          <a:p>
            <a:pPr marL="0" lvl="0" indent="0" eaLnBrk="1" fontAlgn="auto" hangingPunct="1">
              <a:lnSpc>
                <a:spcPct val="170000"/>
              </a:lnSpc>
              <a:spcAft>
                <a:spcPts val="0"/>
              </a:spcAft>
              <a:buNone/>
              <a:defRPr/>
            </a:pPr>
            <a:endParaRPr lang="en-US" sz="1200" dirty="0">
              <a:solidFill>
                <a:prstClr val="black"/>
              </a:solidFill>
            </a:endParaRPr>
          </a:p>
          <a:p>
            <a:pPr marL="0" indent="0" eaLnBrk="1" fontAlgn="auto" hangingPunct="1">
              <a:lnSpc>
                <a:spcPct val="170000"/>
              </a:lnSpc>
              <a:spcAft>
                <a:spcPts val="0"/>
              </a:spcAft>
              <a:buFont typeface="Arial" panose="020B0604020202020204" pitchFamily="34" charset="0"/>
              <a:buNone/>
              <a:defRPr/>
            </a:pPr>
            <a:endParaRPr lang="de-DE" sz="1200" b="1" dirty="0" smtClean="0">
              <a:solidFill>
                <a:prstClr val="black"/>
              </a:solidFill>
            </a:endParaRPr>
          </a:p>
          <a:p>
            <a:pPr marL="0" indent="0" eaLnBrk="1" fontAlgn="auto" hangingPunct="1">
              <a:lnSpc>
                <a:spcPct val="170000"/>
              </a:lnSpc>
              <a:spcAft>
                <a:spcPts val="0"/>
              </a:spcAft>
              <a:buFont typeface="Arial" panose="020B0604020202020204" pitchFamily="34" charset="0"/>
              <a:buNone/>
              <a:defRPr/>
            </a:pPr>
            <a:endParaRPr lang="de-DE" sz="1200" b="1" dirty="0" smtClean="0">
              <a:solidFill>
                <a:prstClr val="black"/>
              </a:solidFill>
            </a:endParaRPr>
          </a:p>
          <a:p>
            <a:pPr marL="0" indent="0" eaLnBrk="1" fontAlgn="auto" hangingPunct="1">
              <a:lnSpc>
                <a:spcPct val="170000"/>
              </a:lnSpc>
              <a:spcAft>
                <a:spcPts val="0"/>
              </a:spcAft>
              <a:buFont typeface="Arial" panose="020B0604020202020204" pitchFamily="34" charset="0"/>
              <a:buNone/>
              <a:defRPr/>
            </a:pPr>
            <a:endParaRPr lang="de-DE" sz="1200" b="1" dirty="0" smtClean="0">
              <a:solidFill>
                <a:prstClr val="black"/>
              </a:solidFill>
            </a:endParaRPr>
          </a:p>
          <a:p>
            <a:pPr marL="0" indent="0" eaLnBrk="1" fontAlgn="auto" hangingPunct="1">
              <a:lnSpc>
                <a:spcPct val="170000"/>
              </a:lnSpc>
              <a:spcAft>
                <a:spcPts val="0"/>
              </a:spcAft>
              <a:buFont typeface="Arial" panose="020B0604020202020204" pitchFamily="34" charset="0"/>
              <a:buNone/>
              <a:defRPr/>
            </a:pPr>
            <a:endParaRPr lang="de-DE" sz="1200" b="1" dirty="0" smtClean="0">
              <a:solidFill>
                <a:prstClr val="black"/>
              </a:solidFill>
            </a:endParaRPr>
          </a:p>
          <a:p>
            <a:pPr marL="0" indent="0" eaLnBrk="1" fontAlgn="auto" hangingPunct="1">
              <a:lnSpc>
                <a:spcPct val="170000"/>
              </a:lnSpc>
              <a:spcAft>
                <a:spcPts val="0"/>
              </a:spcAft>
              <a:buFont typeface="Arial" panose="020B0604020202020204" pitchFamily="34" charset="0"/>
              <a:buNone/>
              <a:defRPr/>
            </a:pPr>
            <a:endParaRPr lang="de-DE" sz="1200" b="1" dirty="0" smtClean="0">
              <a:solidFill>
                <a:prstClr val="black"/>
              </a:solidFill>
            </a:endParaRPr>
          </a:p>
          <a:p>
            <a:pPr lvl="0">
              <a:lnSpc>
                <a:spcPct val="170000"/>
              </a:lnSpc>
            </a:pPr>
            <a:endParaRPr lang="de-DE" sz="1200" b="1" dirty="0" smtClean="0">
              <a:solidFill>
                <a:prstClr val="black"/>
              </a:solidFill>
            </a:endParaRPr>
          </a:p>
          <a:p>
            <a:pPr lvl="0">
              <a:lnSpc>
                <a:spcPct val="170000"/>
              </a:lnSpc>
            </a:pPr>
            <a:r>
              <a:rPr lang="de-DE" sz="1200" b="1" dirty="0" smtClean="0">
                <a:solidFill>
                  <a:prstClr val="black"/>
                </a:solidFill>
              </a:rPr>
              <a:t>Kindergarten</a:t>
            </a:r>
            <a:r>
              <a:rPr lang="de-DE" sz="1200" b="1" dirty="0">
                <a:solidFill>
                  <a:prstClr val="black"/>
                </a:solidFill>
              </a:rPr>
              <a:t>: </a:t>
            </a:r>
            <a:r>
              <a:rPr lang="de-DE" sz="1200" dirty="0">
                <a:solidFill>
                  <a:prstClr val="black"/>
                </a:solidFill>
              </a:rPr>
              <a:t>allgemeinsprachliche Fähigkeiten (mündlich)</a:t>
            </a:r>
            <a:endParaRPr lang="de-DE" sz="1200" b="1" dirty="0">
              <a:solidFill>
                <a:prstClr val="black"/>
              </a:solidFill>
            </a:endParaRPr>
          </a:p>
          <a:p>
            <a:pPr lvl="0">
              <a:lnSpc>
                <a:spcPct val="170000"/>
              </a:lnSpc>
            </a:pPr>
            <a:r>
              <a:rPr lang="de-DE" sz="1200" b="1" dirty="0">
                <a:solidFill>
                  <a:prstClr val="black"/>
                </a:solidFill>
              </a:rPr>
              <a:t>Grundschule: </a:t>
            </a:r>
            <a:r>
              <a:rPr lang="de-DE" sz="1200" dirty="0">
                <a:solidFill>
                  <a:prstClr val="black"/>
                </a:solidFill>
              </a:rPr>
              <a:t>neben allgemeinsprachlichen Fähigkeiten zunehmend auch schriftsprachliche und bildungssprachliche Kompetenzen, Schulspezifischer Wortschatz</a:t>
            </a:r>
            <a:endParaRPr lang="de-DE" sz="1200" b="1" dirty="0">
              <a:solidFill>
                <a:prstClr val="black"/>
              </a:solidFill>
            </a:endParaRPr>
          </a:p>
          <a:p>
            <a:pPr lvl="0">
              <a:lnSpc>
                <a:spcPct val="170000"/>
              </a:lnSpc>
            </a:pPr>
            <a:r>
              <a:rPr lang="de-DE" sz="1200" b="1" dirty="0">
                <a:solidFill>
                  <a:prstClr val="black"/>
                </a:solidFill>
              </a:rPr>
              <a:t>Sekundarstufe: </a:t>
            </a:r>
            <a:r>
              <a:rPr lang="de-DE" sz="1200" dirty="0">
                <a:solidFill>
                  <a:prstClr val="black"/>
                </a:solidFill>
              </a:rPr>
              <a:t>fachsprachliche </a:t>
            </a:r>
            <a:r>
              <a:rPr lang="de-DE" sz="1200" dirty="0" smtClean="0">
                <a:solidFill>
                  <a:prstClr val="black"/>
                </a:solidFill>
              </a:rPr>
              <a:t>Kompetenzen</a:t>
            </a:r>
            <a:r>
              <a:rPr lang="de-DE" sz="1200" b="1" dirty="0" smtClean="0"/>
              <a:t> 		</a:t>
            </a:r>
            <a:r>
              <a:rPr lang="de-DE" sz="1200" b="1" dirty="0" smtClean="0">
                <a:solidFill>
                  <a:prstClr val="black"/>
                </a:solidFill>
              </a:rPr>
              <a:t>Literatur</a:t>
            </a:r>
            <a:r>
              <a:rPr lang="de-DE" sz="1200" b="1" dirty="0">
                <a:solidFill>
                  <a:prstClr val="black"/>
                </a:solidFill>
              </a:rPr>
              <a:t>: </a:t>
            </a:r>
            <a:r>
              <a:rPr lang="de-DE" sz="1200" dirty="0" err="1">
                <a:solidFill>
                  <a:prstClr val="black"/>
                </a:solidFill>
              </a:rPr>
              <a:t>Kany</a:t>
            </a:r>
            <a:r>
              <a:rPr lang="de-DE" sz="1200" dirty="0">
                <a:solidFill>
                  <a:prstClr val="black"/>
                </a:solidFill>
              </a:rPr>
              <a:t>/Schöler (2010): 98; </a:t>
            </a:r>
            <a:r>
              <a:rPr lang="de-DE" sz="1200" b="1" dirty="0">
                <a:solidFill>
                  <a:prstClr val="black"/>
                </a:solidFill>
              </a:rPr>
              <a:t>Grafik: </a:t>
            </a:r>
            <a:r>
              <a:rPr lang="de-DE" sz="1200" dirty="0">
                <a:solidFill>
                  <a:prstClr val="black"/>
                </a:solidFill>
              </a:rPr>
              <a:t>Antje Aulbert</a:t>
            </a:r>
            <a:endParaRPr lang="en-US" sz="1200" dirty="0">
              <a:solidFill>
                <a:prstClr val="black"/>
              </a:solidFill>
            </a:endParaRPr>
          </a:p>
        </p:txBody>
      </p:sp>
      <p:pic>
        <p:nvPicPr>
          <p:cNvPr id="11" name="Picture 2" descr="I:\PROJEKTE\Sprachenvielfalt macht Schule\Work in progress\Antje\FoBi-Packet_Modul 2\Grafiken PPt\BICS_CALP.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611" t="10702" r="5185" b="32454"/>
          <a:stretch/>
        </p:blipFill>
        <p:spPr bwMode="auto">
          <a:xfrm>
            <a:off x="1691680" y="1774227"/>
            <a:ext cx="6228692" cy="2871533"/>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p:cNvCxnSpPr/>
          <p:nvPr/>
        </p:nvCxnSpPr>
        <p:spPr>
          <a:xfrm flipH="1">
            <a:off x="4558937" y="2876534"/>
            <a:ext cx="504056" cy="7920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title"/>
          </p:nvPr>
        </p:nvSpPr>
        <p:spPr>
          <a:xfrm>
            <a:off x="0" y="765175"/>
            <a:ext cx="9144000" cy="863600"/>
          </a:xfrm>
        </p:spPr>
        <p:txBody>
          <a:bodyPr/>
          <a:lstStyle/>
          <a:p>
            <a:pPr algn="l">
              <a:defRPr/>
            </a:pPr>
            <a:r>
              <a:rPr lang="de-DE" sz="2800" b="1" dirty="0" smtClean="0">
                <a:solidFill>
                  <a:srgbClr val="0000FF"/>
                </a:solidFill>
                <a:latin typeface="+mn-lt"/>
                <a:ea typeface="ＭＳ Ｐゴシック" pitchFamily="34" charset="-128"/>
                <a:cs typeface="Arial" charset="0"/>
              </a:rPr>
              <a:t>  4b) </a:t>
            </a:r>
            <a:r>
              <a:rPr lang="en-US" sz="2800" b="1" dirty="0" err="1" smtClean="0">
                <a:solidFill>
                  <a:srgbClr val="0000FF"/>
                </a:solidFill>
                <a:latin typeface="+mn-lt"/>
                <a:ea typeface="ＭＳ Ｐゴシック" pitchFamily="34" charset="-128"/>
                <a:cs typeface="Arial" charset="0"/>
              </a:rPr>
              <a:t>Leitfragen</a:t>
            </a:r>
            <a:r>
              <a:rPr lang="en-US" sz="2800" b="1" dirty="0" smtClean="0">
                <a:solidFill>
                  <a:srgbClr val="0000FF"/>
                </a:solidFill>
                <a:latin typeface="+mn-lt"/>
                <a:ea typeface="ＭＳ Ｐゴシック" pitchFamily="34" charset="-128"/>
                <a:cs typeface="Arial" charset="0"/>
              </a:rPr>
              <a:t> </a:t>
            </a:r>
            <a:r>
              <a:rPr lang="en-US" sz="2800" b="1" dirty="0" err="1" smtClean="0">
                <a:solidFill>
                  <a:srgbClr val="0000FF"/>
                </a:solidFill>
                <a:latin typeface="+mn-lt"/>
                <a:ea typeface="ＭＳ Ｐゴシック" pitchFamily="34" charset="-128"/>
                <a:cs typeface="Arial" charset="0"/>
              </a:rPr>
              <a:t>zur</a:t>
            </a:r>
            <a:r>
              <a:rPr lang="en-US" sz="2800" b="1" dirty="0" smtClean="0">
                <a:solidFill>
                  <a:srgbClr val="0000FF"/>
                </a:solidFill>
                <a:latin typeface="+mn-lt"/>
                <a:ea typeface="ＭＳ Ｐゴシック" pitchFamily="34" charset="-128"/>
                <a:cs typeface="Arial" charset="0"/>
              </a:rPr>
              <a:t> </a:t>
            </a:r>
            <a:r>
              <a:rPr lang="en-US" sz="2800" b="1" dirty="0" err="1" smtClean="0">
                <a:solidFill>
                  <a:srgbClr val="0000FF"/>
                </a:solidFill>
                <a:latin typeface="+mn-lt"/>
                <a:ea typeface="ＭＳ Ｐゴシック" pitchFamily="34" charset="-128"/>
                <a:cs typeface="Arial" charset="0"/>
              </a:rPr>
              <a:t>Sprachförderdiagnostik</a:t>
            </a:r>
            <a:endParaRPr lang="en-US" sz="2800" b="1" dirty="0">
              <a:solidFill>
                <a:srgbClr val="0000FF"/>
              </a:solidFill>
              <a:latin typeface="+mn-lt"/>
              <a:ea typeface="ＭＳ Ｐゴシック" pitchFamily="34" charset="-128"/>
              <a:cs typeface="Arial" charset="0"/>
            </a:endParaRPr>
          </a:p>
        </p:txBody>
      </p:sp>
      <p:sp>
        <p:nvSpPr>
          <p:cNvPr id="60422" name="Content Placeholder 2"/>
          <p:cNvSpPr txBox="1">
            <a:spLocks/>
          </p:cNvSpPr>
          <p:nvPr/>
        </p:nvSpPr>
        <p:spPr bwMode="auto">
          <a:xfrm>
            <a:off x="457200" y="4005263"/>
            <a:ext cx="82296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indent="0" algn="ctr">
              <a:buNone/>
            </a:pPr>
            <a:r>
              <a:rPr lang="de-DE" sz="2800" b="1" dirty="0"/>
              <a:t>Welche zeitlichen, finanziellen, personellen und materiellen Ressourcen stehen Ihnen zur Verfügung?</a:t>
            </a:r>
          </a:p>
          <a:p>
            <a:pPr marL="0" indent="0" algn="ctr">
              <a:buNone/>
            </a:pPr>
            <a:r>
              <a:rPr lang="de-DE" sz="2800" b="1" dirty="0" smtClean="0"/>
              <a:t>Wie </a:t>
            </a:r>
            <a:r>
              <a:rPr lang="de-DE" sz="2800" b="1" dirty="0"/>
              <a:t>und wo können Sie weitere Ressourcen mobilisieren?</a:t>
            </a:r>
          </a:p>
        </p:txBody>
      </p:sp>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7864" y="1628775"/>
            <a:ext cx="2448272" cy="2351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el 1"/>
          <p:cNvSpPr txBox="1">
            <a:spLocks/>
          </p:cNvSpPr>
          <p:nvPr/>
        </p:nvSpPr>
        <p:spPr bwMode="auto">
          <a:xfrm>
            <a:off x="0" y="765175"/>
            <a:ext cx="91440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defRPr/>
            </a:pPr>
            <a:r>
              <a:rPr lang="de-DE" sz="2800" b="1" dirty="0" smtClean="0">
                <a:solidFill>
                  <a:srgbClr val="0000FF"/>
                </a:solidFill>
                <a:latin typeface="+mn-lt"/>
                <a:ea typeface="ＭＳ Ｐゴシック" pitchFamily="34" charset="-128"/>
                <a:cs typeface="Arial" charset="0"/>
              </a:rPr>
              <a:t>  4b) </a:t>
            </a:r>
            <a:r>
              <a:rPr lang="en-US" sz="2800" b="1" dirty="0" err="1" smtClean="0">
                <a:solidFill>
                  <a:srgbClr val="0000FF"/>
                </a:solidFill>
                <a:latin typeface="+mn-lt"/>
                <a:ea typeface="ＭＳ Ｐゴシック" pitchFamily="34" charset="-128"/>
                <a:cs typeface="Arial" charset="0"/>
              </a:rPr>
              <a:t>Ressourcen</a:t>
            </a:r>
            <a:r>
              <a:rPr lang="en-US" sz="2800" b="1" dirty="0" smtClean="0">
                <a:solidFill>
                  <a:srgbClr val="0000FF"/>
                </a:solidFill>
                <a:latin typeface="+mn-lt"/>
                <a:ea typeface="ＭＳ Ｐゴシック" pitchFamily="34" charset="-128"/>
                <a:cs typeface="Arial" charset="0"/>
              </a:rPr>
              <a:t> – </a:t>
            </a:r>
            <a:r>
              <a:rPr lang="en-US" sz="2800" b="1" dirty="0" err="1" smtClean="0">
                <a:solidFill>
                  <a:srgbClr val="0000FF"/>
                </a:solidFill>
                <a:latin typeface="+mn-lt"/>
                <a:ea typeface="ＭＳ Ｐゴシック" pitchFamily="34" charset="-128"/>
                <a:cs typeface="Arial" charset="0"/>
              </a:rPr>
              <a:t>Erhebungsverfahren</a:t>
            </a:r>
            <a:r>
              <a:rPr lang="en-US" sz="2800" b="1" dirty="0" smtClean="0">
                <a:solidFill>
                  <a:srgbClr val="0000FF"/>
                </a:solidFill>
                <a:latin typeface="+mn-lt"/>
                <a:ea typeface="ＭＳ Ｐゴシック" pitchFamily="34" charset="-128"/>
                <a:cs typeface="Arial" charset="0"/>
              </a:rPr>
              <a:t> &amp; </a:t>
            </a:r>
            <a:r>
              <a:rPr lang="en-US" sz="2800" b="1" dirty="0" err="1" smtClean="0">
                <a:solidFill>
                  <a:srgbClr val="0000FF"/>
                </a:solidFill>
                <a:latin typeface="+mn-lt"/>
                <a:ea typeface="ＭＳ Ｐゴシック" pitchFamily="34" charset="-128"/>
                <a:cs typeface="Arial" charset="0"/>
              </a:rPr>
              <a:t>Praktikabilität</a:t>
            </a:r>
            <a:endParaRPr lang="en-US" sz="2800" b="1" dirty="0">
              <a:solidFill>
                <a:srgbClr val="0000FF"/>
              </a:solidFill>
              <a:latin typeface="+mn-lt"/>
              <a:ea typeface="ＭＳ Ｐゴシック" pitchFamily="34" charset="-128"/>
              <a:cs typeface="Arial" charset="0"/>
            </a:endParaRPr>
          </a:p>
        </p:txBody>
      </p:sp>
      <p:sp>
        <p:nvSpPr>
          <p:cNvPr id="10" name="Content Placeholder 2"/>
          <p:cNvSpPr txBox="1">
            <a:spLocks/>
          </p:cNvSpPr>
          <p:nvPr/>
        </p:nvSpPr>
        <p:spPr bwMode="auto">
          <a:xfrm>
            <a:off x="457200" y="1816100"/>
            <a:ext cx="822960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2800" dirty="0"/>
              <a:t>Aus- und Fortbildungen</a:t>
            </a:r>
          </a:p>
          <a:p>
            <a:r>
              <a:rPr lang="de-DE" sz="2800" dirty="0"/>
              <a:t>Welche Unterstützung gibt es? (z.B. Sprachberater)</a:t>
            </a:r>
          </a:p>
          <a:p>
            <a:r>
              <a:rPr lang="de-DE" sz="2800" dirty="0"/>
              <a:t>Vernetzung zwischen den </a:t>
            </a:r>
            <a:r>
              <a:rPr lang="de-DE" sz="2800" dirty="0" err="1"/>
              <a:t>LehrerInnen</a:t>
            </a:r>
            <a:r>
              <a:rPr lang="de-DE" sz="2800" dirty="0"/>
              <a:t> und </a:t>
            </a:r>
            <a:r>
              <a:rPr lang="de-DE" sz="2800" dirty="0" err="1"/>
              <a:t>SprachlehrerInnen</a:t>
            </a:r>
            <a:endParaRPr lang="de-DE" sz="2800" dirty="0"/>
          </a:p>
          <a:p>
            <a:r>
              <a:rPr lang="de-DE" sz="2800" dirty="0"/>
              <a:t>räumliche, zeitliche, materielle Ressourcen</a:t>
            </a:r>
            <a:endParaRPr lang="de-DE" sz="28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title"/>
          </p:nvPr>
        </p:nvSpPr>
        <p:spPr>
          <a:xfrm>
            <a:off x="0" y="765175"/>
            <a:ext cx="9144000" cy="935038"/>
          </a:xfrm>
        </p:spPr>
        <p:txBody>
          <a:bodyPr/>
          <a:lstStyle/>
          <a:p>
            <a:pPr>
              <a:defRPr/>
            </a:pPr>
            <a:r>
              <a:rPr lang="de-DE" sz="3000" b="1" dirty="0" smtClean="0">
                <a:solidFill>
                  <a:srgbClr val="0000FF"/>
                </a:solidFill>
                <a:latin typeface="+mn-lt"/>
                <a:ea typeface="ＭＳ Ｐゴシック" pitchFamily="34" charset="-128"/>
                <a:cs typeface="Arial" charset="0"/>
              </a:rPr>
              <a:t>4c</a:t>
            </a:r>
            <a:r>
              <a:rPr lang="de-DE" sz="3000" b="1" dirty="0" smtClean="0">
                <a:solidFill>
                  <a:srgbClr val="0000FF"/>
                </a:solidFill>
                <a:latin typeface="+mn-lt"/>
                <a:ea typeface="ＭＳ Ｐゴシック" pitchFamily="34" charset="-128"/>
                <a:cs typeface="Arial" charset="0"/>
              </a:rPr>
              <a:t>) Fazit</a:t>
            </a:r>
            <a:endParaRPr lang="en-US" sz="3000" b="1" dirty="0">
              <a:solidFill>
                <a:srgbClr val="0000FF"/>
              </a:solidFill>
              <a:latin typeface="+mn-lt"/>
              <a:ea typeface="ＭＳ Ｐゴシック" pitchFamily="34" charset="-128"/>
              <a:cs typeface="Arial" charset="0"/>
            </a:endParaRPr>
          </a:p>
        </p:txBody>
      </p:sp>
      <p:sp>
        <p:nvSpPr>
          <p:cNvPr id="4" name="Content Placeholder 3"/>
          <p:cNvSpPr>
            <a:spLocks noGrp="1"/>
          </p:cNvSpPr>
          <p:nvPr>
            <p:ph idx="1"/>
          </p:nvPr>
        </p:nvSpPr>
        <p:spPr>
          <a:xfrm>
            <a:off x="179388" y="1700213"/>
            <a:ext cx="8748712" cy="4249737"/>
          </a:xfrm>
        </p:spPr>
        <p:txBody>
          <a:bodyPr/>
          <a:lstStyle/>
          <a:p>
            <a:r>
              <a:rPr lang="de-DE" sz="2400" dirty="0" err="1"/>
              <a:t>Sprachstandserhebungen</a:t>
            </a:r>
            <a:r>
              <a:rPr lang="de-DE" sz="2400" dirty="0"/>
              <a:t> erlauben </a:t>
            </a:r>
            <a:r>
              <a:rPr lang="de-DE" sz="2400" b="1" dirty="0"/>
              <a:t>nie</a:t>
            </a:r>
            <a:r>
              <a:rPr lang="de-DE" sz="2400" dirty="0"/>
              <a:t> eine Aussage über </a:t>
            </a:r>
            <a:r>
              <a:rPr lang="de-DE" sz="2400" b="1" dirty="0"/>
              <a:t>„den“ Sprachstand </a:t>
            </a:r>
            <a:r>
              <a:rPr lang="de-DE" sz="2400" dirty="0"/>
              <a:t>der </a:t>
            </a:r>
            <a:r>
              <a:rPr lang="de-DE" sz="2400" dirty="0" err="1"/>
              <a:t>SchülerInnen</a:t>
            </a:r>
            <a:r>
              <a:rPr lang="de-DE" sz="2400" dirty="0"/>
              <a:t> , sondern zeigen lediglich einzelne sprachlichen Fähigkeiten in einer </a:t>
            </a:r>
            <a:r>
              <a:rPr lang="de-DE" sz="2400" b="1" dirty="0"/>
              <a:t>Momentaufnahme</a:t>
            </a:r>
            <a:r>
              <a:rPr lang="de-DE" sz="2400" dirty="0"/>
              <a:t> auf</a:t>
            </a:r>
          </a:p>
          <a:p>
            <a:r>
              <a:rPr lang="de-DE" sz="2400" dirty="0"/>
              <a:t>Die Sprachaneignung erfolgt </a:t>
            </a:r>
            <a:r>
              <a:rPr lang="de-DE" sz="2400" b="1" dirty="0"/>
              <a:t>diskontinuierlich</a:t>
            </a:r>
            <a:r>
              <a:rPr lang="de-DE" sz="2400" dirty="0"/>
              <a:t> und nie linear </a:t>
            </a:r>
            <a:r>
              <a:rPr lang="de-DE" sz="2400" b="1" dirty="0"/>
              <a:t>(u-förmig) </a:t>
            </a:r>
            <a:r>
              <a:rPr lang="de-DE" sz="2400" dirty="0">
                <a:sym typeface="Wingdings" pitchFamily="2" charset="2"/>
              </a:rPr>
              <a:t> Erhebungen zu </a:t>
            </a:r>
            <a:r>
              <a:rPr lang="de-DE" sz="2400" b="1" dirty="0">
                <a:sym typeface="Wingdings" pitchFamily="2" charset="2"/>
              </a:rPr>
              <a:t>mehreren Zeitpunkten </a:t>
            </a:r>
            <a:r>
              <a:rPr lang="de-DE" sz="2400" dirty="0">
                <a:sym typeface="Wingdings" pitchFamily="2" charset="2"/>
              </a:rPr>
              <a:t>notwendig</a:t>
            </a:r>
          </a:p>
          <a:p>
            <a:pPr lvl="0"/>
            <a:r>
              <a:rPr lang="de-DE" sz="2400" dirty="0">
                <a:solidFill>
                  <a:prstClr val="black"/>
                </a:solidFill>
                <a:sym typeface="Wingdings" pitchFamily="2" charset="2"/>
              </a:rPr>
              <a:t>Mehrsprachigkeit ist </a:t>
            </a:r>
            <a:r>
              <a:rPr lang="de-DE" sz="2400" b="1" dirty="0">
                <a:solidFill>
                  <a:prstClr val="black"/>
                </a:solidFill>
                <a:sym typeface="Wingdings" pitchFamily="2" charset="2"/>
              </a:rPr>
              <a:t>nicht Addition </a:t>
            </a:r>
            <a:r>
              <a:rPr lang="de-DE" sz="2400" dirty="0">
                <a:solidFill>
                  <a:prstClr val="black"/>
                </a:solidFill>
                <a:sym typeface="Wingdings" pitchFamily="2" charset="2"/>
              </a:rPr>
              <a:t>mehrerer Sprachen (Berücksichtigung multilingualer Fähigkeiten notwendig)</a:t>
            </a:r>
          </a:p>
          <a:p>
            <a:pPr marL="0" lvl="0" indent="0">
              <a:buNone/>
            </a:pPr>
            <a:endParaRPr lang="de-DE" sz="1200" b="1" dirty="0"/>
          </a:p>
          <a:p>
            <a:pPr marL="0" lvl="0" indent="0">
              <a:buNone/>
            </a:pPr>
            <a:r>
              <a:rPr lang="de-DE" sz="1100" b="1" dirty="0">
                <a:solidFill>
                  <a:prstClr val="black"/>
                </a:solidFill>
              </a:rPr>
              <a:t>Literatur: </a:t>
            </a:r>
            <a:r>
              <a:rPr lang="de-DE" sz="1100" dirty="0" err="1">
                <a:solidFill>
                  <a:prstClr val="black"/>
                </a:solidFill>
              </a:rPr>
              <a:t>Lengyel</a:t>
            </a:r>
            <a:r>
              <a:rPr lang="de-DE" sz="1100" dirty="0">
                <a:solidFill>
                  <a:prstClr val="black"/>
                </a:solidFill>
              </a:rPr>
              <a:t>/ Reich/ Roth/ Döll (2009): 29; </a:t>
            </a:r>
            <a:r>
              <a:rPr lang="de-DE" sz="1100" dirty="0" err="1">
                <a:solidFill>
                  <a:prstClr val="black"/>
                </a:solidFill>
              </a:rPr>
              <a:t>Ehlich</a:t>
            </a:r>
            <a:r>
              <a:rPr lang="de-DE" sz="1100" dirty="0">
                <a:solidFill>
                  <a:prstClr val="black"/>
                </a:solidFill>
              </a:rPr>
              <a:t> (2005): 150 ff.;  </a:t>
            </a:r>
            <a:r>
              <a:rPr lang="de-DE" sz="1100" dirty="0" err="1">
                <a:solidFill>
                  <a:prstClr val="black"/>
                </a:solidFill>
              </a:rPr>
              <a:t>Ehlich</a:t>
            </a:r>
            <a:r>
              <a:rPr lang="de-DE" sz="1100" dirty="0">
                <a:solidFill>
                  <a:prstClr val="black"/>
                </a:solidFill>
              </a:rPr>
              <a:t> (2005): 25</a:t>
            </a:r>
            <a:endParaRPr lang="en-US" sz="1100" dirty="0">
              <a:solidFill>
                <a:prstClr val="black"/>
              </a:solidFill>
            </a:endParaRPr>
          </a:p>
          <a:p>
            <a:pPr marL="0" indent="0" eaLnBrk="1" fontAlgn="auto" hangingPunct="1">
              <a:spcAft>
                <a:spcPts val="0"/>
              </a:spcAft>
              <a:buFont typeface="Arial" panose="020B0604020202020204" pitchFamily="34" charset="0"/>
              <a:buNone/>
              <a:defRPr/>
            </a:pPr>
            <a:endParaRPr lang="de-DE" sz="1600" b="1" dirty="0">
              <a:solidFill>
                <a:prstClr val="black"/>
              </a:solidFill>
            </a:endParaRPr>
          </a:p>
          <a:p>
            <a:pPr marL="0" indent="0">
              <a:buFont typeface="Arial" panose="020B0604020202020204" pitchFamily="34" charset="0"/>
              <a:buNone/>
              <a:defRPr/>
            </a:pP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title"/>
          </p:nvPr>
        </p:nvSpPr>
        <p:spPr>
          <a:xfrm>
            <a:off x="0" y="765175"/>
            <a:ext cx="9144000" cy="1268413"/>
          </a:xfrm>
        </p:spPr>
        <p:txBody>
          <a:bodyPr/>
          <a:lstStyle/>
          <a:p>
            <a:pPr>
              <a:defRPr/>
            </a:pPr>
            <a:r>
              <a:rPr lang="de-DE" sz="2800" b="1" dirty="0" smtClean="0">
                <a:solidFill>
                  <a:srgbClr val="0000FF"/>
                </a:solidFill>
                <a:latin typeface="+mn-lt"/>
                <a:ea typeface="ＭＳ Ｐゴシック" pitchFamily="34" charset="-128"/>
                <a:cs typeface="Arial" charset="0"/>
              </a:rPr>
              <a:t>  </a:t>
            </a:r>
            <a:r>
              <a:rPr lang="de-DE" sz="2800" b="1" dirty="0" smtClean="0">
                <a:solidFill>
                  <a:srgbClr val="0000FF"/>
                </a:solidFill>
                <a:latin typeface="+mn-lt"/>
                <a:ea typeface="ＭＳ Ｐゴシック" pitchFamily="34" charset="-128"/>
                <a:cs typeface="Arial" charset="0"/>
              </a:rPr>
              <a:t>4c</a:t>
            </a:r>
            <a:r>
              <a:rPr lang="de-DE" sz="2800" b="1" dirty="0" smtClean="0">
                <a:solidFill>
                  <a:srgbClr val="0000FF"/>
                </a:solidFill>
                <a:latin typeface="+mn-lt"/>
                <a:ea typeface="ＭＳ Ｐゴシック" pitchFamily="34" charset="-128"/>
                <a:cs typeface="Arial" charset="0"/>
              </a:rPr>
              <a:t>) Fazit – Auswahl der Verfahren zur Erhebung des Sprachstandes abhängig von:</a:t>
            </a:r>
            <a:endParaRPr lang="en-US" sz="2800" b="1" dirty="0">
              <a:solidFill>
                <a:srgbClr val="0000FF"/>
              </a:solidFill>
              <a:latin typeface="+mn-lt"/>
              <a:ea typeface="ＭＳ Ｐゴシック" pitchFamily="34" charset="-128"/>
              <a:cs typeface="Arial" charset="0"/>
            </a:endParaRPr>
          </a:p>
        </p:txBody>
      </p:sp>
      <p:sp>
        <p:nvSpPr>
          <p:cNvPr id="66566" name="Content Placeholder 2"/>
          <p:cNvSpPr>
            <a:spLocks noGrp="1"/>
          </p:cNvSpPr>
          <p:nvPr>
            <p:ph idx="1"/>
          </p:nvPr>
        </p:nvSpPr>
        <p:spPr>
          <a:xfrm>
            <a:off x="2268538" y="5792390"/>
            <a:ext cx="4321175" cy="287337"/>
          </a:xfrm>
        </p:spPr>
        <p:txBody>
          <a:bodyPr/>
          <a:lstStyle/>
          <a:p>
            <a:pPr marL="0" indent="0" algn="ctr" eaLnBrk="1" hangingPunct="1">
              <a:buFont typeface="Arial" panose="020B0604020202020204" pitchFamily="34" charset="0"/>
              <a:buNone/>
            </a:pPr>
            <a:r>
              <a:rPr lang="de-DE" sz="1200" b="1" dirty="0" smtClean="0">
                <a:solidFill>
                  <a:srgbClr val="000000"/>
                </a:solidFill>
                <a:ea typeface="ＭＳ Ｐゴシック" panose="020B0600070205080204" pitchFamily="34" charset="-128"/>
              </a:rPr>
              <a:t>Abbildung: </a:t>
            </a:r>
            <a:r>
              <a:rPr lang="de-DE" sz="1200" dirty="0" smtClean="0">
                <a:solidFill>
                  <a:srgbClr val="000000"/>
                </a:solidFill>
                <a:ea typeface="ＭＳ Ｐゴシック" panose="020B0600070205080204" pitchFamily="34" charset="-128"/>
              </a:rPr>
              <a:t>Antje Aulbert</a:t>
            </a:r>
            <a:endParaRPr lang="en-US" sz="1200" dirty="0" smtClean="0">
              <a:solidFill>
                <a:srgbClr val="000000"/>
              </a:solidFill>
              <a:ea typeface="ＭＳ Ｐゴシック" panose="020B0600070205080204" pitchFamily="34" charset="-128"/>
            </a:endParaRPr>
          </a:p>
          <a:p>
            <a:pPr marL="0" indent="0" algn="ctr" eaLnBrk="1" hangingPunct="1">
              <a:buFont typeface="Arial" panose="020B0604020202020204" pitchFamily="34" charset="0"/>
              <a:buNone/>
            </a:pPr>
            <a:endParaRPr lang="en-US" sz="1200" dirty="0" smtClean="0">
              <a:ea typeface="ＭＳ Ｐゴシック" panose="020B0600070205080204" pitchFamily="34" charset="-128"/>
            </a:endParaRPr>
          </a:p>
        </p:txBody>
      </p:sp>
      <p:pic>
        <p:nvPicPr>
          <p:cNvPr id="9" name="Picture 2" descr="\\abz01fst\users\user\aaulbert\Desktop\Leitfragen zur Auswahl des Verfahrens_Page_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976" t="11350" r="17641" b="4519"/>
          <a:stretch/>
        </p:blipFill>
        <p:spPr bwMode="auto">
          <a:xfrm>
            <a:off x="2485232" y="1872143"/>
            <a:ext cx="4104481" cy="3978588"/>
          </a:xfrm>
          <a:prstGeom prst="flowChartAlternateProcess">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title"/>
          </p:nvPr>
        </p:nvSpPr>
        <p:spPr>
          <a:xfrm>
            <a:off x="0" y="765175"/>
            <a:ext cx="9144000" cy="3527425"/>
          </a:xfrm>
        </p:spPr>
        <p:txBody>
          <a:bodyPr/>
          <a:lstStyle/>
          <a:p>
            <a:pPr>
              <a:defRPr/>
            </a:pPr>
            <a:r>
              <a:rPr lang="de-DE" sz="3200" b="1" dirty="0" smtClean="0">
                <a:solidFill>
                  <a:srgbClr val="0000FF"/>
                </a:solidFill>
                <a:latin typeface="+mn-lt"/>
                <a:ea typeface="ＭＳ Ｐゴシック" pitchFamily="34" charset="-128"/>
                <a:cs typeface="Arial" charset="0"/>
              </a:rPr>
              <a:t>  </a:t>
            </a:r>
            <a:r>
              <a:rPr lang="de-DE" sz="3200" b="1" dirty="0">
                <a:solidFill>
                  <a:srgbClr val="0000FF"/>
                </a:solidFill>
                <a:latin typeface="+mn-lt"/>
                <a:ea typeface="ＭＳ Ｐゴシック" pitchFamily="34" charset="-128"/>
                <a:cs typeface="Arial" charset="0"/>
              </a:rPr>
              <a:t/>
            </a:r>
            <a:br>
              <a:rPr lang="de-DE" sz="3200" b="1" dirty="0">
                <a:solidFill>
                  <a:srgbClr val="0000FF"/>
                </a:solidFill>
                <a:latin typeface="+mn-lt"/>
                <a:ea typeface="ＭＳ Ｐゴシック" pitchFamily="34" charset="-128"/>
                <a:cs typeface="Arial" charset="0"/>
              </a:rPr>
            </a:br>
            <a:r>
              <a:rPr lang="de-DE" sz="3200" b="1" dirty="0" smtClean="0">
                <a:solidFill>
                  <a:srgbClr val="0000FF"/>
                </a:solidFill>
                <a:latin typeface="+mn-lt"/>
                <a:ea typeface="ＭＳ Ｐゴシック" pitchFamily="34" charset="-128"/>
                <a:cs typeface="Arial" charset="0"/>
              </a:rPr>
              <a:t/>
            </a:r>
            <a:br>
              <a:rPr lang="de-DE" sz="3200" b="1" dirty="0" smtClean="0">
                <a:solidFill>
                  <a:srgbClr val="0000FF"/>
                </a:solidFill>
                <a:latin typeface="+mn-lt"/>
                <a:ea typeface="ＭＳ Ｐゴシック" pitchFamily="34" charset="-128"/>
                <a:cs typeface="Arial" charset="0"/>
              </a:rPr>
            </a:br>
            <a:r>
              <a:rPr lang="de-DE" sz="3200" b="1" dirty="0">
                <a:solidFill>
                  <a:srgbClr val="0000FF"/>
                </a:solidFill>
                <a:latin typeface="+mn-lt"/>
                <a:ea typeface="ＭＳ Ｐゴシック" pitchFamily="34" charset="-128"/>
                <a:cs typeface="Arial" charset="0"/>
              </a:rPr>
              <a:t/>
            </a:r>
            <a:br>
              <a:rPr lang="de-DE" sz="3200" b="1" dirty="0">
                <a:solidFill>
                  <a:srgbClr val="0000FF"/>
                </a:solidFill>
                <a:latin typeface="+mn-lt"/>
                <a:ea typeface="ＭＳ Ｐゴシック" pitchFamily="34" charset="-128"/>
                <a:cs typeface="Arial" charset="0"/>
              </a:rPr>
            </a:br>
            <a:r>
              <a:rPr lang="de-DE" sz="4500" b="1" dirty="0" smtClean="0">
                <a:solidFill>
                  <a:srgbClr val="0000FF"/>
                </a:solidFill>
                <a:latin typeface="+mn-lt"/>
                <a:ea typeface="ＭＳ Ｐゴシック" pitchFamily="34" charset="-128"/>
                <a:cs typeface="Arial" charset="0"/>
              </a:rPr>
              <a:t>5. Kennenlernen </a:t>
            </a:r>
            <a:r>
              <a:rPr lang="de-DE" sz="4500" b="1" dirty="0">
                <a:solidFill>
                  <a:srgbClr val="0000FF"/>
                </a:solidFill>
                <a:latin typeface="+mn-lt"/>
                <a:ea typeface="ＭＳ Ｐゴシック" pitchFamily="34" charset="-128"/>
                <a:cs typeface="Arial" charset="0"/>
              </a:rPr>
              <a:t>ausgewählter Verfahren zur </a:t>
            </a:r>
            <a:r>
              <a:rPr lang="de-DE" sz="4500" b="1" dirty="0" err="1">
                <a:solidFill>
                  <a:srgbClr val="0000FF"/>
                </a:solidFill>
                <a:latin typeface="+mn-lt"/>
                <a:ea typeface="ＭＳ Ｐゴシック" pitchFamily="34" charset="-128"/>
                <a:cs typeface="Arial" charset="0"/>
              </a:rPr>
              <a:t>Sprachstandserhebung</a:t>
            </a:r>
            <a:r>
              <a:rPr lang="de-DE" sz="4500" b="1" dirty="0">
                <a:solidFill>
                  <a:srgbClr val="0000FF"/>
                </a:solidFill>
                <a:latin typeface="+mn-lt"/>
                <a:ea typeface="ＭＳ Ｐゴシック" pitchFamily="34" charset="-128"/>
                <a:cs typeface="Arial" charset="0"/>
              </a:rPr>
              <a:t> und deren praktische Umsetzung</a:t>
            </a:r>
          </a:p>
        </p:txBody>
      </p:sp>
      <p:pic>
        <p:nvPicPr>
          <p:cNvPr id="70661"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title"/>
          </p:nvPr>
        </p:nvSpPr>
        <p:spPr>
          <a:xfrm>
            <a:off x="0" y="765175"/>
            <a:ext cx="9144000" cy="792163"/>
          </a:xfrm>
        </p:spPr>
        <p:txBody>
          <a:bodyPr/>
          <a:lstStyle/>
          <a:p>
            <a:pPr algn="l">
              <a:defRPr/>
            </a:pPr>
            <a:r>
              <a:rPr lang="de-DE" sz="3200" b="1" dirty="0" smtClean="0">
                <a:solidFill>
                  <a:srgbClr val="0000FF"/>
                </a:solidFill>
                <a:latin typeface="+mn-lt"/>
                <a:ea typeface="ＭＳ Ｐゴシック" pitchFamily="34" charset="-128"/>
                <a:cs typeface="Arial" charset="0"/>
              </a:rPr>
              <a:t>  5. Verfahren der </a:t>
            </a:r>
            <a:r>
              <a:rPr lang="de-DE" sz="3200" b="1" dirty="0" err="1" smtClean="0">
                <a:solidFill>
                  <a:srgbClr val="0000FF"/>
                </a:solidFill>
                <a:latin typeface="+mn-lt"/>
                <a:ea typeface="ＭＳ Ｐゴシック" pitchFamily="34" charset="-128"/>
                <a:cs typeface="Arial" charset="0"/>
              </a:rPr>
              <a:t>Sprachstandsdiagnostik</a:t>
            </a:r>
            <a:endParaRPr lang="de-DE" sz="3200" b="1" dirty="0">
              <a:solidFill>
                <a:srgbClr val="0000FF"/>
              </a:solidFill>
              <a:latin typeface="+mn-lt"/>
              <a:ea typeface="ＭＳ Ｐゴシック" pitchFamily="34" charset="-128"/>
              <a:cs typeface="Arial" charset="0"/>
            </a:endParaRPr>
          </a:p>
        </p:txBody>
      </p:sp>
      <p:pic>
        <p:nvPicPr>
          <p:cNvPr id="72709"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3" descr="\\abz01fst\users\user\aaulbert\Desktop\Kategorisierung nach Schulstufen_de.jpg"/>
          <p:cNvPicPr>
            <a:picLocks noChangeAspect="1" noChangeArrowheads="1"/>
          </p:cNvPicPr>
          <p:nvPr/>
        </p:nvPicPr>
        <p:blipFill>
          <a:blip r:embed="rId6" cstate="print">
            <a:extLst>
              <a:ext uri="{28A0092B-C50C-407E-A947-70E740481C1C}">
                <a14:useLocalDpi xmlns:a14="http://schemas.microsoft.com/office/drawing/2010/main" val="0"/>
              </a:ext>
            </a:extLst>
          </a:blip>
          <a:srcRect l="-2718" r="-2718"/>
          <a:stretch>
            <a:fillRect/>
          </a:stretch>
        </p:blipFill>
        <p:spPr bwMode="auto">
          <a:xfrm>
            <a:off x="250825" y="1403350"/>
            <a:ext cx="7129463"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rot="1452896">
            <a:off x="6450013" y="1976438"/>
            <a:ext cx="3013075" cy="476250"/>
          </a:xfrm>
          <a:prstGeom prst="rect">
            <a:avLst/>
          </a:prstGeom>
        </p:spPr>
        <p:txBody>
          <a:bodyPr>
            <a:spAutoFit/>
          </a:bodyPr>
          <a:lstStyle/>
          <a:p>
            <a:pPr eaLnBrk="1" fontAlgn="auto" hangingPunct="1">
              <a:spcBef>
                <a:spcPts val="0"/>
              </a:spcBef>
              <a:spcAft>
                <a:spcPts val="0"/>
              </a:spcAft>
              <a:defRPr/>
            </a:pPr>
            <a:r>
              <a:rPr lang="de-DE" sz="2500" b="1" kern="0" dirty="0">
                <a:solidFill>
                  <a:srgbClr val="9BBB59">
                    <a:lumMod val="75000"/>
                  </a:srgbClr>
                </a:solidFill>
                <a:latin typeface="Calibri"/>
              </a:rPr>
              <a:t>Was fällt Ihnen auf?</a:t>
            </a:r>
            <a:endParaRPr lang="en-US" sz="2500" kern="0" dirty="0">
              <a:solidFill>
                <a:sysClr val="windowText" lastClr="000000"/>
              </a:solidFill>
              <a:latin typeface="Calibri"/>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title"/>
          </p:nvPr>
        </p:nvSpPr>
        <p:spPr>
          <a:xfrm>
            <a:off x="0" y="765175"/>
            <a:ext cx="9144000" cy="792163"/>
          </a:xfrm>
        </p:spPr>
        <p:txBody>
          <a:bodyPr/>
          <a:lstStyle/>
          <a:p>
            <a:pPr algn="l">
              <a:defRPr/>
            </a:pPr>
            <a:r>
              <a:rPr lang="de-DE" sz="3200" b="1" dirty="0" smtClean="0">
                <a:solidFill>
                  <a:srgbClr val="0000FF"/>
                </a:solidFill>
                <a:latin typeface="+mn-lt"/>
                <a:ea typeface="ＭＳ Ｐゴシック" pitchFamily="34" charset="-128"/>
                <a:cs typeface="Arial" charset="0"/>
              </a:rPr>
              <a:t>  5. Kategorisierung der Erhebungsverfahren</a:t>
            </a:r>
            <a:endParaRPr lang="de-DE" sz="3200" b="1" dirty="0">
              <a:solidFill>
                <a:srgbClr val="0000FF"/>
              </a:solidFill>
              <a:latin typeface="+mn-lt"/>
              <a:ea typeface="ＭＳ Ｐゴシック" pitchFamily="34" charset="-128"/>
              <a:cs typeface="Arial" charset="0"/>
            </a:endParaRPr>
          </a:p>
        </p:txBody>
      </p:sp>
      <p:pic>
        <p:nvPicPr>
          <p:cNvPr id="74757"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2" descr="\\abz01fst\users\user\aaulbert\Desktop\Erhebungsverfahren.jpg"/>
          <p:cNvPicPr>
            <a:picLocks noChangeAspect="1" noChangeArrowheads="1"/>
          </p:cNvPicPr>
          <p:nvPr/>
        </p:nvPicPr>
        <p:blipFill>
          <a:blip r:embed="rId6" cstate="print">
            <a:extLst>
              <a:ext uri="{28A0092B-C50C-407E-A947-70E740481C1C}">
                <a14:useLocalDpi xmlns:a14="http://schemas.microsoft.com/office/drawing/2010/main" val="0"/>
              </a:ext>
            </a:extLst>
          </a:blip>
          <a:srcRect l="5234" t="3331" r="3842" b="3346"/>
          <a:stretch>
            <a:fillRect/>
          </a:stretch>
        </p:blipFill>
        <p:spPr bwMode="auto">
          <a:xfrm>
            <a:off x="1187450" y="1420813"/>
            <a:ext cx="6040438" cy="43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9" name="TextBox 11"/>
          <p:cNvSpPr txBox="1">
            <a:spLocks noChangeArrowheads="1"/>
          </p:cNvSpPr>
          <p:nvPr/>
        </p:nvSpPr>
        <p:spPr bwMode="auto">
          <a:xfrm>
            <a:off x="1258888" y="5805488"/>
            <a:ext cx="596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sz="1200" b="1">
                <a:solidFill>
                  <a:srgbClr val="000000"/>
                </a:solidFill>
              </a:rPr>
              <a:t>Literatur </a:t>
            </a:r>
            <a:r>
              <a:rPr lang="de-DE" sz="1200">
                <a:solidFill>
                  <a:srgbClr val="000000"/>
                </a:solidFill>
              </a:rPr>
              <a:t>BAMBF (2005): 154 – 164; Kany/Schöler (2010): 115/  </a:t>
            </a:r>
            <a:r>
              <a:rPr lang="de-DE" sz="1200" b="1">
                <a:solidFill>
                  <a:srgbClr val="000000"/>
                </a:solidFill>
              </a:rPr>
              <a:t>Grafik: </a:t>
            </a:r>
            <a:r>
              <a:rPr lang="de-DE" sz="1200">
                <a:solidFill>
                  <a:srgbClr val="000000"/>
                </a:solidFill>
              </a:rPr>
              <a:t>Antje Aulbert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title"/>
          </p:nvPr>
        </p:nvSpPr>
        <p:spPr>
          <a:xfrm>
            <a:off x="0" y="765175"/>
            <a:ext cx="9144000" cy="792163"/>
          </a:xfrm>
        </p:spPr>
        <p:txBody>
          <a:bodyPr/>
          <a:lstStyle/>
          <a:p>
            <a:pPr algn="l">
              <a:defRPr/>
            </a:pPr>
            <a:r>
              <a:rPr lang="de-DE" sz="3200" b="1" dirty="0" smtClean="0">
                <a:solidFill>
                  <a:srgbClr val="0000FF"/>
                </a:solidFill>
                <a:latin typeface="+mn-lt"/>
                <a:ea typeface="ＭＳ Ｐゴシック" pitchFamily="34" charset="-128"/>
                <a:cs typeface="Arial" charset="0"/>
              </a:rPr>
              <a:t>  5. Vorstellung ausgewählter Erhebungsinstrumente</a:t>
            </a:r>
            <a:endParaRPr lang="de-DE" sz="3200" b="1" dirty="0">
              <a:solidFill>
                <a:srgbClr val="0000FF"/>
              </a:solidFill>
              <a:latin typeface="+mn-lt"/>
              <a:ea typeface="ＭＳ Ｐゴシック" pitchFamily="34" charset="-128"/>
              <a:cs typeface="Arial" charset="0"/>
            </a:endParaRPr>
          </a:p>
        </p:txBody>
      </p:sp>
      <p:pic>
        <p:nvPicPr>
          <p:cNvPr id="76805"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p:cNvSpPr>
            <a:spLocks noGrp="1"/>
          </p:cNvSpPr>
          <p:nvPr>
            <p:ph idx="1"/>
          </p:nvPr>
        </p:nvSpPr>
        <p:spPr>
          <a:xfrm>
            <a:off x="457200" y="1887538"/>
            <a:ext cx="8218488" cy="3844925"/>
          </a:xfrm>
        </p:spPr>
        <p:txBody>
          <a:bodyPr>
            <a:normAutofit fontScale="70000" lnSpcReduction="20000"/>
          </a:bodyPr>
          <a:lstStyle/>
          <a:p>
            <a:pPr>
              <a:defRPr/>
            </a:pPr>
            <a:r>
              <a:rPr lang="de-DE" b="1" dirty="0" smtClean="0"/>
              <a:t>Schätzverfahren </a:t>
            </a:r>
            <a:r>
              <a:rPr lang="de-DE" b="1" dirty="0"/>
              <a:t>(Selbsteinschätzung): </a:t>
            </a:r>
            <a:r>
              <a:rPr lang="de-DE" dirty="0" smtClean="0"/>
              <a:t>Sprachenportfolio</a:t>
            </a:r>
          </a:p>
          <a:p>
            <a:pPr marL="0" indent="0">
              <a:buFont typeface="Arial" panose="020B0604020202020204" pitchFamily="34" charset="0"/>
              <a:buNone/>
              <a:defRPr/>
            </a:pPr>
            <a:endParaRPr lang="de-DE" sz="1400" dirty="0" smtClean="0"/>
          </a:p>
          <a:p>
            <a:pPr>
              <a:defRPr/>
            </a:pPr>
            <a:r>
              <a:rPr lang="de-DE" b="1" dirty="0"/>
              <a:t>Beobachtungsverfahren: </a:t>
            </a:r>
            <a:r>
              <a:rPr lang="de-DE" dirty="0"/>
              <a:t>Niveaubeschreibungen </a:t>
            </a:r>
            <a:r>
              <a:rPr lang="de-DE" dirty="0" err="1"/>
              <a:t>DaZ</a:t>
            </a:r>
            <a:r>
              <a:rPr lang="de-DE" dirty="0"/>
              <a:t> (</a:t>
            </a:r>
            <a:r>
              <a:rPr lang="de-DE" dirty="0" smtClean="0"/>
              <a:t>Sek 1, GS)</a:t>
            </a:r>
          </a:p>
          <a:p>
            <a:pPr marL="0" indent="0">
              <a:buFont typeface="Arial" panose="020B0604020202020204" pitchFamily="34" charset="0"/>
              <a:buNone/>
              <a:defRPr/>
            </a:pPr>
            <a:endParaRPr lang="de-DE" sz="1400" dirty="0"/>
          </a:p>
          <a:p>
            <a:pPr>
              <a:defRPr/>
            </a:pPr>
            <a:r>
              <a:rPr lang="de-DE" b="1" dirty="0"/>
              <a:t>Profilanalyse: </a:t>
            </a:r>
            <a:r>
              <a:rPr lang="de-DE" dirty="0" err="1" smtClean="0"/>
              <a:t>FörMig</a:t>
            </a:r>
            <a:r>
              <a:rPr lang="de-DE" dirty="0" smtClean="0"/>
              <a:t> Tulpenbeet, </a:t>
            </a:r>
            <a:r>
              <a:rPr lang="de-DE" dirty="0" err="1"/>
              <a:t>FörMig</a:t>
            </a:r>
            <a:r>
              <a:rPr lang="de-DE" dirty="0"/>
              <a:t> </a:t>
            </a:r>
            <a:r>
              <a:rPr lang="de-DE" dirty="0" smtClean="0"/>
              <a:t>Bumerang</a:t>
            </a:r>
          </a:p>
          <a:p>
            <a:pPr marL="0" indent="0">
              <a:buFont typeface="Arial" panose="020B0604020202020204" pitchFamily="34" charset="0"/>
              <a:buNone/>
              <a:defRPr/>
            </a:pPr>
            <a:endParaRPr lang="de-DE" sz="1400" dirty="0"/>
          </a:p>
          <a:p>
            <a:pPr>
              <a:defRPr/>
            </a:pPr>
            <a:r>
              <a:rPr lang="de-DE" b="1" dirty="0"/>
              <a:t>Tests: </a:t>
            </a:r>
            <a:r>
              <a:rPr lang="de-DE" dirty="0"/>
              <a:t>„Sprachgewandt II – III</a:t>
            </a:r>
            <a:r>
              <a:rPr lang="de-DE" dirty="0" smtClean="0"/>
              <a:t>“</a:t>
            </a:r>
          </a:p>
          <a:p>
            <a:pPr marL="0" indent="0">
              <a:buFont typeface="Arial" panose="020B0604020202020204" pitchFamily="34" charset="0"/>
              <a:buNone/>
              <a:defRPr/>
            </a:pPr>
            <a:endParaRPr lang="de-DE" sz="1400" b="1" dirty="0"/>
          </a:p>
          <a:p>
            <a:pPr>
              <a:defRPr/>
            </a:pPr>
            <a:r>
              <a:rPr lang="de-DE" b="1" dirty="0"/>
              <a:t>Screening: </a:t>
            </a:r>
            <a:r>
              <a:rPr lang="de-DE" dirty="0"/>
              <a:t>C-Test</a:t>
            </a:r>
          </a:p>
          <a:p>
            <a:pPr marL="0" indent="0">
              <a:buFont typeface="Arial" panose="020B0604020202020204" pitchFamily="34" charset="0"/>
              <a:buNone/>
              <a:defRPr/>
            </a:pPr>
            <a:endParaRPr lang="de-DE" sz="1400" dirty="0" smtClean="0"/>
          </a:p>
          <a:p>
            <a:pPr>
              <a:defRPr/>
            </a:pPr>
            <a:r>
              <a:rPr lang="de-DE" b="1" dirty="0" smtClean="0"/>
              <a:t>Dossiers: </a:t>
            </a:r>
            <a:r>
              <a:rPr lang="de-DE" sz="2900" dirty="0" smtClean="0"/>
              <a:t>„Förderdossier </a:t>
            </a:r>
            <a:r>
              <a:rPr lang="de-DE" sz="2900" dirty="0" err="1" smtClean="0"/>
              <a:t>DaZ</a:t>
            </a:r>
            <a:r>
              <a:rPr lang="de-DE" sz="2900" dirty="0" smtClean="0"/>
              <a:t>“, („Personenbezogener Lehrplan“)</a:t>
            </a:r>
          </a:p>
          <a:p>
            <a:pPr marL="0" indent="0">
              <a:buFont typeface="Arial" panose="020B0604020202020204" pitchFamily="34" charset="0"/>
              <a:buNone/>
              <a:defRPr/>
            </a:pPr>
            <a:endParaRPr lang="de-DE" sz="1400" dirty="0" smtClean="0"/>
          </a:p>
          <a:p>
            <a:pPr>
              <a:defRPr/>
            </a:pPr>
            <a:r>
              <a:rPr lang="de-DE" b="1" dirty="0" smtClean="0"/>
              <a:t>Fehleranalyse </a:t>
            </a:r>
            <a:r>
              <a:rPr lang="de-DE" dirty="0" smtClean="0"/>
              <a:t>(nach </a:t>
            </a:r>
            <a:r>
              <a:rPr lang="de-DE" dirty="0" err="1" smtClean="0"/>
              <a:t>Corder</a:t>
            </a:r>
            <a:r>
              <a:rPr lang="de-DE" dirty="0" smtClean="0"/>
              <a:t>): </a:t>
            </a:r>
            <a:r>
              <a:rPr lang="de-DE" sz="2900" dirty="0" smtClean="0"/>
              <a:t>Kategorisierung der Fehler (Interferenz)</a:t>
            </a:r>
            <a:endParaRPr lang="de-DE" sz="31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hteck 5"/>
          <p:cNvSpPr>
            <a:spLocks noChangeArrowheads="1"/>
          </p:cNvSpPr>
          <p:nvPr/>
        </p:nvSpPr>
        <p:spPr bwMode="auto">
          <a:xfrm>
            <a:off x="0" y="1844675"/>
            <a:ext cx="9144000" cy="2282676"/>
          </a:xfrm>
          <a:prstGeom prst="rect">
            <a:avLst/>
          </a:prstGeom>
          <a:noFill/>
          <a:ln w="9525">
            <a:noFill/>
            <a:miter lim="800000"/>
            <a:headEnd/>
            <a:tailEnd/>
          </a:ln>
        </p:spPr>
        <p:txBody>
          <a:bodyPr>
            <a:spAutoFit/>
          </a:bodyPr>
          <a:lstStyle/>
          <a:p>
            <a:pPr algn="ctr" eaLnBrk="1" hangingPunct="1">
              <a:spcBef>
                <a:spcPts val="1050"/>
              </a:spcBef>
              <a:defRPr/>
            </a:pPr>
            <a:r>
              <a:rPr lang="de-DE" sz="4400" b="1" dirty="0" smtClean="0">
                <a:solidFill>
                  <a:srgbClr val="0000FF"/>
                </a:solidFill>
                <a:latin typeface="+mj-lt"/>
                <a:cs typeface="Arial" charset="0"/>
              </a:rPr>
              <a:t>Teil 1</a:t>
            </a:r>
            <a:endParaRPr lang="de-DE" sz="4400" b="1" dirty="0">
              <a:solidFill>
                <a:srgbClr val="0000FF"/>
              </a:solidFill>
              <a:latin typeface="+mj-lt"/>
              <a:cs typeface="Arial" charset="0"/>
            </a:endParaRPr>
          </a:p>
          <a:p>
            <a:pPr algn="ctr" eaLnBrk="1" hangingPunct="1">
              <a:spcBef>
                <a:spcPts val="1050"/>
              </a:spcBef>
              <a:defRPr/>
            </a:pPr>
            <a:endParaRPr lang="de-DE" sz="1000" b="1" dirty="0">
              <a:solidFill>
                <a:srgbClr val="0000FF"/>
              </a:solidFill>
              <a:latin typeface="+mj-lt"/>
              <a:cs typeface="Arial" charset="0"/>
            </a:endParaRPr>
          </a:p>
          <a:p>
            <a:pPr algn="ctr" eaLnBrk="1" hangingPunct="1">
              <a:spcBef>
                <a:spcPts val="1050"/>
              </a:spcBef>
              <a:defRPr/>
            </a:pPr>
            <a:r>
              <a:rPr lang="de-DE" sz="3500" b="1" dirty="0" smtClean="0">
                <a:solidFill>
                  <a:srgbClr val="0000FF"/>
                </a:solidFill>
                <a:latin typeface="+mj-lt"/>
                <a:cs typeface="Arial" charset="0"/>
              </a:rPr>
              <a:t>Was sind </a:t>
            </a:r>
            <a:r>
              <a:rPr lang="de-DE" sz="3500" b="1" dirty="0" err="1" smtClean="0">
                <a:solidFill>
                  <a:srgbClr val="0000FF"/>
                </a:solidFill>
                <a:latin typeface="+mj-lt"/>
                <a:cs typeface="Arial" charset="0"/>
              </a:rPr>
              <a:t>Sprachstandserhebungen</a:t>
            </a:r>
            <a:r>
              <a:rPr lang="de-DE" sz="3500" b="1" dirty="0" smtClean="0">
                <a:solidFill>
                  <a:srgbClr val="0000FF"/>
                </a:solidFill>
                <a:latin typeface="+mj-lt"/>
                <a:cs typeface="Arial" charset="0"/>
              </a:rPr>
              <a:t> und wie wende ich sie an?</a:t>
            </a:r>
            <a:endParaRPr lang="de-DE" sz="3500" b="1" dirty="0">
              <a:solidFill>
                <a:srgbClr val="0000FF"/>
              </a:solidFill>
              <a:latin typeface="+mj-lt"/>
              <a:cs typeface="Arial" charset="0"/>
            </a:endParaRPr>
          </a:p>
        </p:txBody>
      </p:sp>
      <p:pic>
        <p:nvPicPr>
          <p:cNvPr id="21507"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title"/>
          </p:nvPr>
        </p:nvSpPr>
        <p:spPr>
          <a:xfrm>
            <a:off x="0" y="765175"/>
            <a:ext cx="9144000" cy="792163"/>
          </a:xfrm>
        </p:spPr>
        <p:txBody>
          <a:bodyPr/>
          <a:lstStyle/>
          <a:p>
            <a:pPr algn="l">
              <a:defRPr/>
            </a:pPr>
            <a:r>
              <a:rPr lang="de-DE" sz="3200" b="1" dirty="0" smtClean="0">
                <a:solidFill>
                  <a:srgbClr val="0000FF"/>
                </a:solidFill>
                <a:latin typeface="+mn-lt"/>
                <a:ea typeface="ＭＳ Ｐゴシック" pitchFamily="34" charset="-128"/>
                <a:cs typeface="Arial" charset="0"/>
              </a:rPr>
              <a:t>  5. Vorstellung ausgewählter Erhebungsinstrumente</a:t>
            </a:r>
            <a:endParaRPr lang="de-DE" sz="3200" b="1" dirty="0">
              <a:solidFill>
                <a:srgbClr val="0000FF"/>
              </a:solidFill>
              <a:latin typeface="+mn-lt"/>
              <a:ea typeface="ＭＳ Ｐゴシック" pitchFamily="34" charset="-128"/>
              <a:cs typeface="Arial" charset="0"/>
            </a:endParaRPr>
          </a:p>
        </p:txBody>
      </p:sp>
      <p:pic>
        <p:nvPicPr>
          <p:cNvPr id="78853"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Content Placeholder 3"/>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17081" t="9567" r="15662" b="13065"/>
          <a:stretch>
            <a:fillRect/>
          </a:stretch>
        </p:blipFill>
        <p:spPr bwMode="auto">
          <a:xfrm>
            <a:off x="3359150" y="1601788"/>
            <a:ext cx="4859338"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79388" y="2060575"/>
            <a:ext cx="2879725" cy="3140075"/>
          </a:xfrm>
          <a:prstGeom prst="rect">
            <a:avLst/>
          </a:prstGeom>
          <a:noFill/>
        </p:spPr>
        <p:txBody>
          <a:bodyPr>
            <a:spAutoFit/>
          </a:bodyPr>
          <a:lstStyle/>
          <a:p>
            <a:pPr eaLnBrk="1" fontAlgn="auto" hangingPunct="1">
              <a:spcBef>
                <a:spcPts val="0"/>
              </a:spcBef>
              <a:spcAft>
                <a:spcPts val="0"/>
              </a:spcAft>
              <a:defRPr/>
            </a:pPr>
            <a:r>
              <a:rPr lang="de-DE" b="1" u="sng" dirty="0">
                <a:solidFill>
                  <a:prstClr val="black"/>
                </a:solidFill>
                <a:latin typeface="Calibri"/>
              </a:rPr>
              <a:t>Leitfragen zum Ersteindruck:</a:t>
            </a:r>
          </a:p>
          <a:p>
            <a:pPr eaLnBrk="1" fontAlgn="auto" hangingPunct="1">
              <a:spcBef>
                <a:spcPts val="0"/>
              </a:spcBef>
              <a:spcAft>
                <a:spcPts val="0"/>
              </a:spcAft>
              <a:defRPr/>
            </a:pPr>
            <a:endParaRPr lang="de-DE" b="1" dirty="0">
              <a:solidFill>
                <a:prstClr val="black"/>
              </a:solidFill>
              <a:latin typeface="Calibri"/>
            </a:endParaRPr>
          </a:p>
          <a:p>
            <a:pPr marL="285750" indent="-285750" eaLnBrk="1" fontAlgn="auto" hangingPunct="1">
              <a:spcBef>
                <a:spcPts val="0"/>
              </a:spcBef>
              <a:spcAft>
                <a:spcPts val="0"/>
              </a:spcAft>
              <a:buFont typeface="Arial" pitchFamily="34" charset="0"/>
              <a:buChar char="•"/>
              <a:defRPr/>
            </a:pPr>
            <a:r>
              <a:rPr lang="de-DE" b="1" dirty="0">
                <a:solidFill>
                  <a:prstClr val="black"/>
                </a:solidFill>
                <a:latin typeface="Calibri"/>
              </a:rPr>
              <a:t>Wie ist das Instrument aufgebaut?</a:t>
            </a:r>
          </a:p>
          <a:p>
            <a:pPr marL="285750" indent="-285750" eaLnBrk="1" fontAlgn="auto" hangingPunct="1">
              <a:spcBef>
                <a:spcPts val="0"/>
              </a:spcBef>
              <a:spcAft>
                <a:spcPts val="0"/>
              </a:spcAft>
              <a:buFont typeface="Arial" pitchFamily="34" charset="0"/>
              <a:buChar char="•"/>
              <a:defRPr/>
            </a:pPr>
            <a:endParaRPr lang="de-DE" b="1" dirty="0">
              <a:solidFill>
                <a:prstClr val="black"/>
              </a:solidFill>
              <a:latin typeface="Calibri"/>
            </a:endParaRPr>
          </a:p>
          <a:p>
            <a:pPr marL="285750" indent="-285750" eaLnBrk="1" fontAlgn="auto" hangingPunct="1">
              <a:spcBef>
                <a:spcPts val="0"/>
              </a:spcBef>
              <a:spcAft>
                <a:spcPts val="0"/>
              </a:spcAft>
              <a:buFont typeface="Arial" pitchFamily="34" charset="0"/>
              <a:buChar char="•"/>
              <a:defRPr/>
            </a:pPr>
            <a:r>
              <a:rPr lang="de-DE" b="1" dirty="0">
                <a:solidFill>
                  <a:prstClr val="black"/>
                </a:solidFill>
                <a:latin typeface="Calibri"/>
              </a:rPr>
              <a:t>Auf welche Kompetenzen wird der Schwerpunkt gelegt?</a:t>
            </a:r>
          </a:p>
          <a:p>
            <a:pPr marL="285750" indent="-285750" eaLnBrk="1" fontAlgn="auto" hangingPunct="1">
              <a:spcBef>
                <a:spcPts val="0"/>
              </a:spcBef>
              <a:spcAft>
                <a:spcPts val="0"/>
              </a:spcAft>
              <a:buFont typeface="Arial" pitchFamily="34" charset="0"/>
              <a:buChar char="•"/>
              <a:defRPr/>
            </a:pPr>
            <a:endParaRPr lang="de-DE" b="1" dirty="0">
              <a:solidFill>
                <a:prstClr val="black"/>
              </a:solidFill>
              <a:latin typeface="Calibri"/>
            </a:endParaRPr>
          </a:p>
          <a:p>
            <a:pPr marL="285750" indent="-285750" eaLnBrk="1" fontAlgn="auto" hangingPunct="1">
              <a:spcBef>
                <a:spcPts val="0"/>
              </a:spcBef>
              <a:spcAft>
                <a:spcPts val="0"/>
              </a:spcAft>
              <a:buFont typeface="Arial" pitchFamily="34" charset="0"/>
              <a:buChar char="•"/>
              <a:defRPr/>
            </a:pPr>
            <a:r>
              <a:rPr lang="de-DE" b="1" dirty="0">
                <a:solidFill>
                  <a:prstClr val="black"/>
                </a:solidFill>
                <a:latin typeface="Calibri"/>
              </a:rPr>
              <a:t>Wie ansprechend finden Sie das Instrument?</a:t>
            </a:r>
            <a:endParaRPr lang="en-US" b="1" dirty="0">
              <a:solidFill>
                <a:prstClr val="black"/>
              </a:solidFill>
              <a:latin typeface="Calibri"/>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title"/>
          </p:nvPr>
        </p:nvSpPr>
        <p:spPr>
          <a:xfrm>
            <a:off x="0" y="765175"/>
            <a:ext cx="9144000" cy="792163"/>
          </a:xfrm>
        </p:spPr>
        <p:txBody>
          <a:bodyPr/>
          <a:lstStyle/>
          <a:p>
            <a:pPr>
              <a:defRPr/>
            </a:pPr>
            <a:r>
              <a:rPr lang="de-DE" sz="3200" b="1" dirty="0" smtClean="0">
                <a:solidFill>
                  <a:srgbClr val="0000FF"/>
                </a:solidFill>
                <a:latin typeface="+mn-lt"/>
                <a:ea typeface="ＭＳ Ｐゴシック" pitchFamily="34" charset="-128"/>
                <a:cs typeface="Arial" charset="0"/>
              </a:rPr>
              <a:t> „Niveaubeschreibungen </a:t>
            </a:r>
            <a:r>
              <a:rPr lang="de-DE" sz="3200" b="1" dirty="0" err="1" smtClean="0">
                <a:solidFill>
                  <a:srgbClr val="0000FF"/>
                </a:solidFill>
                <a:latin typeface="+mn-lt"/>
                <a:ea typeface="ＭＳ Ｐゴシック" pitchFamily="34" charset="-128"/>
                <a:cs typeface="Arial" charset="0"/>
              </a:rPr>
              <a:t>DaZ</a:t>
            </a:r>
            <a:r>
              <a:rPr lang="de-DE" sz="3200" b="1" dirty="0" smtClean="0">
                <a:solidFill>
                  <a:srgbClr val="0000FF"/>
                </a:solidFill>
                <a:latin typeface="+mn-lt"/>
                <a:ea typeface="ＭＳ Ｐゴシック" pitchFamily="34" charset="-128"/>
                <a:cs typeface="Arial" charset="0"/>
              </a:rPr>
              <a:t>“: Überblick</a:t>
            </a:r>
            <a:endParaRPr lang="de-DE" sz="3200" b="1" dirty="0">
              <a:solidFill>
                <a:srgbClr val="0000FF"/>
              </a:solidFill>
              <a:latin typeface="+mn-lt"/>
              <a:ea typeface="ＭＳ Ｐゴシック" pitchFamily="34" charset="-128"/>
              <a:cs typeface="Arial" charset="0"/>
            </a:endParaRPr>
          </a:p>
        </p:txBody>
      </p:sp>
      <p:pic>
        <p:nvPicPr>
          <p:cNvPr id="80901"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txBox="1">
            <a:spLocks/>
          </p:cNvSpPr>
          <p:nvPr/>
        </p:nvSpPr>
        <p:spPr>
          <a:xfrm>
            <a:off x="323850" y="1557338"/>
            <a:ext cx="8712200" cy="4464050"/>
          </a:xfrm>
          <a:prstGeom prst="rect">
            <a:avLst/>
          </a:prstGeom>
        </p:spPr>
        <p:txBody>
          <a:bodyPr>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defRPr/>
            </a:pPr>
            <a:r>
              <a:rPr lang="de-DE" sz="2900" dirty="0" smtClean="0">
                <a:solidFill>
                  <a:sysClr val="windowText" lastClr="000000"/>
                </a:solidFill>
              </a:rPr>
              <a:t>Instrument zur </a:t>
            </a:r>
            <a:r>
              <a:rPr lang="de-DE" sz="2900" b="1" dirty="0" smtClean="0">
                <a:solidFill>
                  <a:sysClr val="windowText" lastClr="000000"/>
                </a:solidFill>
              </a:rPr>
              <a:t>strukturierten Beobachtung und Beschreibung von Sprachkompetenzen</a:t>
            </a:r>
            <a:r>
              <a:rPr lang="de-DE" sz="2900" dirty="0" smtClean="0">
                <a:solidFill>
                  <a:sysClr val="windowText" lastClr="000000"/>
                </a:solidFill>
              </a:rPr>
              <a:t> (kein sprachdiagnostisches Instrument)</a:t>
            </a:r>
          </a:p>
          <a:p>
            <a:pPr marL="0" indent="0" fontAlgn="auto">
              <a:spcAft>
                <a:spcPts val="0"/>
              </a:spcAft>
              <a:buFont typeface="Arial" pitchFamily="34" charset="0"/>
              <a:buNone/>
              <a:defRPr/>
            </a:pPr>
            <a:endParaRPr lang="de-DE" sz="1000" dirty="0" smtClean="0">
              <a:solidFill>
                <a:sysClr val="windowText" lastClr="000000"/>
              </a:solidFill>
            </a:endParaRPr>
          </a:p>
          <a:p>
            <a:pPr fontAlgn="auto">
              <a:spcAft>
                <a:spcPts val="0"/>
              </a:spcAft>
              <a:defRPr/>
            </a:pPr>
            <a:r>
              <a:rPr lang="de-DE" sz="2900" dirty="0" smtClean="0">
                <a:solidFill>
                  <a:sysClr val="windowText" lastClr="000000"/>
                </a:solidFill>
                <a:sym typeface="Wingdings" pitchFamily="2" charset="2"/>
              </a:rPr>
              <a:t>unterstützt systematischen und sachlichen Austausch</a:t>
            </a:r>
            <a:endParaRPr lang="en-US" sz="2900" dirty="0" smtClean="0">
              <a:solidFill>
                <a:sysClr val="windowText" lastClr="000000"/>
              </a:solidFill>
              <a:sym typeface="Wingdings" pitchFamily="2" charset="2"/>
            </a:endParaRPr>
          </a:p>
          <a:p>
            <a:pPr marL="0" indent="0" fontAlgn="auto">
              <a:spcAft>
                <a:spcPts val="0"/>
              </a:spcAft>
              <a:buFont typeface="Arial" pitchFamily="34" charset="0"/>
              <a:buNone/>
              <a:defRPr/>
            </a:pPr>
            <a:endParaRPr lang="de-DE" sz="1100" b="1" dirty="0" smtClean="0">
              <a:solidFill>
                <a:sysClr val="windowText" lastClr="000000"/>
              </a:solidFill>
              <a:sym typeface="Wingdings" pitchFamily="2" charset="2"/>
            </a:endParaRPr>
          </a:p>
          <a:p>
            <a:pPr fontAlgn="auto">
              <a:spcAft>
                <a:spcPts val="0"/>
              </a:spcAft>
              <a:defRPr/>
            </a:pPr>
            <a:r>
              <a:rPr lang="de-DE" sz="2900" b="1" dirty="0" smtClean="0">
                <a:solidFill>
                  <a:sysClr val="windowText" lastClr="000000"/>
                </a:solidFill>
                <a:sym typeface="Wingdings" pitchFamily="2" charset="2"/>
              </a:rPr>
              <a:t>Zielgruppe: </a:t>
            </a:r>
            <a:r>
              <a:rPr lang="de-DE" sz="2900" dirty="0" err="1" smtClean="0">
                <a:solidFill>
                  <a:sysClr val="windowText" lastClr="000000"/>
                </a:solidFill>
                <a:sym typeface="Wingdings" pitchFamily="2" charset="2"/>
              </a:rPr>
              <a:t>DaZ</a:t>
            </a:r>
            <a:r>
              <a:rPr lang="de-DE" sz="2900" dirty="0" smtClean="0">
                <a:solidFill>
                  <a:sysClr val="windowText" lastClr="000000"/>
                </a:solidFill>
                <a:sym typeface="Wingdings" pitchFamily="2" charset="2"/>
              </a:rPr>
              <a:t> SchülerInnen in Primar und Sekundarstufe</a:t>
            </a:r>
          </a:p>
          <a:p>
            <a:pPr marL="0" indent="0" fontAlgn="auto">
              <a:spcAft>
                <a:spcPts val="0"/>
              </a:spcAft>
              <a:buFont typeface="Arial" pitchFamily="34" charset="0"/>
              <a:buNone/>
              <a:defRPr/>
            </a:pPr>
            <a:endParaRPr lang="en-US" sz="1100" dirty="0" smtClean="0">
              <a:solidFill>
                <a:prstClr val="black"/>
              </a:solidFill>
              <a:sym typeface="Wingdings" pitchFamily="2" charset="2"/>
            </a:endParaRPr>
          </a:p>
          <a:p>
            <a:pPr fontAlgn="auto">
              <a:spcAft>
                <a:spcPts val="0"/>
              </a:spcAft>
              <a:defRPr/>
            </a:pPr>
            <a:r>
              <a:rPr lang="en-US" sz="2900" dirty="0" err="1" smtClean="0">
                <a:solidFill>
                  <a:prstClr val="black"/>
                </a:solidFill>
                <a:sym typeface="Wingdings" pitchFamily="2" charset="2"/>
              </a:rPr>
              <a:t>für</a:t>
            </a:r>
            <a:r>
              <a:rPr lang="en-US" sz="2900" dirty="0" smtClean="0">
                <a:solidFill>
                  <a:prstClr val="black"/>
                </a:solidFill>
                <a:sym typeface="Wingdings" pitchFamily="2" charset="2"/>
              </a:rPr>
              <a:t> die </a:t>
            </a:r>
            <a:r>
              <a:rPr lang="en-US" sz="2900" dirty="0" err="1" smtClean="0">
                <a:solidFill>
                  <a:prstClr val="black"/>
                </a:solidFill>
                <a:sym typeface="Wingdings" pitchFamily="2" charset="2"/>
              </a:rPr>
              <a:t>Sekundarstufe</a:t>
            </a:r>
            <a:r>
              <a:rPr lang="en-US" sz="2900" dirty="0" smtClean="0">
                <a:solidFill>
                  <a:prstClr val="black"/>
                </a:solidFill>
                <a:sym typeface="Wingdings" pitchFamily="2" charset="2"/>
              </a:rPr>
              <a:t> I </a:t>
            </a:r>
            <a:r>
              <a:rPr lang="en-US" sz="2900" dirty="0" err="1" smtClean="0">
                <a:solidFill>
                  <a:prstClr val="black"/>
                </a:solidFill>
                <a:sym typeface="Wingdings" pitchFamily="2" charset="2"/>
              </a:rPr>
              <a:t>wird</a:t>
            </a:r>
            <a:r>
              <a:rPr lang="en-US" sz="2900" dirty="0" smtClean="0">
                <a:solidFill>
                  <a:prstClr val="black"/>
                </a:solidFill>
                <a:sym typeface="Wingdings" pitchFamily="2" charset="2"/>
              </a:rPr>
              <a:t> </a:t>
            </a:r>
            <a:r>
              <a:rPr lang="en-US" sz="2900" dirty="0" err="1" smtClean="0">
                <a:solidFill>
                  <a:prstClr val="black"/>
                </a:solidFill>
                <a:sym typeface="Wingdings" pitchFamily="2" charset="2"/>
              </a:rPr>
              <a:t>besonderer</a:t>
            </a:r>
            <a:r>
              <a:rPr lang="en-US" sz="2900" dirty="0" smtClean="0">
                <a:solidFill>
                  <a:prstClr val="black"/>
                </a:solidFill>
                <a:sym typeface="Wingdings" pitchFamily="2" charset="2"/>
              </a:rPr>
              <a:t> </a:t>
            </a:r>
            <a:r>
              <a:rPr lang="en-US" sz="2900" dirty="0" err="1" smtClean="0">
                <a:solidFill>
                  <a:prstClr val="black"/>
                </a:solidFill>
                <a:sym typeface="Wingdings" pitchFamily="2" charset="2"/>
              </a:rPr>
              <a:t>Bezug</a:t>
            </a:r>
            <a:r>
              <a:rPr lang="en-US" sz="2900" dirty="0" smtClean="0">
                <a:solidFill>
                  <a:prstClr val="black"/>
                </a:solidFill>
                <a:sym typeface="Wingdings" pitchFamily="2" charset="2"/>
              </a:rPr>
              <a:t> auf </a:t>
            </a:r>
            <a:r>
              <a:rPr lang="en-US" sz="2900" dirty="0" err="1" smtClean="0">
                <a:solidFill>
                  <a:prstClr val="black"/>
                </a:solidFill>
                <a:sym typeface="Wingdings" pitchFamily="2" charset="2"/>
              </a:rPr>
              <a:t>Bildungssprache</a:t>
            </a:r>
            <a:r>
              <a:rPr lang="en-US" sz="2900" dirty="0" smtClean="0">
                <a:solidFill>
                  <a:prstClr val="black"/>
                </a:solidFill>
                <a:sym typeface="Wingdings" pitchFamily="2" charset="2"/>
              </a:rPr>
              <a:t> </a:t>
            </a:r>
            <a:r>
              <a:rPr lang="en-US" sz="2900" dirty="0" err="1" smtClean="0">
                <a:solidFill>
                  <a:prstClr val="black"/>
                </a:solidFill>
                <a:sym typeface="Wingdings" pitchFamily="2" charset="2"/>
              </a:rPr>
              <a:t>genommen</a:t>
            </a:r>
            <a:endParaRPr lang="en-US" sz="2900" b="1" dirty="0" smtClean="0">
              <a:solidFill>
                <a:sysClr val="windowText" lastClr="000000"/>
              </a:solidFill>
              <a:sym typeface="Wingdings" pitchFamily="2" charset="2"/>
            </a:endParaRPr>
          </a:p>
          <a:p>
            <a:pPr marL="0" indent="0" fontAlgn="auto">
              <a:spcAft>
                <a:spcPts val="0"/>
              </a:spcAft>
              <a:buFont typeface="Arial" pitchFamily="34" charset="0"/>
              <a:buNone/>
              <a:defRPr/>
            </a:pPr>
            <a:endParaRPr lang="de-DE" sz="1100" b="1" dirty="0" smtClean="0">
              <a:solidFill>
                <a:sysClr val="windowText" lastClr="000000"/>
              </a:solidFill>
              <a:sym typeface="Wingdings" pitchFamily="2" charset="2"/>
            </a:endParaRPr>
          </a:p>
          <a:p>
            <a:pPr fontAlgn="auto">
              <a:spcAft>
                <a:spcPts val="0"/>
              </a:spcAft>
              <a:defRPr/>
            </a:pPr>
            <a:r>
              <a:rPr lang="de-DE" sz="2900" b="1" dirty="0" smtClean="0">
                <a:solidFill>
                  <a:sysClr val="windowText" lastClr="000000"/>
                </a:solidFill>
                <a:sym typeface="Wingdings" pitchFamily="2" charset="2"/>
              </a:rPr>
              <a:t>Evaluation: </a:t>
            </a:r>
            <a:r>
              <a:rPr lang="de-DE" sz="2900" dirty="0" smtClean="0">
                <a:solidFill>
                  <a:sysClr val="windowText" lastClr="000000"/>
                </a:solidFill>
                <a:sym typeface="Wingdings" pitchFamily="2" charset="2"/>
              </a:rPr>
              <a:t>detaillierte Wahrnehmung von Sprache, erleichtert den Austausch zwischen den </a:t>
            </a:r>
            <a:r>
              <a:rPr lang="de-DE" sz="2900" dirty="0" err="1" smtClean="0">
                <a:solidFill>
                  <a:sysClr val="windowText" lastClr="000000"/>
                </a:solidFill>
                <a:sym typeface="Wingdings" pitchFamily="2" charset="2"/>
              </a:rPr>
              <a:t>KollegInnen</a:t>
            </a:r>
            <a:r>
              <a:rPr lang="de-DE" sz="2900" dirty="0" smtClean="0">
                <a:solidFill>
                  <a:sysClr val="windowText" lastClr="000000"/>
                </a:solidFill>
                <a:sym typeface="Wingdings" pitchFamily="2" charset="2"/>
              </a:rPr>
              <a:t>, hoher zeitlicher Aufwand</a:t>
            </a:r>
          </a:p>
          <a:p>
            <a:pPr marL="0" indent="0" fontAlgn="auto">
              <a:spcAft>
                <a:spcPts val="0"/>
              </a:spcAft>
              <a:buFont typeface="Arial" pitchFamily="34" charset="0"/>
              <a:buNone/>
              <a:defRPr/>
            </a:pPr>
            <a:endParaRPr lang="de-DE" sz="1100" b="1" dirty="0" smtClean="0">
              <a:solidFill>
                <a:sysClr val="windowText" lastClr="000000"/>
              </a:solidFill>
              <a:sym typeface="Wingdings" pitchFamily="2" charset="2"/>
            </a:endParaRPr>
          </a:p>
          <a:p>
            <a:pPr fontAlgn="auto">
              <a:spcAft>
                <a:spcPts val="0"/>
              </a:spcAft>
              <a:defRPr/>
            </a:pPr>
            <a:r>
              <a:rPr lang="de-DE" sz="2900" b="1" dirty="0" smtClean="0">
                <a:solidFill>
                  <a:sysClr val="windowText" lastClr="000000"/>
                </a:solidFill>
                <a:sym typeface="Wingdings" pitchFamily="2" charset="2"/>
              </a:rPr>
              <a:t>Durchführung: </a:t>
            </a:r>
            <a:r>
              <a:rPr lang="de-DE" sz="2900" dirty="0" smtClean="0">
                <a:solidFill>
                  <a:sysClr val="windowText" lastClr="000000"/>
                </a:solidFill>
                <a:sym typeface="Wingdings" pitchFamily="2" charset="2"/>
              </a:rPr>
              <a:t>(gemeinsame) Beobachtung einzelner SchülerInnen, Einordnung der Kompetenzen in das Raster, Dokumentation auf Beobachtungsbogen  Grundlage für die Erstellung eines umfassenden Sprachprofil</a:t>
            </a:r>
          </a:p>
          <a:p>
            <a:pPr marL="0" indent="0" fontAlgn="auto">
              <a:spcAft>
                <a:spcPts val="0"/>
              </a:spcAft>
              <a:buFont typeface="Arial" pitchFamily="34" charset="0"/>
              <a:buNone/>
              <a:defRPr/>
            </a:pPr>
            <a:endParaRPr lang="de-DE" sz="1100" dirty="0" smtClean="0">
              <a:solidFill>
                <a:sysClr val="windowText" lastClr="000000"/>
              </a:solidFill>
              <a:sym typeface="Wingdings" pitchFamily="2" charset="2"/>
            </a:endParaRPr>
          </a:p>
          <a:p>
            <a:pPr fontAlgn="auto">
              <a:spcAft>
                <a:spcPts val="0"/>
              </a:spcAft>
              <a:defRPr/>
            </a:pPr>
            <a:r>
              <a:rPr lang="de-DE" sz="2900" dirty="0" smtClean="0">
                <a:solidFill>
                  <a:sysClr val="windowText" lastClr="000000"/>
                </a:solidFill>
                <a:sym typeface="Wingdings" pitchFamily="2" charset="2"/>
              </a:rPr>
              <a:t>das Verfahren sollte</a:t>
            </a:r>
            <a:r>
              <a:rPr lang="de-DE" sz="2900" b="1" dirty="0" smtClean="0">
                <a:solidFill>
                  <a:sysClr val="windowText" lastClr="000000"/>
                </a:solidFill>
                <a:sym typeface="Wingdings" pitchFamily="2" charset="2"/>
              </a:rPr>
              <a:t> wiederholt </a:t>
            </a:r>
            <a:r>
              <a:rPr lang="de-DE" sz="2900" dirty="0" smtClean="0">
                <a:solidFill>
                  <a:sysClr val="windowText" lastClr="000000"/>
                </a:solidFill>
                <a:sym typeface="Wingdings" pitchFamily="2" charset="2"/>
              </a:rPr>
              <a:t>eingesetzt werden</a:t>
            </a:r>
          </a:p>
          <a:p>
            <a:pPr marL="0" indent="0" fontAlgn="auto">
              <a:spcAft>
                <a:spcPts val="0"/>
              </a:spcAft>
              <a:buFont typeface="Arial" pitchFamily="34" charset="0"/>
              <a:buNone/>
              <a:defRPr/>
            </a:pPr>
            <a:endParaRPr lang="de-DE" sz="2200" dirty="0" smtClean="0">
              <a:solidFill>
                <a:sysClr val="windowText" lastClr="000000"/>
              </a:solidFill>
              <a:sym typeface="Wingdings" pitchFamily="2" charset="2"/>
            </a:endParaRPr>
          </a:p>
          <a:p>
            <a:pPr marL="0" indent="0" algn="just" fontAlgn="auto">
              <a:lnSpc>
                <a:spcPct val="115000"/>
              </a:lnSpc>
              <a:spcAft>
                <a:spcPts val="0"/>
              </a:spcAft>
              <a:buFont typeface="Arial" pitchFamily="34" charset="0"/>
              <a:buNone/>
              <a:defRPr/>
            </a:pPr>
            <a:r>
              <a:rPr lang="de-DE" sz="1700" b="1" dirty="0" smtClean="0">
                <a:solidFill>
                  <a:sysClr val="windowText" lastClr="000000"/>
                </a:solidFill>
                <a:ea typeface="Times New Roman"/>
                <a:cs typeface="Times New Roman"/>
              </a:rPr>
              <a:t>Literatur: </a:t>
            </a:r>
            <a:endParaRPr lang="en-US" sz="1400" b="1" dirty="0" smtClean="0">
              <a:solidFill>
                <a:sysClr val="windowText" lastClr="000000"/>
              </a:solidFill>
              <a:latin typeface="Trebuchet MS"/>
              <a:ea typeface="Times New Roman"/>
              <a:cs typeface="Times New Roman"/>
            </a:endParaRPr>
          </a:p>
          <a:p>
            <a:pPr fontAlgn="auto">
              <a:lnSpc>
                <a:spcPct val="115000"/>
              </a:lnSpc>
              <a:spcAft>
                <a:spcPts val="0"/>
              </a:spcAft>
              <a:buFont typeface="Calibri"/>
              <a:buChar char="-"/>
              <a:defRPr/>
            </a:pPr>
            <a:r>
              <a:rPr lang="de-DE" sz="1700" dirty="0" smtClean="0">
                <a:solidFill>
                  <a:sysClr val="windowText" lastClr="000000"/>
                </a:solidFill>
                <a:ea typeface="Times New Roman"/>
                <a:cs typeface="Times New Roman"/>
              </a:rPr>
              <a:t>Sächsisches Bildungsinstitut (2009): Niveaubeschreibungen Deutsch als Zweitsprache                                                                                                                für die Sekundarstufe 1. Transferfassung 2009. </a:t>
            </a:r>
            <a:endParaRPr lang="en-US" sz="1400" dirty="0" smtClean="0">
              <a:solidFill>
                <a:sysClr val="windowText" lastClr="000000"/>
              </a:solidFill>
              <a:latin typeface="Trebuchet MS"/>
              <a:ea typeface="Times New Roman"/>
              <a:cs typeface="Times New Roman"/>
            </a:endParaRPr>
          </a:p>
          <a:p>
            <a:pPr fontAlgn="auto">
              <a:lnSpc>
                <a:spcPct val="115000"/>
              </a:lnSpc>
              <a:spcAft>
                <a:spcPts val="0"/>
              </a:spcAft>
              <a:buFont typeface="Calibri"/>
              <a:buChar char="-"/>
              <a:defRPr/>
            </a:pPr>
            <a:r>
              <a:rPr lang="de-DE" sz="1700" dirty="0" err="1" smtClean="0">
                <a:solidFill>
                  <a:sysClr val="windowText" lastClr="000000"/>
                </a:solidFill>
                <a:ea typeface="Times New Roman"/>
                <a:cs typeface="Times New Roman"/>
              </a:rPr>
              <a:t>FörMig</a:t>
            </a:r>
            <a:r>
              <a:rPr lang="de-DE" sz="1700" dirty="0" smtClean="0">
                <a:solidFill>
                  <a:sysClr val="windowText" lastClr="000000"/>
                </a:solidFill>
                <a:ea typeface="Times New Roman"/>
                <a:cs typeface="Times New Roman"/>
              </a:rPr>
              <a:t> Edition Band 5 (2009): 109-114</a:t>
            </a:r>
            <a:endParaRPr lang="en-US" sz="1400" dirty="0">
              <a:solidFill>
                <a:sysClr val="windowText" lastClr="000000"/>
              </a:solidFill>
              <a:latin typeface="Trebuchet MS"/>
              <a:ea typeface="Times New Roman"/>
              <a:cs typeface="Times New Roman"/>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title"/>
          </p:nvPr>
        </p:nvSpPr>
        <p:spPr>
          <a:xfrm>
            <a:off x="0" y="765175"/>
            <a:ext cx="9144000" cy="792163"/>
          </a:xfrm>
        </p:spPr>
        <p:txBody>
          <a:bodyPr/>
          <a:lstStyle/>
          <a:p>
            <a:pPr>
              <a:defRPr/>
            </a:pPr>
            <a:r>
              <a:rPr lang="de-DE" sz="3200" b="1" dirty="0" smtClean="0">
                <a:solidFill>
                  <a:srgbClr val="0000FF"/>
                </a:solidFill>
                <a:latin typeface="+mn-lt"/>
                <a:ea typeface="ＭＳ Ｐゴシック" pitchFamily="34" charset="-128"/>
                <a:cs typeface="Arial" charset="0"/>
              </a:rPr>
              <a:t> „Niveaubeschreibungen </a:t>
            </a:r>
            <a:r>
              <a:rPr lang="de-DE" sz="3200" b="1" dirty="0" err="1" smtClean="0">
                <a:solidFill>
                  <a:srgbClr val="0000FF"/>
                </a:solidFill>
                <a:latin typeface="+mn-lt"/>
                <a:ea typeface="ＭＳ Ｐゴシック" pitchFamily="34" charset="-128"/>
                <a:cs typeface="Arial" charset="0"/>
              </a:rPr>
              <a:t>DaZ</a:t>
            </a:r>
            <a:r>
              <a:rPr lang="de-DE" sz="3200" b="1" dirty="0" smtClean="0">
                <a:solidFill>
                  <a:srgbClr val="0000FF"/>
                </a:solidFill>
                <a:latin typeface="+mn-lt"/>
                <a:ea typeface="ＭＳ Ｐゴシック" pitchFamily="34" charset="-128"/>
                <a:cs typeface="Arial" charset="0"/>
              </a:rPr>
              <a:t>“: Aufbau</a:t>
            </a:r>
            <a:endParaRPr lang="de-DE" sz="3200" b="1" dirty="0">
              <a:solidFill>
                <a:srgbClr val="0000FF"/>
              </a:solidFill>
              <a:latin typeface="+mn-lt"/>
              <a:ea typeface="ＭＳ Ｐゴシック" pitchFamily="34" charset="-128"/>
              <a:cs typeface="Arial" charset="0"/>
            </a:endParaRPr>
          </a:p>
        </p:txBody>
      </p:sp>
      <p:pic>
        <p:nvPicPr>
          <p:cNvPr id="82949"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txBox="1">
            <a:spLocks/>
          </p:cNvSpPr>
          <p:nvPr/>
        </p:nvSpPr>
        <p:spPr>
          <a:xfrm>
            <a:off x="457200" y="1600200"/>
            <a:ext cx="8229600" cy="4529138"/>
          </a:xfrm>
          <a:prstGeom prst="rect">
            <a:avLst/>
          </a:prstGeom>
        </p:spPr>
        <p:txBody>
          <a:bodyPr>
            <a:normAutofit fontScale="4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defRPr/>
            </a:pPr>
            <a:r>
              <a:rPr lang="de-DE" sz="4000" b="1" dirty="0" smtClean="0">
                <a:solidFill>
                  <a:prstClr val="black"/>
                </a:solidFill>
                <a:sym typeface="Wingdings" pitchFamily="2" charset="2"/>
              </a:rPr>
              <a:t>Aufbau: </a:t>
            </a:r>
            <a:r>
              <a:rPr lang="de-DE" sz="4000" dirty="0" smtClean="0">
                <a:solidFill>
                  <a:prstClr val="black"/>
                </a:solidFill>
                <a:sym typeface="Wingdings" pitchFamily="2" charset="2"/>
              </a:rPr>
              <a:t>Raster mit Niveaustufen + Beobachtungsbogen</a:t>
            </a:r>
          </a:p>
          <a:p>
            <a:pPr fontAlgn="auto">
              <a:spcAft>
                <a:spcPts val="0"/>
              </a:spcAft>
              <a:defRPr/>
            </a:pPr>
            <a:r>
              <a:rPr lang="de-DE" sz="3500" dirty="0">
                <a:solidFill>
                  <a:prstClr val="black"/>
                </a:solidFill>
              </a:rPr>
              <a:t>o</a:t>
            </a:r>
            <a:r>
              <a:rPr lang="de-DE" sz="3500" dirty="0" err="1" smtClean="0">
                <a:solidFill>
                  <a:prstClr val="black"/>
                </a:solidFill>
              </a:rPr>
              <a:t>rientiert</a:t>
            </a:r>
            <a:r>
              <a:rPr lang="de-DE" sz="3500" dirty="0" smtClean="0">
                <a:solidFill>
                  <a:prstClr val="black"/>
                </a:solidFill>
              </a:rPr>
              <a:t> sich an den </a:t>
            </a:r>
            <a:r>
              <a:rPr lang="de-DE" sz="3500" b="1" dirty="0" smtClean="0">
                <a:solidFill>
                  <a:prstClr val="black"/>
                </a:solidFill>
              </a:rPr>
              <a:t>Basisqualifikationen </a:t>
            </a:r>
            <a:r>
              <a:rPr lang="de-DE" sz="3500" dirty="0" smtClean="0">
                <a:solidFill>
                  <a:prstClr val="black"/>
                </a:solidFill>
              </a:rPr>
              <a:t>von </a:t>
            </a:r>
            <a:r>
              <a:rPr lang="de-DE" sz="3500" dirty="0" err="1" smtClean="0">
                <a:solidFill>
                  <a:prstClr val="black"/>
                </a:solidFill>
              </a:rPr>
              <a:t>Ehlich</a:t>
            </a:r>
            <a:r>
              <a:rPr lang="de-DE" sz="3500" dirty="0" smtClean="0">
                <a:solidFill>
                  <a:prstClr val="black"/>
                </a:solidFill>
              </a:rPr>
              <a:t> </a:t>
            </a:r>
            <a:r>
              <a:rPr lang="de-DE" sz="3500" dirty="0" smtClean="0">
                <a:solidFill>
                  <a:prstClr val="black"/>
                </a:solidFill>
                <a:sym typeface="Wingdings" pitchFamily="2" charset="2"/>
              </a:rPr>
              <a:t> geht über Alltagsauffassung von Sprache hinaus</a:t>
            </a:r>
          </a:p>
          <a:p>
            <a:pPr marL="0" indent="0" algn="just" fontAlgn="auto">
              <a:lnSpc>
                <a:spcPct val="115000"/>
              </a:lnSpc>
              <a:spcAft>
                <a:spcPts val="0"/>
              </a:spcAft>
              <a:buFont typeface="Arial" pitchFamily="34" charset="0"/>
              <a:buNone/>
              <a:defRPr/>
            </a:pPr>
            <a:endParaRPr lang="de-DE" u="sng" dirty="0" smtClean="0">
              <a:solidFill>
                <a:sysClr val="windowText" lastClr="000000"/>
              </a:solidFill>
              <a:ea typeface="Times New Roman"/>
              <a:cs typeface="Times New Roman"/>
            </a:endParaRPr>
          </a:p>
          <a:p>
            <a:pPr marL="0" indent="0" algn="just" fontAlgn="auto">
              <a:lnSpc>
                <a:spcPct val="115000"/>
              </a:lnSpc>
              <a:spcAft>
                <a:spcPts val="0"/>
              </a:spcAft>
              <a:buFont typeface="Arial" pitchFamily="34" charset="0"/>
              <a:buNone/>
              <a:defRPr/>
            </a:pPr>
            <a:r>
              <a:rPr lang="de-DE" sz="4000" b="1" u="sng" dirty="0" smtClean="0">
                <a:solidFill>
                  <a:sysClr val="windowText" lastClr="000000"/>
                </a:solidFill>
                <a:ea typeface="Times New Roman"/>
                <a:cs typeface="Times New Roman"/>
              </a:rPr>
              <a:t>Sieben Abschnitte:</a:t>
            </a:r>
            <a:endParaRPr lang="en-US" sz="4000" b="1" dirty="0" smtClean="0">
              <a:solidFill>
                <a:sysClr val="windowText" lastClr="000000"/>
              </a:solidFill>
              <a:latin typeface="Trebuchet MS"/>
              <a:ea typeface="Times New Roman"/>
              <a:cs typeface="Times New Roman"/>
            </a:endParaRPr>
          </a:p>
          <a:p>
            <a:pPr algn="just" fontAlgn="auto">
              <a:lnSpc>
                <a:spcPct val="115000"/>
              </a:lnSpc>
              <a:spcAft>
                <a:spcPts val="0"/>
              </a:spcAft>
              <a:buFont typeface="+mj-lt"/>
              <a:buAutoNum type="alphaLcParenR"/>
              <a:defRPr/>
            </a:pPr>
            <a:r>
              <a:rPr lang="de-DE" sz="4000" b="1" dirty="0" smtClean="0">
                <a:solidFill>
                  <a:sysClr val="windowText" lastClr="000000"/>
                </a:solidFill>
                <a:ea typeface="Times New Roman"/>
                <a:cs typeface="Times New Roman"/>
              </a:rPr>
              <a:t>Sprachliche Handlungs- und </a:t>
            </a:r>
            <a:r>
              <a:rPr lang="de-DE" sz="4000" b="1" dirty="0" err="1" smtClean="0">
                <a:solidFill>
                  <a:sysClr val="windowText" lastClr="000000"/>
                </a:solidFill>
                <a:ea typeface="Times New Roman"/>
                <a:cs typeface="Times New Roman"/>
              </a:rPr>
              <a:t>Verstehensfertigkeit</a:t>
            </a:r>
            <a:r>
              <a:rPr lang="de-DE" sz="4000" b="1" dirty="0" smtClean="0">
                <a:solidFill>
                  <a:sysClr val="windowText" lastClr="000000"/>
                </a:solidFill>
                <a:ea typeface="Times New Roman"/>
                <a:cs typeface="Times New Roman"/>
              </a:rPr>
              <a:t>: </a:t>
            </a:r>
            <a:endParaRPr lang="en-US" sz="4000" dirty="0" smtClean="0">
              <a:solidFill>
                <a:sysClr val="windowText" lastClr="000000"/>
              </a:solidFill>
              <a:latin typeface="Trebuchet MS"/>
              <a:ea typeface="Times New Roman"/>
              <a:cs typeface="Times New Roman"/>
            </a:endParaRPr>
          </a:p>
          <a:p>
            <a:pPr lvl="1" algn="just" fontAlgn="auto">
              <a:lnSpc>
                <a:spcPct val="115000"/>
              </a:lnSpc>
              <a:spcAft>
                <a:spcPts val="0"/>
              </a:spcAft>
              <a:buFont typeface="Courier New"/>
              <a:buChar char="o"/>
              <a:defRPr/>
            </a:pPr>
            <a:r>
              <a:rPr lang="de-DE" sz="3000" dirty="0" smtClean="0">
                <a:solidFill>
                  <a:sysClr val="windowText" lastClr="000000"/>
                </a:solidFill>
                <a:ea typeface="Times New Roman"/>
                <a:cs typeface="Times New Roman"/>
              </a:rPr>
              <a:t>Wahrgenommene pragmatische und diskursive Kompetenzen </a:t>
            </a:r>
          </a:p>
          <a:p>
            <a:pPr lvl="1" algn="just" fontAlgn="auto">
              <a:lnSpc>
                <a:spcPct val="115000"/>
              </a:lnSpc>
              <a:spcAft>
                <a:spcPts val="0"/>
              </a:spcAft>
              <a:buFont typeface="Courier New"/>
              <a:buChar char="o"/>
              <a:defRPr/>
            </a:pPr>
            <a:r>
              <a:rPr lang="de-DE" sz="3000" dirty="0" smtClean="0">
                <a:solidFill>
                  <a:sysClr val="windowText" lastClr="000000"/>
                </a:solidFill>
                <a:ea typeface="Times New Roman"/>
                <a:cs typeface="Times New Roman"/>
              </a:rPr>
              <a:t>Sprachstrategien bei Wortschatzlücken oder </a:t>
            </a:r>
            <a:r>
              <a:rPr lang="de-DE" sz="3000" dirty="0" err="1" smtClean="0">
                <a:solidFill>
                  <a:sysClr val="windowText" lastClr="000000"/>
                </a:solidFill>
                <a:ea typeface="Times New Roman"/>
                <a:cs typeface="Times New Roman"/>
              </a:rPr>
              <a:t>Verstehensproblemen</a:t>
            </a:r>
            <a:endParaRPr lang="en-US" sz="3000" dirty="0" smtClean="0">
              <a:solidFill>
                <a:sysClr val="windowText" lastClr="000000"/>
              </a:solidFill>
              <a:latin typeface="Trebuchet MS"/>
              <a:ea typeface="Times New Roman"/>
              <a:cs typeface="Times New Roman"/>
            </a:endParaRPr>
          </a:p>
          <a:p>
            <a:pPr algn="just" fontAlgn="auto">
              <a:lnSpc>
                <a:spcPct val="115000"/>
              </a:lnSpc>
              <a:spcAft>
                <a:spcPts val="0"/>
              </a:spcAft>
              <a:buFont typeface="+mj-lt"/>
              <a:buAutoNum type="alphaLcParenR"/>
              <a:defRPr/>
            </a:pPr>
            <a:r>
              <a:rPr lang="de-DE" sz="4000" b="1" dirty="0" smtClean="0">
                <a:solidFill>
                  <a:sysClr val="windowText" lastClr="000000"/>
                </a:solidFill>
                <a:ea typeface="Times New Roman"/>
                <a:cs typeface="Times New Roman"/>
              </a:rPr>
              <a:t>Wortschatz:</a:t>
            </a:r>
            <a:r>
              <a:rPr lang="de-DE" sz="4000" dirty="0" smtClean="0">
                <a:solidFill>
                  <a:sysClr val="windowText" lastClr="000000"/>
                </a:solidFill>
                <a:ea typeface="Times New Roman"/>
                <a:cs typeface="Times New Roman"/>
              </a:rPr>
              <a:t> </a:t>
            </a:r>
            <a:r>
              <a:rPr lang="de-DE" dirty="0" err="1" smtClean="0">
                <a:solidFill>
                  <a:sysClr val="windowText" lastClr="000000"/>
                </a:solidFill>
                <a:ea typeface="Times New Roman"/>
                <a:cs typeface="Times New Roman"/>
              </a:rPr>
              <a:t>Verstehenswortschatz</a:t>
            </a:r>
            <a:r>
              <a:rPr lang="de-DE" dirty="0" smtClean="0">
                <a:solidFill>
                  <a:sysClr val="windowText" lastClr="000000"/>
                </a:solidFill>
                <a:ea typeface="Times New Roman"/>
                <a:cs typeface="Times New Roman"/>
              </a:rPr>
              <a:t>, Mitteilungswortschatz, Fachwortschatz</a:t>
            </a:r>
            <a:endParaRPr lang="en-US" dirty="0" smtClean="0">
              <a:solidFill>
                <a:sysClr val="windowText" lastClr="000000"/>
              </a:solidFill>
              <a:latin typeface="Trebuchet MS"/>
              <a:ea typeface="Times New Roman"/>
              <a:cs typeface="Times New Roman"/>
            </a:endParaRPr>
          </a:p>
          <a:p>
            <a:pPr algn="just" fontAlgn="auto">
              <a:lnSpc>
                <a:spcPct val="115000"/>
              </a:lnSpc>
              <a:spcAft>
                <a:spcPts val="0"/>
              </a:spcAft>
              <a:buFont typeface="+mj-lt"/>
              <a:buAutoNum type="alphaLcParenR"/>
              <a:defRPr/>
            </a:pPr>
            <a:r>
              <a:rPr lang="de-DE" sz="4000" b="1" dirty="0" smtClean="0">
                <a:solidFill>
                  <a:sysClr val="windowText" lastClr="000000"/>
                </a:solidFill>
                <a:ea typeface="Times New Roman"/>
                <a:cs typeface="Times New Roman"/>
              </a:rPr>
              <a:t>Aussprache:</a:t>
            </a:r>
            <a:r>
              <a:rPr lang="de-DE" sz="4000" dirty="0" smtClean="0">
                <a:solidFill>
                  <a:sysClr val="windowText" lastClr="000000"/>
                </a:solidFill>
                <a:ea typeface="Times New Roman"/>
                <a:cs typeface="Times New Roman"/>
              </a:rPr>
              <a:t> </a:t>
            </a:r>
            <a:r>
              <a:rPr lang="de-DE" dirty="0" smtClean="0">
                <a:solidFill>
                  <a:sysClr val="windowText" lastClr="000000"/>
                </a:solidFill>
                <a:ea typeface="Times New Roman"/>
                <a:cs typeface="Times New Roman"/>
              </a:rPr>
              <a:t>Deutlichkeit, Sprechflüssigkeit</a:t>
            </a:r>
            <a:endParaRPr lang="en-US" dirty="0" smtClean="0">
              <a:solidFill>
                <a:sysClr val="windowText" lastClr="000000"/>
              </a:solidFill>
              <a:latin typeface="Trebuchet MS"/>
              <a:ea typeface="Times New Roman"/>
              <a:cs typeface="Times New Roman"/>
            </a:endParaRPr>
          </a:p>
          <a:p>
            <a:pPr algn="just" fontAlgn="auto">
              <a:lnSpc>
                <a:spcPct val="115000"/>
              </a:lnSpc>
              <a:spcAft>
                <a:spcPts val="0"/>
              </a:spcAft>
              <a:buFont typeface="+mj-lt"/>
              <a:buAutoNum type="alphaLcParenR"/>
              <a:defRPr/>
            </a:pPr>
            <a:r>
              <a:rPr lang="de-DE" sz="4000" b="1" dirty="0" smtClean="0">
                <a:solidFill>
                  <a:sysClr val="windowText" lastClr="000000"/>
                </a:solidFill>
                <a:ea typeface="Times New Roman"/>
                <a:cs typeface="Times New Roman"/>
              </a:rPr>
              <a:t>Lesen: </a:t>
            </a:r>
            <a:r>
              <a:rPr lang="de-DE" dirty="0" smtClean="0">
                <a:solidFill>
                  <a:sysClr val="windowText" lastClr="000000"/>
                </a:solidFill>
                <a:ea typeface="Times New Roman"/>
                <a:cs typeface="Times New Roman"/>
              </a:rPr>
              <a:t>Verstehen, Techniken/Strategien der Texterschließung, Vorlesen, Strategien zur Überwindung von </a:t>
            </a:r>
            <a:r>
              <a:rPr lang="de-DE" dirty="0" err="1" smtClean="0">
                <a:solidFill>
                  <a:sysClr val="windowText" lastClr="000000"/>
                </a:solidFill>
                <a:ea typeface="Times New Roman"/>
                <a:cs typeface="Times New Roman"/>
              </a:rPr>
              <a:t>Verstehensschwierigkeiten</a:t>
            </a:r>
            <a:endParaRPr lang="en-US" dirty="0" smtClean="0">
              <a:solidFill>
                <a:sysClr val="windowText" lastClr="000000"/>
              </a:solidFill>
              <a:latin typeface="Trebuchet MS"/>
              <a:ea typeface="Times New Roman"/>
              <a:cs typeface="Times New Roman"/>
            </a:endParaRPr>
          </a:p>
          <a:p>
            <a:pPr algn="just" fontAlgn="auto">
              <a:lnSpc>
                <a:spcPct val="115000"/>
              </a:lnSpc>
              <a:spcAft>
                <a:spcPts val="0"/>
              </a:spcAft>
              <a:buFont typeface="+mj-lt"/>
              <a:buAutoNum type="alphaLcParenR"/>
              <a:defRPr/>
            </a:pPr>
            <a:r>
              <a:rPr lang="de-DE" sz="4000" b="1" dirty="0" smtClean="0">
                <a:solidFill>
                  <a:sysClr val="windowText" lastClr="000000"/>
                </a:solidFill>
                <a:ea typeface="Times New Roman"/>
                <a:cs typeface="Times New Roman"/>
              </a:rPr>
              <a:t>Schreiben: </a:t>
            </a:r>
            <a:r>
              <a:rPr lang="de-DE" dirty="0" smtClean="0">
                <a:solidFill>
                  <a:sysClr val="windowText" lastClr="000000"/>
                </a:solidFill>
                <a:ea typeface="Times New Roman"/>
                <a:cs typeface="Times New Roman"/>
              </a:rPr>
              <a:t>Testproduktion, Strategie bei der Suche nach passenden Wörtern, Orthographie, Interpunktion</a:t>
            </a:r>
            <a:endParaRPr lang="en-US" dirty="0" smtClean="0">
              <a:solidFill>
                <a:sysClr val="windowText" lastClr="000000"/>
              </a:solidFill>
              <a:latin typeface="Trebuchet MS"/>
              <a:ea typeface="Times New Roman"/>
              <a:cs typeface="Times New Roman"/>
            </a:endParaRPr>
          </a:p>
          <a:p>
            <a:pPr algn="just" fontAlgn="auto">
              <a:lnSpc>
                <a:spcPct val="115000"/>
              </a:lnSpc>
              <a:spcAft>
                <a:spcPts val="0"/>
              </a:spcAft>
              <a:buFont typeface="+mj-lt"/>
              <a:buAutoNum type="alphaLcParenR"/>
              <a:defRPr/>
            </a:pPr>
            <a:r>
              <a:rPr lang="de-DE" sz="4000" b="1" dirty="0" smtClean="0">
                <a:solidFill>
                  <a:sysClr val="windowText" lastClr="000000"/>
                </a:solidFill>
                <a:ea typeface="Times New Roman"/>
                <a:cs typeface="Times New Roman"/>
              </a:rPr>
              <a:t>Grammatik (</a:t>
            </a:r>
            <a:r>
              <a:rPr lang="de-DE" sz="4000" b="1" dirty="0" err="1" smtClean="0">
                <a:solidFill>
                  <a:sysClr val="windowText" lastClr="000000"/>
                </a:solidFill>
                <a:ea typeface="Times New Roman"/>
                <a:cs typeface="Times New Roman"/>
              </a:rPr>
              <a:t>mündl</a:t>
            </a:r>
            <a:r>
              <a:rPr lang="de-DE" sz="4000" b="1" dirty="0" smtClean="0">
                <a:solidFill>
                  <a:sysClr val="windowText" lastClr="000000"/>
                </a:solidFill>
                <a:ea typeface="Times New Roman"/>
                <a:cs typeface="Times New Roman"/>
              </a:rPr>
              <a:t>./schriftl.): </a:t>
            </a:r>
            <a:r>
              <a:rPr lang="de-DE" dirty="0" smtClean="0">
                <a:solidFill>
                  <a:sysClr val="windowText" lastClr="000000"/>
                </a:solidFill>
                <a:ea typeface="Times New Roman"/>
                <a:cs typeface="Times New Roman"/>
              </a:rPr>
              <a:t>Verbstellung, Satzverbindungen, Präpositionen, Formen des Verbs/Nomens</a:t>
            </a:r>
          </a:p>
          <a:p>
            <a:pPr algn="just" fontAlgn="auto">
              <a:lnSpc>
                <a:spcPct val="115000"/>
              </a:lnSpc>
              <a:spcAft>
                <a:spcPts val="0"/>
              </a:spcAft>
              <a:buFont typeface="+mj-lt"/>
              <a:buAutoNum type="alphaLcParenR"/>
              <a:defRPr/>
            </a:pPr>
            <a:r>
              <a:rPr lang="de-DE" sz="4000" b="1" dirty="0" smtClean="0">
                <a:solidFill>
                  <a:sysClr val="windowText" lastClr="000000"/>
                </a:solidFill>
                <a:ea typeface="Times New Roman"/>
                <a:cs typeface="Times New Roman"/>
              </a:rPr>
              <a:t>Persönlichkeitsmerkmale: </a:t>
            </a:r>
            <a:r>
              <a:rPr lang="de-DE" sz="3300" dirty="0" smtClean="0">
                <a:solidFill>
                  <a:prstClr val="black"/>
                </a:solidFill>
                <a:ea typeface="Times New Roman"/>
                <a:cs typeface="Times New Roman"/>
              </a:rPr>
              <a:t>Freude und Interesse am Sprechen – Deutsch/Herkunftssprache</a:t>
            </a:r>
            <a:endParaRPr lang="en-US" sz="3300" dirty="0" smtClean="0">
              <a:solidFill>
                <a:prstClr val="black"/>
              </a:solidFill>
              <a:latin typeface="Trebuchet MS"/>
              <a:ea typeface="Times New Roman"/>
              <a:cs typeface="Times New Roman"/>
            </a:endParaRPr>
          </a:p>
          <a:p>
            <a:pPr algn="just" fontAlgn="auto">
              <a:lnSpc>
                <a:spcPct val="115000"/>
              </a:lnSpc>
              <a:spcAft>
                <a:spcPts val="0"/>
              </a:spcAft>
              <a:buFont typeface="+mj-lt"/>
              <a:buAutoNum type="alphaLcParenR"/>
              <a:defRPr/>
            </a:pPr>
            <a:endParaRPr lang="de-DE" b="1" dirty="0" smtClean="0">
              <a:solidFill>
                <a:sysClr val="windowText" lastClr="000000"/>
              </a:solidFill>
              <a:ea typeface="Times New Roman"/>
              <a:cs typeface="Times New Roman"/>
            </a:endParaRPr>
          </a:p>
          <a:p>
            <a:pPr marL="0" indent="0" algn="just" fontAlgn="auto">
              <a:lnSpc>
                <a:spcPct val="115000"/>
              </a:lnSpc>
              <a:spcAft>
                <a:spcPts val="0"/>
              </a:spcAft>
              <a:buFont typeface="Arial" pitchFamily="34" charset="0"/>
              <a:buNone/>
              <a:defRPr/>
            </a:pPr>
            <a:endParaRPr lang="de-DE" sz="2500" dirty="0" smtClean="0">
              <a:solidFill>
                <a:sysClr val="windowText" lastClr="000000"/>
              </a:solidFill>
              <a:ea typeface="Times New Roman"/>
              <a:cs typeface="Times New Roman"/>
            </a:endParaRPr>
          </a:p>
          <a:p>
            <a:pPr marL="0" indent="0" algn="just" fontAlgn="auto">
              <a:lnSpc>
                <a:spcPct val="115000"/>
              </a:lnSpc>
              <a:spcAft>
                <a:spcPts val="0"/>
              </a:spcAft>
              <a:buFont typeface="Arial" pitchFamily="34" charset="0"/>
              <a:buNone/>
              <a:defRPr/>
            </a:pPr>
            <a:r>
              <a:rPr lang="de-DE" sz="2500" b="1" dirty="0" smtClean="0">
                <a:solidFill>
                  <a:prstClr val="black"/>
                </a:solidFill>
                <a:ea typeface="Times New Roman"/>
                <a:cs typeface="Times New Roman"/>
              </a:rPr>
              <a:t>Literatur: </a:t>
            </a:r>
            <a:endParaRPr lang="en-US" sz="2000" b="1" dirty="0" smtClean="0">
              <a:solidFill>
                <a:prstClr val="black"/>
              </a:solidFill>
              <a:latin typeface="Trebuchet MS"/>
              <a:ea typeface="Times New Roman"/>
              <a:cs typeface="Times New Roman"/>
            </a:endParaRPr>
          </a:p>
          <a:p>
            <a:pPr algn="just" fontAlgn="auto">
              <a:lnSpc>
                <a:spcPct val="115000"/>
              </a:lnSpc>
              <a:spcAft>
                <a:spcPts val="0"/>
              </a:spcAft>
              <a:buFont typeface="Calibri"/>
              <a:buChar char="-"/>
              <a:defRPr/>
            </a:pPr>
            <a:r>
              <a:rPr lang="de-DE" sz="2500" dirty="0" smtClean="0">
                <a:solidFill>
                  <a:prstClr val="black"/>
                </a:solidFill>
                <a:ea typeface="Times New Roman"/>
                <a:cs typeface="Times New Roman"/>
              </a:rPr>
              <a:t>Sächsisches Bildungsinstitut (2009): Niveaubeschreibungen Deutsch als Zweitsprache für die Sekundarstufe 1. Transferfassung 2009. </a:t>
            </a:r>
            <a:endParaRPr lang="en-US" sz="2000" dirty="0" smtClean="0">
              <a:solidFill>
                <a:prstClr val="black"/>
              </a:solidFill>
              <a:latin typeface="Trebuchet MS"/>
              <a:ea typeface="Times New Roman"/>
              <a:cs typeface="Times New Roman"/>
            </a:endParaRPr>
          </a:p>
          <a:p>
            <a:pPr algn="just" fontAlgn="auto">
              <a:lnSpc>
                <a:spcPct val="115000"/>
              </a:lnSpc>
              <a:spcAft>
                <a:spcPts val="0"/>
              </a:spcAft>
              <a:buFont typeface="Calibri"/>
              <a:buChar char="-"/>
              <a:defRPr/>
            </a:pPr>
            <a:r>
              <a:rPr lang="de-DE" sz="2500" dirty="0" err="1" smtClean="0">
                <a:solidFill>
                  <a:prstClr val="black"/>
                </a:solidFill>
                <a:ea typeface="Times New Roman"/>
                <a:cs typeface="Times New Roman"/>
              </a:rPr>
              <a:t>FörMig</a:t>
            </a:r>
            <a:r>
              <a:rPr lang="de-DE" sz="2500" dirty="0" smtClean="0">
                <a:solidFill>
                  <a:prstClr val="black"/>
                </a:solidFill>
                <a:ea typeface="Times New Roman"/>
                <a:cs typeface="Times New Roman"/>
              </a:rPr>
              <a:t> Edition Band 5 (2009): 109-114</a:t>
            </a:r>
            <a:endParaRPr lang="en-US" sz="2000" dirty="0" smtClean="0">
              <a:solidFill>
                <a:prstClr val="black"/>
              </a:solidFill>
              <a:latin typeface="Trebuchet MS"/>
              <a:ea typeface="Times New Roman"/>
              <a:cs typeface="Times New Roman"/>
            </a:endParaRPr>
          </a:p>
          <a:p>
            <a:pPr marL="0" indent="0" algn="just" fontAlgn="auto">
              <a:lnSpc>
                <a:spcPct val="115000"/>
              </a:lnSpc>
              <a:spcAft>
                <a:spcPts val="0"/>
              </a:spcAft>
              <a:buFont typeface="Arial" pitchFamily="34" charset="0"/>
              <a:buNone/>
              <a:defRPr/>
            </a:pPr>
            <a:endParaRPr lang="de-DE" dirty="0" smtClean="0">
              <a:solidFill>
                <a:sysClr val="windowText" lastClr="000000"/>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title"/>
          </p:nvPr>
        </p:nvSpPr>
        <p:spPr>
          <a:xfrm>
            <a:off x="0" y="765175"/>
            <a:ext cx="9144000" cy="792163"/>
          </a:xfrm>
        </p:spPr>
        <p:txBody>
          <a:bodyPr/>
          <a:lstStyle/>
          <a:p>
            <a:pPr>
              <a:defRPr/>
            </a:pPr>
            <a:r>
              <a:rPr lang="de-DE" sz="3200" b="1" dirty="0" smtClean="0">
                <a:solidFill>
                  <a:srgbClr val="0000FF"/>
                </a:solidFill>
                <a:latin typeface="+mn-lt"/>
                <a:ea typeface="ＭＳ Ｐゴシック" pitchFamily="34" charset="-128"/>
                <a:cs typeface="Arial" charset="0"/>
              </a:rPr>
              <a:t> „Niveaubeschreibungen </a:t>
            </a:r>
            <a:r>
              <a:rPr lang="de-DE" sz="3200" b="1" dirty="0" err="1" smtClean="0">
                <a:solidFill>
                  <a:srgbClr val="0000FF"/>
                </a:solidFill>
                <a:latin typeface="+mn-lt"/>
                <a:ea typeface="ＭＳ Ｐゴシック" pitchFamily="34" charset="-128"/>
                <a:cs typeface="Arial" charset="0"/>
              </a:rPr>
              <a:t>DaZ</a:t>
            </a:r>
            <a:r>
              <a:rPr lang="de-DE" sz="3200" b="1" dirty="0" smtClean="0">
                <a:solidFill>
                  <a:srgbClr val="0000FF"/>
                </a:solidFill>
                <a:latin typeface="+mn-lt"/>
                <a:ea typeface="ＭＳ Ｐゴシック" pitchFamily="34" charset="-128"/>
                <a:cs typeface="Arial" charset="0"/>
              </a:rPr>
              <a:t>“: Beispielmaterial</a:t>
            </a:r>
            <a:endParaRPr lang="de-DE" sz="3200" b="1" dirty="0">
              <a:solidFill>
                <a:srgbClr val="0000FF"/>
              </a:solidFill>
              <a:latin typeface="+mn-lt"/>
              <a:ea typeface="ＭＳ Ｐゴシック" pitchFamily="34" charset="-128"/>
              <a:cs typeface="Arial" charset="0"/>
            </a:endParaRPr>
          </a:p>
        </p:txBody>
      </p:sp>
      <p:pic>
        <p:nvPicPr>
          <p:cNvPr id="84997"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8" name="Picture 2"/>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1030288" y="1481138"/>
            <a:ext cx="6710362" cy="17430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49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2988" y="3224213"/>
            <a:ext cx="6683375" cy="1706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500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98563" y="4970463"/>
            <a:ext cx="6527800" cy="1125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Oval 13"/>
          <p:cNvSpPr/>
          <p:nvPr/>
        </p:nvSpPr>
        <p:spPr>
          <a:xfrm>
            <a:off x="1908175" y="1844675"/>
            <a:ext cx="287338" cy="288925"/>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5" name="Oval 14"/>
          <p:cNvSpPr/>
          <p:nvPr/>
        </p:nvSpPr>
        <p:spPr>
          <a:xfrm>
            <a:off x="3492500" y="1862138"/>
            <a:ext cx="287338" cy="287337"/>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6" name="Oval 15"/>
          <p:cNvSpPr/>
          <p:nvPr/>
        </p:nvSpPr>
        <p:spPr>
          <a:xfrm>
            <a:off x="5076825" y="1862138"/>
            <a:ext cx="287338" cy="287337"/>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7" name="Oval 16"/>
          <p:cNvSpPr/>
          <p:nvPr/>
        </p:nvSpPr>
        <p:spPr>
          <a:xfrm>
            <a:off x="6659563" y="1862138"/>
            <a:ext cx="288925" cy="287337"/>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8" name="Oval 17"/>
          <p:cNvSpPr/>
          <p:nvPr/>
        </p:nvSpPr>
        <p:spPr>
          <a:xfrm>
            <a:off x="950913" y="1412875"/>
            <a:ext cx="1100137" cy="287338"/>
          </a:xfrm>
          <a:prstGeom prst="ellipse">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9" name="Oval 18"/>
          <p:cNvSpPr/>
          <p:nvPr/>
        </p:nvSpPr>
        <p:spPr>
          <a:xfrm>
            <a:off x="950913" y="3224213"/>
            <a:ext cx="1100137" cy="288925"/>
          </a:xfrm>
          <a:prstGeom prst="ellipse">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0" name="Oval 19"/>
          <p:cNvSpPr/>
          <p:nvPr/>
        </p:nvSpPr>
        <p:spPr>
          <a:xfrm>
            <a:off x="2771775" y="4868863"/>
            <a:ext cx="1008063" cy="288925"/>
          </a:xfrm>
          <a:prstGeom prst="ellipse">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title"/>
          </p:nvPr>
        </p:nvSpPr>
        <p:spPr>
          <a:xfrm>
            <a:off x="0" y="765175"/>
            <a:ext cx="9144000" cy="792163"/>
          </a:xfrm>
        </p:spPr>
        <p:txBody>
          <a:bodyPr/>
          <a:lstStyle/>
          <a:p>
            <a:pPr>
              <a:defRPr/>
            </a:pPr>
            <a:r>
              <a:rPr lang="de-DE" sz="3200" b="1" dirty="0" smtClean="0">
                <a:solidFill>
                  <a:srgbClr val="0000FF"/>
                </a:solidFill>
                <a:latin typeface="+mn-lt"/>
                <a:ea typeface="ＭＳ Ｐゴシック" pitchFamily="34" charset="-128"/>
                <a:cs typeface="Arial" charset="0"/>
              </a:rPr>
              <a:t> „Niveaubeschreibungen </a:t>
            </a:r>
            <a:r>
              <a:rPr lang="de-DE" sz="3200" b="1" dirty="0" err="1" smtClean="0">
                <a:solidFill>
                  <a:srgbClr val="0000FF"/>
                </a:solidFill>
                <a:latin typeface="+mn-lt"/>
                <a:ea typeface="ＭＳ Ｐゴシック" pitchFamily="34" charset="-128"/>
                <a:cs typeface="Arial" charset="0"/>
              </a:rPr>
              <a:t>DaZ</a:t>
            </a:r>
            <a:r>
              <a:rPr lang="de-DE" sz="3200" b="1" dirty="0" smtClean="0">
                <a:solidFill>
                  <a:srgbClr val="0000FF"/>
                </a:solidFill>
                <a:latin typeface="+mn-lt"/>
                <a:ea typeface="ＭＳ Ｐゴシック" pitchFamily="34" charset="-128"/>
                <a:cs typeface="Arial" charset="0"/>
              </a:rPr>
              <a:t>“: Beobachtungsbogen</a:t>
            </a:r>
            <a:endParaRPr lang="de-DE" sz="3200" b="1" dirty="0">
              <a:solidFill>
                <a:srgbClr val="0000FF"/>
              </a:solidFill>
              <a:latin typeface="+mn-lt"/>
              <a:ea typeface="ＭＳ Ｐゴシック" pitchFamily="34" charset="-128"/>
              <a:cs typeface="Arial" charset="0"/>
            </a:endParaRPr>
          </a:p>
        </p:txBody>
      </p:sp>
      <p:pic>
        <p:nvPicPr>
          <p:cNvPr id="87045"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1238" y="1465263"/>
            <a:ext cx="4821237" cy="4627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Oval 21"/>
          <p:cNvSpPr/>
          <p:nvPr/>
        </p:nvSpPr>
        <p:spPr>
          <a:xfrm>
            <a:off x="4368800" y="2976563"/>
            <a:ext cx="504825" cy="288925"/>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3" name="Oval 22"/>
          <p:cNvSpPr/>
          <p:nvPr/>
        </p:nvSpPr>
        <p:spPr>
          <a:xfrm>
            <a:off x="5232400" y="2984500"/>
            <a:ext cx="504825" cy="288925"/>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4" name="Oval 23"/>
          <p:cNvSpPr/>
          <p:nvPr/>
        </p:nvSpPr>
        <p:spPr>
          <a:xfrm>
            <a:off x="6097588" y="2986088"/>
            <a:ext cx="503237" cy="287337"/>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5" name="Oval 24"/>
          <p:cNvSpPr/>
          <p:nvPr/>
        </p:nvSpPr>
        <p:spPr>
          <a:xfrm>
            <a:off x="3432175" y="2987675"/>
            <a:ext cx="504825" cy="288925"/>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6" name="Oval 25"/>
          <p:cNvSpPr/>
          <p:nvPr/>
        </p:nvSpPr>
        <p:spPr>
          <a:xfrm>
            <a:off x="2124075" y="3121025"/>
            <a:ext cx="1452563" cy="1655763"/>
          </a:xfrm>
          <a:prstGeom prst="ellipse">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7" name="Oval 26"/>
          <p:cNvSpPr/>
          <p:nvPr/>
        </p:nvSpPr>
        <p:spPr>
          <a:xfrm>
            <a:off x="2124075" y="5640388"/>
            <a:ext cx="1265238" cy="381000"/>
          </a:xfrm>
          <a:prstGeom prst="ellipse">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title"/>
          </p:nvPr>
        </p:nvSpPr>
        <p:spPr>
          <a:xfrm>
            <a:off x="0" y="765175"/>
            <a:ext cx="9144000" cy="792163"/>
          </a:xfrm>
        </p:spPr>
        <p:txBody>
          <a:bodyPr/>
          <a:lstStyle/>
          <a:p>
            <a:pPr>
              <a:defRPr/>
            </a:pPr>
            <a:r>
              <a:rPr lang="de-DE" sz="3200" b="1" dirty="0" smtClean="0">
                <a:solidFill>
                  <a:srgbClr val="0000FF"/>
                </a:solidFill>
                <a:latin typeface="+mn-lt"/>
                <a:ea typeface="ＭＳ Ｐゴシック" pitchFamily="34" charset="-128"/>
                <a:cs typeface="Arial" charset="0"/>
              </a:rPr>
              <a:t> „Fast Catch Bumerang“ und „Tulpenbeet“: Überblick</a:t>
            </a:r>
            <a:endParaRPr lang="de-DE" sz="3200" b="1" dirty="0">
              <a:solidFill>
                <a:srgbClr val="0000FF"/>
              </a:solidFill>
              <a:latin typeface="+mn-lt"/>
              <a:ea typeface="ＭＳ Ｐゴシック" pitchFamily="34" charset="-128"/>
              <a:cs typeface="Arial" charset="0"/>
            </a:endParaRPr>
          </a:p>
        </p:txBody>
      </p:sp>
      <p:pic>
        <p:nvPicPr>
          <p:cNvPr id="89093"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ontent Placeholder 2"/>
          <p:cNvSpPr>
            <a:spLocks noGrp="1"/>
          </p:cNvSpPr>
          <p:nvPr>
            <p:ph idx="1"/>
          </p:nvPr>
        </p:nvSpPr>
        <p:spPr>
          <a:xfrm>
            <a:off x="684213" y="1557338"/>
            <a:ext cx="8229600" cy="4392612"/>
          </a:xfrm>
        </p:spPr>
        <p:txBody>
          <a:bodyPr>
            <a:normAutofit fontScale="47500" lnSpcReduction="20000"/>
          </a:bodyPr>
          <a:lstStyle/>
          <a:p>
            <a:pPr>
              <a:lnSpc>
                <a:spcPct val="115000"/>
              </a:lnSpc>
              <a:buFont typeface="Calibri"/>
              <a:buChar char="-"/>
              <a:defRPr/>
            </a:pPr>
            <a:r>
              <a:rPr lang="de-DE" b="1" dirty="0">
                <a:ea typeface="Times New Roman"/>
                <a:cs typeface="Times New Roman"/>
              </a:rPr>
              <a:t>Ziel: </a:t>
            </a:r>
            <a:r>
              <a:rPr lang="de-DE" dirty="0">
                <a:ea typeface="Times New Roman"/>
                <a:cs typeface="Times New Roman"/>
              </a:rPr>
              <a:t>Berufsspezifische fach- und bildungssprachliche Kompetenzen Jugendlicher </a:t>
            </a:r>
            <a:r>
              <a:rPr lang="de-DE" dirty="0" smtClean="0">
                <a:ea typeface="Times New Roman"/>
                <a:cs typeface="Times New Roman"/>
              </a:rPr>
              <a:t>erfassen</a:t>
            </a:r>
          </a:p>
          <a:p>
            <a:pPr>
              <a:lnSpc>
                <a:spcPct val="115000"/>
              </a:lnSpc>
              <a:buFont typeface="Calibri"/>
              <a:buChar char="-"/>
              <a:defRPr/>
            </a:pPr>
            <a:r>
              <a:rPr lang="de-DE" sz="3300" b="1" dirty="0">
                <a:solidFill>
                  <a:prstClr val="black"/>
                </a:solidFill>
                <a:ea typeface="Times New Roman"/>
                <a:cs typeface="Times New Roman"/>
              </a:rPr>
              <a:t>Zielgruppe: </a:t>
            </a:r>
          </a:p>
          <a:p>
            <a:pPr lvl="1">
              <a:lnSpc>
                <a:spcPct val="115000"/>
              </a:lnSpc>
              <a:buFont typeface="Calibri"/>
              <a:buChar char="-"/>
              <a:defRPr/>
            </a:pPr>
            <a:r>
              <a:rPr lang="de-DE" sz="2700" b="1" dirty="0">
                <a:solidFill>
                  <a:prstClr val="black"/>
                </a:solidFill>
                <a:ea typeface="Times New Roman"/>
                <a:cs typeface="Times New Roman"/>
              </a:rPr>
              <a:t>Tulpenbeet: </a:t>
            </a:r>
            <a:r>
              <a:rPr lang="de-DE" sz="2700" dirty="0">
                <a:solidFill>
                  <a:prstClr val="black"/>
                </a:solidFill>
                <a:ea typeface="Times New Roman"/>
                <a:cs typeface="Times New Roman"/>
              </a:rPr>
              <a:t>Übergang Grundschule - Mittelschule</a:t>
            </a:r>
            <a:endParaRPr lang="de-DE" sz="2700" b="1" dirty="0">
              <a:solidFill>
                <a:prstClr val="black"/>
              </a:solidFill>
              <a:ea typeface="Times New Roman"/>
              <a:cs typeface="Times New Roman"/>
            </a:endParaRPr>
          </a:p>
          <a:p>
            <a:pPr lvl="1">
              <a:lnSpc>
                <a:spcPct val="115000"/>
              </a:lnSpc>
              <a:buFont typeface="Calibri"/>
              <a:buChar char="-"/>
              <a:defRPr/>
            </a:pPr>
            <a:r>
              <a:rPr lang="de-DE" sz="2700" b="1" dirty="0">
                <a:solidFill>
                  <a:prstClr val="black"/>
                </a:solidFill>
                <a:ea typeface="Times New Roman"/>
                <a:cs typeface="Times New Roman"/>
              </a:rPr>
              <a:t>Bumerang: </a:t>
            </a:r>
            <a:r>
              <a:rPr lang="de-DE" sz="2700" dirty="0">
                <a:solidFill>
                  <a:prstClr val="black"/>
                </a:solidFill>
                <a:ea typeface="Times New Roman"/>
                <a:cs typeface="Times New Roman"/>
              </a:rPr>
              <a:t>Übergang Sekundarstufe – Berufsbildung</a:t>
            </a:r>
          </a:p>
          <a:p>
            <a:pPr>
              <a:lnSpc>
                <a:spcPct val="115000"/>
              </a:lnSpc>
              <a:buFont typeface="Calibri"/>
              <a:buChar char="-"/>
              <a:defRPr/>
            </a:pPr>
            <a:r>
              <a:rPr lang="de-DE" b="1" dirty="0" smtClean="0">
                <a:ea typeface="Times New Roman"/>
                <a:cs typeface="Times New Roman"/>
              </a:rPr>
              <a:t>Auswertungsbögen </a:t>
            </a:r>
            <a:r>
              <a:rPr lang="de-DE" dirty="0">
                <a:ea typeface="Times New Roman"/>
                <a:cs typeface="Times New Roman"/>
              </a:rPr>
              <a:t>in Deutsch, Russisch, Türkisch </a:t>
            </a:r>
            <a:r>
              <a:rPr lang="de-DE" dirty="0" smtClean="0">
                <a:ea typeface="Times New Roman"/>
                <a:cs typeface="Times New Roman"/>
                <a:sym typeface="Wingdings" panose="05000000000000000000" pitchFamily="2" charset="2"/>
              </a:rPr>
              <a:t></a:t>
            </a:r>
            <a:r>
              <a:rPr lang="de-DE" dirty="0" smtClean="0">
                <a:ea typeface="Times New Roman"/>
                <a:cs typeface="Times New Roman"/>
              </a:rPr>
              <a:t> </a:t>
            </a:r>
            <a:r>
              <a:rPr lang="de-DE" dirty="0">
                <a:ea typeface="Times New Roman"/>
                <a:cs typeface="Times New Roman"/>
              </a:rPr>
              <a:t>getrennte Auswertung für Bewertungsschreiben und Bumerang-Artikel</a:t>
            </a:r>
            <a:endParaRPr lang="en-US" dirty="0">
              <a:latin typeface="Trebuchet MS"/>
              <a:ea typeface="Times New Roman"/>
              <a:cs typeface="Times New Roman"/>
            </a:endParaRPr>
          </a:p>
          <a:p>
            <a:pPr>
              <a:lnSpc>
                <a:spcPct val="115000"/>
              </a:lnSpc>
              <a:buFont typeface="Calibri"/>
              <a:buChar char="-"/>
              <a:defRPr/>
            </a:pPr>
            <a:r>
              <a:rPr lang="de-DE" dirty="0" smtClean="0">
                <a:ea typeface="Times New Roman"/>
                <a:cs typeface="Times New Roman"/>
              </a:rPr>
              <a:t>Das Verfahren ist kein </a:t>
            </a:r>
            <a:r>
              <a:rPr lang="de-DE" dirty="0">
                <a:ea typeface="Times New Roman"/>
                <a:cs typeface="Times New Roman"/>
              </a:rPr>
              <a:t>Test </a:t>
            </a:r>
            <a:r>
              <a:rPr lang="de-DE" dirty="0" smtClean="0">
                <a:ea typeface="Times New Roman"/>
                <a:cs typeface="Times New Roman"/>
              </a:rPr>
              <a:t>sondern ein </a:t>
            </a:r>
            <a:r>
              <a:rPr lang="de-DE" b="1" dirty="0">
                <a:ea typeface="Times New Roman"/>
                <a:cs typeface="Times New Roman"/>
              </a:rPr>
              <a:t>Analyseverfahren</a:t>
            </a:r>
            <a:r>
              <a:rPr lang="de-DE" dirty="0">
                <a:ea typeface="Times New Roman"/>
                <a:cs typeface="Times New Roman"/>
              </a:rPr>
              <a:t> </a:t>
            </a:r>
            <a:r>
              <a:rPr lang="de-DE" dirty="0" smtClean="0">
                <a:ea typeface="Times New Roman"/>
                <a:cs typeface="Times New Roman"/>
                <a:sym typeface="Wingdings" panose="05000000000000000000" pitchFamily="2" charset="2"/>
              </a:rPr>
              <a:t></a:t>
            </a:r>
            <a:r>
              <a:rPr lang="de-DE" dirty="0" smtClean="0">
                <a:ea typeface="Times New Roman"/>
                <a:cs typeface="Times New Roman"/>
              </a:rPr>
              <a:t> Ergebnisse ergeben </a:t>
            </a:r>
            <a:r>
              <a:rPr lang="de-DE" dirty="0">
                <a:ea typeface="Times New Roman"/>
                <a:cs typeface="Times New Roman"/>
              </a:rPr>
              <a:t>individuelles schriftsprachliches Kompetenzprofil (Profilanalyse</a:t>
            </a:r>
            <a:r>
              <a:rPr lang="de-DE" dirty="0" smtClean="0">
                <a:ea typeface="Times New Roman"/>
                <a:cs typeface="Times New Roman"/>
              </a:rPr>
              <a:t>)</a:t>
            </a:r>
          </a:p>
          <a:p>
            <a:pPr marL="0" indent="0">
              <a:lnSpc>
                <a:spcPct val="115000"/>
              </a:lnSpc>
              <a:buFont typeface="Arial" panose="020B0604020202020204" pitchFamily="34" charset="0"/>
              <a:buNone/>
              <a:defRPr/>
            </a:pPr>
            <a:endParaRPr lang="de-DE" sz="1800" dirty="0" smtClean="0">
              <a:ea typeface="Times New Roman"/>
              <a:cs typeface="Times New Roman"/>
            </a:endParaRPr>
          </a:p>
          <a:p>
            <a:pPr algn="just">
              <a:lnSpc>
                <a:spcPct val="115000"/>
              </a:lnSpc>
              <a:buFont typeface="Calibri"/>
              <a:buChar char="-"/>
              <a:defRPr/>
            </a:pPr>
            <a:r>
              <a:rPr lang="de-DE" b="1" dirty="0" smtClean="0">
                <a:ea typeface="Times New Roman"/>
                <a:cs typeface="Times New Roman"/>
              </a:rPr>
              <a:t>Sprachprofil </a:t>
            </a:r>
            <a:r>
              <a:rPr lang="de-DE" dirty="0" smtClean="0">
                <a:ea typeface="Times New Roman"/>
                <a:cs typeface="Times New Roman"/>
              </a:rPr>
              <a:t>zeigt </a:t>
            </a:r>
            <a:r>
              <a:rPr lang="de-DE" dirty="0">
                <a:ea typeface="Times New Roman"/>
                <a:cs typeface="Times New Roman"/>
              </a:rPr>
              <a:t>auf: </a:t>
            </a:r>
            <a:endParaRPr lang="en-US" dirty="0">
              <a:latin typeface="Trebuchet MS"/>
              <a:ea typeface="Times New Roman"/>
              <a:cs typeface="Times New Roman"/>
            </a:endParaRPr>
          </a:p>
          <a:p>
            <a:pPr lvl="1" algn="just">
              <a:lnSpc>
                <a:spcPct val="115000"/>
              </a:lnSpc>
              <a:buFont typeface="Courier New"/>
              <a:buChar char="o"/>
              <a:defRPr/>
            </a:pPr>
            <a:r>
              <a:rPr lang="de-DE" dirty="0">
                <a:ea typeface="Times New Roman"/>
                <a:cs typeface="Times New Roman"/>
              </a:rPr>
              <a:t>w</a:t>
            </a:r>
            <a:r>
              <a:rPr lang="de-DE" dirty="0" smtClean="0">
                <a:ea typeface="Times New Roman"/>
                <a:cs typeface="Times New Roman"/>
              </a:rPr>
              <a:t>ie </a:t>
            </a:r>
            <a:r>
              <a:rPr lang="de-DE" dirty="0">
                <a:ea typeface="Times New Roman"/>
                <a:cs typeface="Times New Roman"/>
              </a:rPr>
              <a:t>sich die beiden Sprachen zueinander verhalten</a:t>
            </a:r>
            <a:endParaRPr lang="en-US" dirty="0">
              <a:latin typeface="Trebuchet MS"/>
              <a:ea typeface="Times New Roman"/>
              <a:cs typeface="Times New Roman"/>
            </a:endParaRPr>
          </a:p>
          <a:p>
            <a:pPr lvl="1" algn="just">
              <a:lnSpc>
                <a:spcPct val="115000"/>
              </a:lnSpc>
              <a:buFont typeface="Courier New"/>
              <a:buChar char="o"/>
              <a:defRPr/>
            </a:pPr>
            <a:r>
              <a:rPr lang="de-DE" dirty="0">
                <a:ea typeface="Times New Roman"/>
                <a:cs typeface="Times New Roman"/>
              </a:rPr>
              <a:t>o</a:t>
            </a:r>
            <a:r>
              <a:rPr lang="de-DE" dirty="0" smtClean="0">
                <a:ea typeface="Times New Roman"/>
                <a:cs typeface="Times New Roman"/>
              </a:rPr>
              <a:t>b </a:t>
            </a:r>
            <a:r>
              <a:rPr lang="de-DE" dirty="0">
                <a:ea typeface="Times New Roman"/>
                <a:cs typeface="Times New Roman"/>
              </a:rPr>
              <a:t>in Erstsprache Ressourcen vorhanden sind, die sich auf das Deutsche auswirken</a:t>
            </a:r>
            <a:endParaRPr lang="en-US" dirty="0">
              <a:latin typeface="Trebuchet MS"/>
              <a:ea typeface="Times New Roman"/>
              <a:cs typeface="Times New Roman"/>
            </a:endParaRPr>
          </a:p>
          <a:p>
            <a:pPr lvl="1" algn="just">
              <a:lnSpc>
                <a:spcPct val="115000"/>
              </a:lnSpc>
              <a:buFont typeface="Courier New"/>
              <a:buChar char="o"/>
              <a:defRPr/>
            </a:pPr>
            <a:r>
              <a:rPr lang="de-DE" dirty="0">
                <a:ea typeface="Times New Roman"/>
                <a:cs typeface="Times New Roman"/>
              </a:rPr>
              <a:t>o</a:t>
            </a:r>
            <a:r>
              <a:rPr lang="de-DE" dirty="0" smtClean="0">
                <a:ea typeface="Times New Roman"/>
                <a:cs typeface="Times New Roman"/>
              </a:rPr>
              <a:t>b </a:t>
            </a:r>
            <a:r>
              <a:rPr lang="de-DE" dirty="0">
                <a:ea typeface="Times New Roman"/>
                <a:cs typeface="Times New Roman"/>
              </a:rPr>
              <a:t>eine allgemeine Schreibschwäche vorliegt</a:t>
            </a:r>
            <a:endParaRPr lang="en-US" dirty="0">
              <a:latin typeface="Trebuchet MS"/>
              <a:ea typeface="Times New Roman"/>
              <a:cs typeface="Times New Roman"/>
            </a:endParaRPr>
          </a:p>
          <a:p>
            <a:pPr lvl="1" algn="just">
              <a:lnSpc>
                <a:spcPct val="115000"/>
              </a:lnSpc>
              <a:buFont typeface="Courier New"/>
              <a:buChar char="o"/>
              <a:defRPr/>
            </a:pPr>
            <a:r>
              <a:rPr lang="de-DE" dirty="0">
                <a:ea typeface="Times New Roman"/>
                <a:cs typeface="Times New Roman"/>
              </a:rPr>
              <a:t>o</a:t>
            </a:r>
            <a:r>
              <a:rPr lang="de-DE" dirty="0" smtClean="0">
                <a:ea typeface="Times New Roman"/>
                <a:cs typeface="Times New Roman"/>
              </a:rPr>
              <a:t>b </a:t>
            </a:r>
            <a:r>
              <a:rPr lang="de-DE" dirty="0">
                <a:ea typeface="Times New Roman"/>
                <a:cs typeface="Times New Roman"/>
              </a:rPr>
              <a:t>überhaupt eine Alphabetisierung in der Erstsprache vorliegt</a:t>
            </a:r>
            <a:endParaRPr lang="en-US" dirty="0">
              <a:latin typeface="Trebuchet MS"/>
              <a:ea typeface="Times New Roman"/>
              <a:cs typeface="Times New Roman"/>
            </a:endParaRPr>
          </a:p>
          <a:p>
            <a:pPr lvl="1" algn="just">
              <a:lnSpc>
                <a:spcPct val="115000"/>
              </a:lnSpc>
              <a:buFont typeface="Courier New"/>
              <a:buChar char="o"/>
              <a:defRPr/>
            </a:pPr>
            <a:r>
              <a:rPr lang="de-DE" dirty="0">
                <a:ea typeface="Times New Roman"/>
                <a:cs typeface="Times New Roman"/>
              </a:rPr>
              <a:t>o</a:t>
            </a:r>
            <a:r>
              <a:rPr lang="de-DE" dirty="0" smtClean="0">
                <a:ea typeface="Times New Roman"/>
                <a:cs typeface="Times New Roman"/>
              </a:rPr>
              <a:t>b ggf</a:t>
            </a:r>
            <a:r>
              <a:rPr lang="de-DE" dirty="0">
                <a:ea typeface="Times New Roman"/>
                <a:cs typeface="Times New Roman"/>
              </a:rPr>
              <a:t>. Interferenzen erkennbar </a:t>
            </a:r>
            <a:r>
              <a:rPr lang="de-DE" dirty="0" smtClean="0">
                <a:ea typeface="Times New Roman"/>
                <a:cs typeface="Times New Roman"/>
              </a:rPr>
              <a:t>sind</a:t>
            </a:r>
            <a:endParaRPr lang="en-US" dirty="0">
              <a:latin typeface="Trebuchet MS"/>
              <a:ea typeface="Times New Roman"/>
              <a:cs typeface="Times New Roman"/>
            </a:endParaRPr>
          </a:p>
          <a:p>
            <a:pPr lvl="1" algn="just">
              <a:lnSpc>
                <a:spcPct val="115000"/>
              </a:lnSpc>
              <a:buFont typeface="Courier New"/>
              <a:buChar char="o"/>
              <a:defRPr/>
            </a:pPr>
            <a:endParaRPr lang="de-DE" sz="2000" b="1" u="sng" dirty="0">
              <a:ea typeface="Times New Roman"/>
              <a:cs typeface="Times New Roman"/>
            </a:endParaRPr>
          </a:p>
          <a:p>
            <a:pPr marL="0" indent="0" algn="just">
              <a:lnSpc>
                <a:spcPct val="115000"/>
              </a:lnSpc>
              <a:spcAft>
                <a:spcPts val="0"/>
              </a:spcAft>
              <a:buFont typeface="Arial" panose="020B0604020202020204" pitchFamily="34" charset="0"/>
              <a:buNone/>
              <a:defRPr/>
            </a:pPr>
            <a:r>
              <a:rPr lang="de-DE" sz="2000" b="1" dirty="0" smtClean="0">
                <a:ea typeface="Times New Roman"/>
                <a:cs typeface="Times New Roman"/>
              </a:rPr>
              <a:t>Literatur</a:t>
            </a:r>
            <a:r>
              <a:rPr lang="de-DE" sz="2000" b="1" dirty="0">
                <a:ea typeface="Times New Roman"/>
                <a:cs typeface="Times New Roman"/>
              </a:rPr>
              <a:t>:</a:t>
            </a:r>
            <a:endParaRPr lang="en-US" sz="2000" b="1" dirty="0">
              <a:latin typeface="Trebuchet MS"/>
              <a:ea typeface="Times New Roman"/>
              <a:cs typeface="Times New Roman"/>
            </a:endParaRPr>
          </a:p>
          <a:p>
            <a:pPr algn="just">
              <a:lnSpc>
                <a:spcPct val="115000"/>
              </a:lnSpc>
              <a:buFont typeface="Calibri"/>
              <a:buChar char="-"/>
              <a:defRPr/>
            </a:pPr>
            <a:r>
              <a:rPr lang="de-DE" sz="1800" dirty="0" err="1">
                <a:ea typeface="Times New Roman"/>
                <a:cs typeface="Times New Roman"/>
              </a:rPr>
              <a:t>FörMig</a:t>
            </a:r>
            <a:r>
              <a:rPr lang="de-DE" sz="1800" dirty="0">
                <a:ea typeface="Times New Roman"/>
                <a:cs typeface="Times New Roman"/>
              </a:rPr>
              <a:t> Edition Band 5 (2009): S. 139 – 147; </a:t>
            </a:r>
            <a:r>
              <a:rPr lang="de-DE" sz="1800" dirty="0" smtClean="0">
                <a:ea typeface="Times New Roman"/>
                <a:cs typeface="Times New Roman"/>
              </a:rPr>
              <a:t>209-241; Auswertungshinweise © </a:t>
            </a:r>
            <a:r>
              <a:rPr lang="de-DE" sz="1800" dirty="0">
                <a:ea typeface="Times New Roman"/>
                <a:cs typeface="Times New Roman"/>
              </a:rPr>
              <a:t>Programmträger </a:t>
            </a:r>
            <a:r>
              <a:rPr lang="de-DE" sz="1800" dirty="0" err="1">
                <a:ea typeface="Times New Roman"/>
                <a:cs typeface="Times New Roman"/>
              </a:rPr>
              <a:t>FörMig</a:t>
            </a:r>
            <a:r>
              <a:rPr lang="de-DE" sz="1800" dirty="0">
                <a:ea typeface="Times New Roman"/>
                <a:cs typeface="Times New Roman"/>
              </a:rPr>
              <a:t>, Universität </a:t>
            </a:r>
            <a:r>
              <a:rPr lang="de-DE" sz="1800" dirty="0" smtClean="0">
                <a:ea typeface="Times New Roman"/>
                <a:cs typeface="Times New Roman"/>
              </a:rPr>
              <a:t>Hamburg</a:t>
            </a:r>
          </a:p>
          <a:p>
            <a:pPr algn="just">
              <a:lnSpc>
                <a:spcPct val="115000"/>
              </a:lnSpc>
              <a:buFont typeface="Calibri"/>
              <a:buChar char="-"/>
              <a:defRPr/>
            </a:pPr>
            <a:r>
              <a:rPr lang="en-US" sz="1900" dirty="0" err="1">
                <a:solidFill>
                  <a:prstClr val="black"/>
                </a:solidFill>
                <a:ea typeface="Times New Roman"/>
                <a:cs typeface="Times New Roman"/>
              </a:rPr>
              <a:t>Christoph</a:t>
            </a:r>
            <a:r>
              <a:rPr lang="en-US" sz="1900" dirty="0">
                <a:solidFill>
                  <a:prstClr val="black"/>
                </a:solidFill>
                <a:ea typeface="Times New Roman"/>
                <a:cs typeface="Times New Roman"/>
              </a:rPr>
              <a:t> </a:t>
            </a:r>
            <a:r>
              <a:rPr lang="en-US" sz="1900" dirty="0" err="1">
                <a:solidFill>
                  <a:prstClr val="black"/>
                </a:solidFill>
                <a:ea typeface="Times New Roman"/>
                <a:cs typeface="Times New Roman"/>
              </a:rPr>
              <a:t>Gantefort</a:t>
            </a:r>
            <a:r>
              <a:rPr lang="en-US" sz="1900" dirty="0">
                <a:solidFill>
                  <a:prstClr val="black"/>
                </a:solidFill>
                <a:ea typeface="Times New Roman"/>
                <a:cs typeface="Times New Roman"/>
              </a:rPr>
              <a:t> / Hans-Joachim Roth (2008): </a:t>
            </a:r>
            <a:r>
              <a:rPr lang="en-US" sz="1900" dirty="0" err="1">
                <a:solidFill>
                  <a:prstClr val="black"/>
                </a:solidFill>
                <a:ea typeface="Times New Roman"/>
                <a:cs typeface="Times New Roman"/>
              </a:rPr>
              <a:t>Ein</a:t>
            </a:r>
            <a:r>
              <a:rPr lang="en-US" sz="1900" dirty="0">
                <a:solidFill>
                  <a:prstClr val="black"/>
                </a:solidFill>
                <a:ea typeface="Times New Roman"/>
                <a:cs typeface="Times New Roman"/>
              </a:rPr>
              <a:t> </a:t>
            </a:r>
            <a:r>
              <a:rPr lang="en-US" sz="1900" dirty="0" err="1">
                <a:solidFill>
                  <a:prstClr val="black"/>
                </a:solidFill>
                <a:ea typeface="Times New Roman"/>
                <a:cs typeface="Times New Roman"/>
              </a:rPr>
              <a:t>Sturz</a:t>
            </a:r>
            <a:r>
              <a:rPr lang="en-US" sz="1900" dirty="0">
                <a:solidFill>
                  <a:prstClr val="black"/>
                </a:solidFill>
                <a:ea typeface="Times New Roman"/>
                <a:cs typeface="Times New Roman"/>
              </a:rPr>
              <a:t> und seine </a:t>
            </a:r>
            <a:r>
              <a:rPr lang="en-US" sz="1900" dirty="0" err="1">
                <a:solidFill>
                  <a:prstClr val="black"/>
                </a:solidFill>
                <a:ea typeface="Times New Roman"/>
                <a:cs typeface="Times New Roman"/>
              </a:rPr>
              <a:t>Folgen</a:t>
            </a:r>
            <a:r>
              <a:rPr lang="en-US" sz="1900" dirty="0">
                <a:solidFill>
                  <a:prstClr val="black"/>
                </a:solidFill>
                <a:ea typeface="Times New Roman"/>
                <a:cs typeface="Times New Roman"/>
              </a:rPr>
              <a:t>. In: Thorsten Klinger / Knut </a:t>
            </a:r>
            <a:r>
              <a:rPr lang="en-US" sz="1900" dirty="0" err="1">
                <a:solidFill>
                  <a:prstClr val="black"/>
                </a:solidFill>
                <a:ea typeface="Times New Roman"/>
                <a:cs typeface="Times New Roman"/>
              </a:rPr>
              <a:t>Schwippert</a:t>
            </a:r>
            <a:r>
              <a:rPr lang="en-US" sz="1900" dirty="0">
                <a:solidFill>
                  <a:prstClr val="black"/>
                </a:solidFill>
                <a:ea typeface="Times New Roman"/>
                <a:cs typeface="Times New Roman"/>
              </a:rPr>
              <a:t> / Birgit </a:t>
            </a:r>
            <a:r>
              <a:rPr lang="en-US" sz="1900" dirty="0" err="1">
                <a:solidFill>
                  <a:prstClr val="black"/>
                </a:solidFill>
                <a:ea typeface="Times New Roman"/>
                <a:cs typeface="Times New Roman"/>
              </a:rPr>
              <a:t>Leiblein</a:t>
            </a:r>
            <a:r>
              <a:rPr lang="en-US" sz="1900" dirty="0">
                <a:solidFill>
                  <a:prstClr val="black"/>
                </a:solidFill>
                <a:ea typeface="Times New Roman"/>
                <a:cs typeface="Times New Roman"/>
              </a:rPr>
              <a:t> (</a:t>
            </a:r>
            <a:r>
              <a:rPr lang="en-US" sz="1900" dirty="0" err="1">
                <a:solidFill>
                  <a:prstClr val="black"/>
                </a:solidFill>
                <a:ea typeface="Times New Roman"/>
                <a:cs typeface="Times New Roman"/>
              </a:rPr>
              <a:t>Hrsg</a:t>
            </a:r>
            <a:r>
              <a:rPr lang="en-US" sz="1900" dirty="0">
                <a:solidFill>
                  <a:prstClr val="black"/>
                </a:solidFill>
                <a:ea typeface="Times New Roman"/>
                <a:cs typeface="Times New Roman"/>
              </a:rPr>
              <a:t>.): Evaluation </a:t>
            </a:r>
            <a:r>
              <a:rPr lang="en-US" sz="1900" dirty="0" err="1">
                <a:solidFill>
                  <a:prstClr val="black"/>
                </a:solidFill>
                <a:ea typeface="Times New Roman"/>
                <a:cs typeface="Times New Roman"/>
              </a:rPr>
              <a:t>im</a:t>
            </a:r>
            <a:r>
              <a:rPr lang="en-US" sz="1900" dirty="0">
                <a:solidFill>
                  <a:prstClr val="black"/>
                </a:solidFill>
                <a:ea typeface="Times New Roman"/>
                <a:cs typeface="Times New Roman"/>
              </a:rPr>
              <a:t> </a:t>
            </a:r>
            <a:r>
              <a:rPr lang="en-US" sz="1900" dirty="0" err="1">
                <a:solidFill>
                  <a:prstClr val="black"/>
                </a:solidFill>
                <a:ea typeface="Times New Roman"/>
                <a:cs typeface="Times New Roman"/>
              </a:rPr>
              <a:t>Modellprogramm</a:t>
            </a:r>
            <a:r>
              <a:rPr lang="en-US" sz="1900" dirty="0">
                <a:solidFill>
                  <a:prstClr val="black"/>
                </a:solidFill>
                <a:ea typeface="Times New Roman"/>
                <a:cs typeface="Times New Roman"/>
              </a:rPr>
              <a:t> FÖRMIG. ( = FÖRMIG Edition Band 4.) </a:t>
            </a:r>
            <a:r>
              <a:rPr lang="en-US" sz="1900" dirty="0" err="1">
                <a:solidFill>
                  <a:prstClr val="black"/>
                </a:solidFill>
                <a:ea typeface="Times New Roman"/>
                <a:cs typeface="Times New Roman"/>
              </a:rPr>
              <a:t>Münster</a:t>
            </a:r>
            <a:r>
              <a:rPr lang="en-US" sz="1900" dirty="0">
                <a:solidFill>
                  <a:prstClr val="black"/>
                </a:solidFill>
                <a:ea typeface="Times New Roman"/>
                <a:cs typeface="Times New Roman"/>
              </a:rPr>
              <a:t>: </a:t>
            </a:r>
            <a:r>
              <a:rPr lang="en-US" sz="1900" dirty="0" err="1">
                <a:solidFill>
                  <a:prstClr val="black"/>
                </a:solidFill>
                <a:ea typeface="Times New Roman"/>
                <a:cs typeface="Times New Roman"/>
              </a:rPr>
              <a:t>Waxmann</a:t>
            </a:r>
            <a:r>
              <a:rPr lang="en-US" sz="1900" dirty="0">
                <a:solidFill>
                  <a:prstClr val="black"/>
                </a:solidFill>
                <a:ea typeface="Times New Roman"/>
                <a:cs typeface="Times New Roman"/>
              </a:rPr>
              <a:t>, S. 29-50</a:t>
            </a:r>
            <a:r>
              <a:rPr lang="en-US" sz="1900" dirty="0" smtClean="0">
                <a:solidFill>
                  <a:prstClr val="black"/>
                </a:solidFill>
                <a:ea typeface="Times New Roman"/>
                <a:cs typeface="Times New Roman"/>
              </a:rPr>
              <a:t>.</a:t>
            </a:r>
            <a:endParaRPr lang="en-US" sz="2000" dirty="0">
              <a:latin typeface="Trebuchet MS"/>
              <a:ea typeface="Times New Roman"/>
              <a:cs typeface="Times New Roman"/>
            </a:endParaRPr>
          </a:p>
          <a:p>
            <a:pPr>
              <a:defRPr/>
            </a:pP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title"/>
          </p:nvPr>
        </p:nvSpPr>
        <p:spPr>
          <a:xfrm>
            <a:off x="0" y="765175"/>
            <a:ext cx="9144000" cy="792163"/>
          </a:xfrm>
        </p:spPr>
        <p:txBody>
          <a:bodyPr/>
          <a:lstStyle/>
          <a:p>
            <a:pPr>
              <a:defRPr/>
            </a:pPr>
            <a:r>
              <a:rPr lang="de-DE" sz="3200" b="1" dirty="0" smtClean="0">
                <a:solidFill>
                  <a:srgbClr val="0000FF"/>
                </a:solidFill>
                <a:latin typeface="+mn-lt"/>
                <a:ea typeface="ＭＳ Ｐゴシック" pitchFamily="34" charset="-128"/>
                <a:cs typeface="Arial" charset="0"/>
              </a:rPr>
              <a:t> „Fast Catch Bumerang“: Beispielmaterial</a:t>
            </a:r>
            <a:endParaRPr lang="de-DE" sz="3200" b="1" dirty="0">
              <a:solidFill>
                <a:srgbClr val="0000FF"/>
              </a:solidFill>
              <a:latin typeface="+mn-lt"/>
              <a:ea typeface="ＭＳ Ｐゴシック" pitchFamily="34" charset="-128"/>
              <a:cs typeface="Arial" charset="0"/>
            </a:endParaRPr>
          </a:p>
        </p:txBody>
      </p:sp>
      <p:pic>
        <p:nvPicPr>
          <p:cNvPr id="91141"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txBox="1">
            <a:spLocks/>
          </p:cNvSpPr>
          <p:nvPr/>
        </p:nvSpPr>
        <p:spPr>
          <a:xfrm>
            <a:off x="1219200" y="1511300"/>
            <a:ext cx="6705600" cy="446088"/>
          </a:xfrm>
          <a:prstGeom prst="rect">
            <a:avLst/>
          </a:prstGeom>
        </p:spPr>
        <p:txBody>
          <a:bodyPr anchor="ctr">
            <a:normAutofit fontScale="6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de-DE" b="1" dirty="0" smtClean="0">
                <a:solidFill>
                  <a:srgbClr val="9BBB59">
                    <a:lumMod val="75000"/>
                  </a:srgbClr>
                </a:solidFill>
              </a:rPr>
              <a:t>Arbeitsauftrag</a:t>
            </a:r>
            <a:endParaRPr lang="en-US" b="1" dirty="0">
              <a:solidFill>
                <a:srgbClr val="9BBB59">
                  <a:lumMod val="75000"/>
                </a:srgbClr>
              </a:solidFill>
            </a:endParaRPr>
          </a:p>
        </p:txBody>
      </p:sp>
      <p:pic>
        <p:nvPicPr>
          <p:cNvPr id="9114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6913" y="1957388"/>
            <a:ext cx="3157537" cy="2654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1144"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8513" y="1957388"/>
            <a:ext cx="3259137"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833438" y="4770438"/>
            <a:ext cx="2884487" cy="1200150"/>
          </a:xfrm>
          <a:prstGeom prst="rect">
            <a:avLst/>
          </a:prstGeom>
          <a:noFill/>
        </p:spPr>
        <p:txBody>
          <a:bodyPr>
            <a:spAutoFit/>
          </a:bodyPr>
          <a:lstStyle/>
          <a:p>
            <a:pPr eaLnBrk="1" fontAlgn="auto" hangingPunct="1">
              <a:spcBef>
                <a:spcPts val="0"/>
              </a:spcBef>
              <a:spcAft>
                <a:spcPts val="0"/>
              </a:spcAft>
              <a:defRPr/>
            </a:pPr>
            <a:r>
              <a:rPr lang="de-DE" sz="1200" b="1" kern="0" dirty="0">
                <a:solidFill>
                  <a:prstClr val="black"/>
                </a:solidFill>
                <a:latin typeface="Calibri"/>
              </a:rPr>
              <a:t>Zum Download im Internet:</a:t>
            </a:r>
          </a:p>
          <a:p>
            <a:pPr eaLnBrk="1" fontAlgn="auto" hangingPunct="1">
              <a:spcBef>
                <a:spcPts val="0"/>
              </a:spcBef>
              <a:spcAft>
                <a:spcPts val="0"/>
              </a:spcAft>
              <a:defRPr/>
            </a:pPr>
            <a:r>
              <a:rPr lang="en-US" sz="1200" kern="0" dirty="0">
                <a:solidFill>
                  <a:prstClr val="black"/>
                </a:solidFill>
                <a:latin typeface="Calibri"/>
                <a:hlinkClick r:id="rId8"/>
              </a:rPr>
              <a:t>http://www.uni-due.de/imperia/md/content/prodaz/reich_roth_d__ll_fastcatchbumerang.pdf</a:t>
            </a:r>
            <a:endParaRPr lang="en-US" sz="1200" kern="0" dirty="0">
              <a:solidFill>
                <a:prstClr val="black"/>
              </a:solidFill>
              <a:latin typeface="Calibri"/>
            </a:endParaRPr>
          </a:p>
          <a:p>
            <a:pPr eaLnBrk="1" fontAlgn="auto" hangingPunct="1">
              <a:spcBef>
                <a:spcPts val="0"/>
              </a:spcBef>
              <a:spcAft>
                <a:spcPts val="0"/>
              </a:spcAft>
              <a:defRPr/>
            </a:pPr>
            <a:endParaRPr lang="de-DE" sz="1200" kern="0" dirty="0">
              <a:solidFill>
                <a:prstClr val="black"/>
              </a:solidFill>
              <a:latin typeface="Calibri"/>
            </a:endParaRPr>
          </a:p>
          <a:p>
            <a:pPr eaLnBrk="1" fontAlgn="auto" hangingPunct="1">
              <a:spcBef>
                <a:spcPts val="0"/>
              </a:spcBef>
              <a:spcAft>
                <a:spcPts val="0"/>
              </a:spcAft>
              <a:defRPr/>
            </a:pPr>
            <a:r>
              <a:rPr lang="de-DE" sz="1200" kern="0" dirty="0">
                <a:solidFill>
                  <a:prstClr val="black"/>
                </a:solidFill>
                <a:latin typeface="Calibri"/>
              </a:rPr>
              <a:t>(Arbeitsauftrag und Auswertungshinweise)</a:t>
            </a:r>
            <a:endParaRPr lang="en-US" sz="1200" kern="0" dirty="0">
              <a:solidFill>
                <a:prstClr val="black"/>
              </a:solidFill>
              <a:latin typeface="Calibri"/>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title"/>
          </p:nvPr>
        </p:nvSpPr>
        <p:spPr>
          <a:xfrm>
            <a:off x="0" y="765175"/>
            <a:ext cx="9144000" cy="792163"/>
          </a:xfrm>
        </p:spPr>
        <p:txBody>
          <a:bodyPr/>
          <a:lstStyle/>
          <a:p>
            <a:pPr>
              <a:defRPr/>
            </a:pPr>
            <a:r>
              <a:rPr lang="de-DE" sz="3200" b="1" dirty="0" smtClean="0">
                <a:solidFill>
                  <a:srgbClr val="0000FF"/>
                </a:solidFill>
                <a:latin typeface="+mn-lt"/>
                <a:ea typeface="ＭＳ Ｐゴシック" pitchFamily="34" charset="-128"/>
                <a:cs typeface="Arial" charset="0"/>
              </a:rPr>
              <a:t> „Fast Catch Bumerang“: erhobene Kompetenzen</a:t>
            </a:r>
            <a:endParaRPr lang="de-DE" sz="3200" b="1" dirty="0">
              <a:solidFill>
                <a:srgbClr val="0000FF"/>
              </a:solidFill>
              <a:latin typeface="+mn-lt"/>
              <a:ea typeface="ＭＳ Ｐゴシック" pitchFamily="34" charset="-128"/>
              <a:cs typeface="Arial" charset="0"/>
            </a:endParaRPr>
          </a:p>
        </p:txBody>
      </p:sp>
      <p:pic>
        <p:nvPicPr>
          <p:cNvPr id="93189"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0338" y="1471613"/>
            <a:ext cx="4648200" cy="454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296863" y="4757738"/>
            <a:ext cx="3960812" cy="938212"/>
          </a:xfrm>
          <a:prstGeom prst="rect">
            <a:avLst/>
          </a:prstGeom>
          <a:solidFill>
            <a:schemeClr val="bg1"/>
          </a:solidFill>
        </p:spPr>
        <p:txBody>
          <a:bodyPr>
            <a:spAutoFit/>
          </a:bodyPr>
          <a:lstStyle/>
          <a:p>
            <a:pPr eaLnBrk="1" fontAlgn="auto" hangingPunct="1">
              <a:lnSpc>
                <a:spcPct val="115000"/>
              </a:lnSpc>
              <a:spcBef>
                <a:spcPct val="20000"/>
              </a:spcBef>
              <a:spcAft>
                <a:spcPts val="0"/>
              </a:spcAft>
              <a:defRPr/>
            </a:pPr>
            <a:r>
              <a:rPr lang="de-DE" sz="1100" b="1" dirty="0">
                <a:solidFill>
                  <a:prstClr val="black"/>
                </a:solidFill>
                <a:latin typeface="Calibri"/>
                <a:ea typeface="Times New Roman"/>
                <a:cs typeface="Times New Roman"/>
              </a:rPr>
              <a:t>Literatur:</a:t>
            </a:r>
            <a:endParaRPr lang="en-US" sz="1100" b="1" dirty="0">
              <a:solidFill>
                <a:prstClr val="black"/>
              </a:solidFill>
              <a:latin typeface="Trebuchet MS"/>
              <a:ea typeface="Times New Roman"/>
              <a:cs typeface="Times New Roman"/>
            </a:endParaRPr>
          </a:p>
          <a:p>
            <a:pPr marL="342900" indent="-342900" eaLnBrk="1" fontAlgn="auto" hangingPunct="1">
              <a:lnSpc>
                <a:spcPct val="115000"/>
              </a:lnSpc>
              <a:spcBef>
                <a:spcPct val="20000"/>
              </a:spcBef>
              <a:spcAft>
                <a:spcPts val="0"/>
              </a:spcAft>
              <a:buFont typeface="Calibri"/>
              <a:buChar char="-"/>
              <a:defRPr/>
            </a:pPr>
            <a:r>
              <a:rPr lang="de-DE" sz="1100" dirty="0" err="1">
                <a:solidFill>
                  <a:prstClr val="black"/>
                </a:solidFill>
                <a:latin typeface="Calibri"/>
                <a:ea typeface="Times New Roman"/>
                <a:cs typeface="Times New Roman"/>
              </a:rPr>
              <a:t>FörMig</a:t>
            </a:r>
            <a:r>
              <a:rPr lang="de-DE" sz="1100" dirty="0">
                <a:solidFill>
                  <a:prstClr val="black"/>
                </a:solidFill>
                <a:latin typeface="Calibri"/>
                <a:ea typeface="Times New Roman"/>
                <a:cs typeface="Times New Roman"/>
              </a:rPr>
              <a:t> Edition Band 5 (2009): S. 139 – 147; 209-241</a:t>
            </a:r>
            <a:endParaRPr lang="en-US" sz="1100" dirty="0">
              <a:solidFill>
                <a:prstClr val="black"/>
              </a:solidFill>
              <a:latin typeface="Trebuchet MS"/>
              <a:ea typeface="Times New Roman"/>
              <a:cs typeface="Times New Roman"/>
            </a:endParaRPr>
          </a:p>
          <a:p>
            <a:pPr marL="342900" indent="-342900" eaLnBrk="1" fontAlgn="auto" hangingPunct="1">
              <a:lnSpc>
                <a:spcPct val="115000"/>
              </a:lnSpc>
              <a:spcBef>
                <a:spcPct val="20000"/>
              </a:spcBef>
              <a:spcAft>
                <a:spcPts val="0"/>
              </a:spcAft>
              <a:buFont typeface="Calibri"/>
              <a:buChar char="-"/>
              <a:defRPr/>
            </a:pPr>
            <a:r>
              <a:rPr lang="de-DE" sz="1100" dirty="0">
                <a:solidFill>
                  <a:prstClr val="black"/>
                </a:solidFill>
                <a:latin typeface="Calibri"/>
                <a:ea typeface="Times New Roman"/>
                <a:cs typeface="Times New Roman"/>
              </a:rPr>
              <a:t>Auswertungshinweise© Programmträger </a:t>
            </a:r>
            <a:r>
              <a:rPr lang="de-DE" sz="1100" dirty="0" err="1">
                <a:solidFill>
                  <a:prstClr val="black"/>
                </a:solidFill>
                <a:latin typeface="Calibri"/>
                <a:ea typeface="Times New Roman"/>
                <a:cs typeface="Times New Roman"/>
              </a:rPr>
              <a:t>FörMig</a:t>
            </a:r>
            <a:r>
              <a:rPr lang="de-DE" sz="1100" dirty="0">
                <a:solidFill>
                  <a:prstClr val="black"/>
                </a:solidFill>
                <a:latin typeface="Calibri"/>
                <a:ea typeface="Times New Roman"/>
                <a:cs typeface="Times New Roman"/>
              </a:rPr>
              <a:t>, Universität Hamburg</a:t>
            </a:r>
            <a:endParaRPr lang="en-US" sz="1100" dirty="0">
              <a:solidFill>
                <a:prstClr val="black"/>
              </a:solidFill>
              <a:latin typeface="Trebuchet MS"/>
              <a:ea typeface="Times New Roman"/>
              <a:cs typeface="Times New Roman"/>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title"/>
          </p:nvPr>
        </p:nvSpPr>
        <p:spPr>
          <a:xfrm>
            <a:off x="0" y="765175"/>
            <a:ext cx="9144000" cy="792163"/>
          </a:xfrm>
        </p:spPr>
        <p:txBody>
          <a:bodyPr/>
          <a:lstStyle/>
          <a:p>
            <a:pPr>
              <a:defRPr/>
            </a:pPr>
            <a:r>
              <a:rPr lang="de-DE" sz="3200" b="1" dirty="0" smtClean="0">
                <a:solidFill>
                  <a:srgbClr val="0000FF"/>
                </a:solidFill>
                <a:latin typeface="+mn-lt"/>
                <a:ea typeface="ＭＳ Ｐゴシック" pitchFamily="34" charset="-128"/>
                <a:cs typeface="Arial" charset="0"/>
              </a:rPr>
              <a:t> „Fast Catch Bumerang“: Auswertungsbogen</a:t>
            </a:r>
            <a:endParaRPr lang="de-DE" sz="3200" b="1" dirty="0">
              <a:solidFill>
                <a:srgbClr val="0000FF"/>
              </a:solidFill>
              <a:latin typeface="+mn-lt"/>
              <a:ea typeface="ＭＳ Ｐゴシック" pitchFamily="34" charset="-128"/>
              <a:cs typeface="Arial" charset="0"/>
            </a:endParaRPr>
          </a:p>
        </p:txBody>
      </p:sp>
      <p:pic>
        <p:nvPicPr>
          <p:cNvPr id="95237"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5263" y="1490663"/>
            <a:ext cx="5284787" cy="4405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523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5375" y="3841750"/>
            <a:ext cx="5127625" cy="2136775"/>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14" name="Rectangle 13"/>
          <p:cNvSpPr/>
          <p:nvPr/>
        </p:nvSpPr>
        <p:spPr>
          <a:xfrm>
            <a:off x="5681663" y="2133600"/>
            <a:ext cx="2933700" cy="1131888"/>
          </a:xfrm>
          <a:prstGeom prst="rect">
            <a:avLst/>
          </a:prstGeom>
        </p:spPr>
        <p:txBody>
          <a:bodyPr>
            <a:spAutoFit/>
          </a:bodyPr>
          <a:lstStyle/>
          <a:p>
            <a:pPr eaLnBrk="1" fontAlgn="auto" hangingPunct="1">
              <a:lnSpc>
                <a:spcPct val="115000"/>
              </a:lnSpc>
              <a:spcBef>
                <a:spcPct val="20000"/>
              </a:spcBef>
              <a:spcAft>
                <a:spcPts val="0"/>
              </a:spcAft>
              <a:defRPr/>
            </a:pPr>
            <a:r>
              <a:rPr lang="de-DE" sz="1100" b="1" dirty="0">
                <a:solidFill>
                  <a:prstClr val="black"/>
                </a:solidFill>
                <a:latin typeface="Calibri"/>
                <a:ea typeface="Times New Roman"/>
                <a:cs typeface="Times New Roman"/>
              </a:rPr>
              <a:t>Literatur:</a:t>
            </a:r>
            <a:endParaRPr lang="en-US" sz="1100" b="1" dirty="0">
              <a:solidFill>
                <a:prstClr val="black"/>
              </a:solidFill>
              <a:latin typeface="Trebuchet MS"/>
              <a:ea typeface="Times New Roman"/>
              <a:cs typeface="Times New Roman"/>
            </a:endParaRPr>
          </a:p>
          <a:p>
            <a:pPr marL="342900" indent="-342900" eaLnBrk="1" fontAlgn="auto" hangingPunct="1">
              <a:lnSpc>
                <a:spcPct val="115000"/>
              </a:lnSpc>
              <a:spcBef>
                <a:spcPct val="20000"/>
              </a:spcBef>
              <a:spcAft>
                <a:spcPts val="0"/>
              </a:spcAft>
              <a:buFont typeface="Calibri"/>
              <a:buChar char="-"/>
              <a:defRPr/>
            </a:pPr>
            <a:r>
              <a:rPr lang="de-DE" sz="1100" dirty="0" err="1">
                <a:solidFill>
                  <a:prstClr val="black"/>
                </a:solidFill>
                <a:latin typeface="Calibri"/>
                <a:ea typeface="Times New Roman"/>
                <a:cs typeface="Times New Roman"/>
              </a:rPr>
              <a:t>FörMig</a:t>
            </a:r>
            <a:r>
              <a:rPr lang="de-DE" sz="1100" dirty="0">
                <a:solidFill>
                  <a:prstClr val="black"/>
                </a:solidFill>
                <a:latin typeface="Calibri"/>
                <a:ea typeface="Times New Roman"/>
                <a:cs typeface="Times New Roman"/>
              </a:rPr>
              <a:t> Edition Band 5 (2009): S. 139 – 147; 209-241</a:t>
            </a:r>
            <a:endParaRPr lang="en-US" sz="1100" dirty="0">
              <a:solidFill>
                <a:prstClr val="black"/>
              </a:solidFill>
              <a:latin typeface="Trebuchet MS"/>
              <a:ea typeface="Times New Roman"/>
              <a:cs typeface="Times New Roman"/>
            </a:endParaRPr>
          </a:p>
          <a:p>
            <a:pPr marL="342900" indent="-342900" eaLnBrk="1" fontAlgn="auto" hangingPunct="1">
              <a:lnSpc>
                <a:spcPct val="115000"/>
              </a:lnSpc>
              <a:spcBef>
                <a:spcPct val="20000"/>
              </a:spcBef>
              <a:spcAft>
                <a:spcPts val="0"/>
              </a:spcAft>
              <a:buFont typeface="Calibri"/>
              <a:buChar char="-"/>
              <a:defRPr/>
            </a:pPr>
            <a:r>
              <a:rPr lang="de-DE" sz="1100" dirty="0">
                <a:solidFill>
                  <a:prstClr val="black"/>
                </a:solidFill>
                <a:latin typeface="Calibri"/>
                <a:ea typeface="Times New Roman"/>
                <a:cs typeface="Times New Roman"/>
              </a:rPr>
              <a:t>Auswertungshinweise © Programmträger </a:t>
            </a:r>
            <a:r>
              <a:rPr lang="de-DE" sz="1100" dirty="0" err="1">
                <a:solidFill>
                  <a:prstClr val="black"/>
                </a:solidFill>
                <a:latin typeface="Calibri"/>
                <a:ea typeface="Times New Roman"/>
                <a:cs typeface="Times New Roman"/>
              </a:rPr>
              <a:t>FörMig</a:t>
            </a:r>
            <a:r>
              <a:rPr lang="de-DE" sz="1100" dirty="0">
                <a:solidFill>
                  <a:prstClr val="black"/>
                </a:solidFill>
                <a:latin typeface="Calibri"/>
                <a:ea typeface="Times New Roman"/>
                <a:cs typeface="Times New Roman"/>
              </a:rPr>
              <a:t>, Universität Hamburg</a:t>
            </a:r>
            <a:endParaRPr lang="en-US" sz="1100" dirty="0">
              <a:solidFill>
                <a:prstClr val="black"/>
              </a:solidFill>
              <a:latin typeface="Trebuchet MS"/>
              <a:ea typeface="Times New Roman"/>
              <a:cs typeface="Times New Roman"/>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title"/>
          </p:nvPr>
        </p:nvSpPr>
        <p:spPr>
          <a:xfrm>
            <a:off x="0" y="765175"/>
            <a:ext cx="9144000" cy="792163"/>
          </a:xfrm>
        </p:spPr>
        <p:txBody>
          <a:bodyPr/>
          <a:lstStyle/>
          <a:p>
            <a:pPr>
              <a:defRPr/>
            </a:pPr>
            <a:r>
              <a:rPr lang="de-DE" sz="3200" b="1" dirty="0" smtClean="0">
                <a:solidFill>
                  <a:srgbClr val="0000FF"/>
                </a:solidFill>
                <a:latin typeface="+mn-lt"/>
                <a:ea typeface="ＭＳ Ｐゴシック" pitchFamily="34" charset="-128"/>
                <a:cs typeface="Arial" charset="0"/>
              </a:rPr>
              <a:t> „Tulpenbeet“: Beispielmaterial</a:t>
            </a:r>
            <a:endParaRPr lang="de-DE" sz="3200" b="1" dirty="0">
              <a:solidFill>
                <a:srgbClr val="0000FF"/>
              </a:solidFill>
              <a:latin typeface="+mn-lt"/>
              <a:ea typeface="ＭＳ Ｐゴシック" pitchFamily="34" charset="-128"/>
              <a:cs typeface="Arial" charset="0"/>
            </a:endParaRPr>
          </a:p>
        </p:txBody>
      </p:sp>
      <p:pic>
        <p:nvPicPr>
          <p:cNvPr id="97285"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txBox="1">
            <a:spLocks/>
          </p:cNvSpPr>
          <p:nvPr/>
        </p:nvSpPr>
        <p:spPr>
          <a:xfrm>
            <a:off x="1219200" y="1511300"/>
            <a:ext cx="6705600" cy="446088"/>
          </a:xfrm>
          <a:prstGeom prst="rect">
            <a:avLst/>
          </a:prstGeom>
        </p:spPr>
        <p:txBody>
          <a:bodyPr anchor="ctr">
            <a:normAutofit fontScale="6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de-DE" b="1" dirty="0" smtClean="0">
                <a:solidFill>
                  <a:srgbClr val="9BBB59">
                    <a:lumMod val="75000"/>
                  </a:srgbClr>
                </a:solidFill>
              </a:rPr>
              <a:t>Arbeitsauftrag</a:t>
            </a:r>
            <a:endParaRPr lang="en-US" b="1" dirty="0">
              <a:solidFill>
                <a:srgbClr val="9BBB59">
                  <a:lumMod val="75000"/>
                </a:srgbClr>
              </a:solidFill>
            </a:endParaRPr>
          </a:p>
        </p:txBody>
      </p:sp>
      <p:pic>
        <p:nvPicPr>
          <p:cNvPr id="9728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5738" y="4362450"/>
            <a:ext cx="4248150" cy="1512888"/>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pic>
        <p:nvPicPr>
          <p:cNvPr id="97288"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4588" y="2171700"/>
            <a:ext cx="6854825" cy="2005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15"/>
          <p:cNvSpPr/>
          <p:nvPr/>
        </p:nvSpPr>
        <p:spPr>
          <a:xfrm>
            <a:off x="611188" y="4403725"/>
            <a:ext cx="3097212" cy="1293813"/>
          </a:xfrm>
          <a:prstGeom prst="rect">
            <a:avLst/>
          </a:prstGeom>
        </p:spPr>
        <p:txBody>
          <a:bodyPr>
            <a:spAutoFit/>
          </a:bodyPr>
          <a:lstStyle/>
          <a:p>
            <a:pPr eaLnBrk="1" fontAlgn="auto" hangingPunct="1">
              <a:lnSpc>
                <a:spcPct val="115000"/>
              </a:lnSpc>
              <a:spcBef>
                <a:spcPct val="20000"/>
              </a:spcBef>
              <a:spcAft>
                <a:spcPts val="0"/>
              </a:spcAft>
              <a:defRPr/>
            </a:pPr>
            <a:r>
              <a:rPr lang="de-DE" sz="1100" b="1" kern="0" dirty="0">
                <a:solidFill>
                  <a:prstClr val="black"/>
                </a:solidFill>
                <a:latin typeface="Calibri"/>
                <a:ea typeface="Times New Roman"/>
                <a:cs typeface="Times New Roman"/>
              </a:rPr>
              <a:t>Literatur:</a:t>
            </a:r>
          </a:p>
          <a:p>
            <a:pPr eaLnBrk="1" fontAlgn="auto" hangingPunct="1">
              <a:lnSpc>
                <a:spcPct val="115000"/>
              </a:lnSpc>
              <a:spcBef>
                <a:spcPct val="20000"/>
              </a:spcBef>
              <a:spcAft>
                <a:spcPts val="0"/>
              </a:spcAft>
              <a:defRPr/>
            </a:pPr>
            <a:r>
              <a:rPr lang="en-US" sz="1100" kern="0" dirty="0" err="1">
                <a:solidFill>
                  <a:prstClr val="black"/>
                </a:solidFill>
                <a:latin typeface="Calibri"/>
              </a:rPr>
              <a:t>Christoph</a:t>
            </a:r>
            <a:r>
              <a:rPr lang="en-US" sz="1100" kern="0" dirty="0">
                <a:solidFill>
                  <a:prstClr val="black"/>
                </a:solidFill>
                <a:latin typeface="Calibri"/>
              </a:rPr>
              <a:t> </a:t>
            </a:r>
            <a:r>
              <a:rPr lang="en-US" sz="1100" kern="0" dirty="0" err="1">
                <a:solidFill>
                  <a:prstClr val="black"/>
                </a:solidFill>
                <a:latin typeface="Calibri"/>
              </a:rPr>
              <a:t>Gantefort</a:t>
            </a:r>
            <a:r>
              <a:rPr lang="en-US" sz="1100" kern="0" dirty="0">
                <a:solidFill>
                  <a:prstClr val="black"/>
                </a:solidFill>
                <a:latin typeface="Calibri"/>
              </a:rPr>
              <a:t> / Hans-Joachim Roth (2008): </a:t>
            </a:r>
            <a:r>
              <a:rPr lang="en-US" sz="1100" kern="0" dirty="0" err="1">
                <a:solidFill>
                  <a:prstClr val="black"/>
                </a:solidFill>
                <a:latin typeface="Calibri"/>
              </a:rPr>
              <a:t>Ein</a:t>
            </a:r>
            <a:r>
              <a:rPr lang="en-US" sz="1100" kern="0" dirty="0">
                <a:solidFill>
                  <a:prstClr val="black"/>
                </a:solidFill>
                <a:latin typeface="Calibri"/>
              </a:rPr>
              <a:t> </a:t>
            </a:r>
            <a:r>
              <a:rPr lang="en-US" sz="1100" kern="0" dirty="0" err="1">
                <a:solidFill>
                  <a:prstClr val="black"/>
                </a:solidFill>
                <a:latin typeface="Calibri"/>
              </a:rPr>
              <a:t>Sturz</a:t>
            </a:r>
            <a:r>
              <a:rPr lang="en-US" sz="1100" kern="0" dirty="0">
                <a:solidFill>
                  <a:prstClr val="black"/>
                </a:solidFill>
                <a:latin typeface="Calibri"/>
              </a:rPr>
              <a:t> und seine </a:t>
            </a:r>
            <a:r>
              <a:rPr lang="en-US" sz="1100" kern="0" dirty="0" err="1">
                <a:solidFill>
                  <a:prstClr val="black"/>
                </a:solidFill>
                <a:latin typeface="Calibri"/>
              </a:rPr>
              <a:t>Folgen</a:t>
            </a:r>
            <a:r>
              <a:rPr lang="en-US" sz="1100" kern="0" dirty="0">
                <a:solidFill>
                  <a:prstClr val="black"/>
                </a:solidFill>
                <a:latin typeface="Calibri"/>
              </a:rPr>
              <a:t>. In: Thorsten Klinger / Knut </a:t>
            </a:r>
            <a:r>
              <a:rPr lang="en-US" sz="1100" kern="0" dirty="0" err="1">
                <a:solidFill>
                  <a:prstClr val="black"/>
                </a:solidFill>
                <a:latin typeface="Calibri"/>
              </a:rPr>
              <a:t>Schwippert</a:t>
            </a:r>
            <a:r>
              <a:rPr lang="en-US" sz="1100" kern="0" dirty="0">
                <a:solidFill>
                  <a:prstClr val="black"/>
                </a:solidFill>
                <a:latin typeface="Calibri"/>
              </a:rPr>
              <a:t> / Birgit </a:t>
            </a:r>
            <a:r>
              <a:rPr lang="en-US" sz="1100" kern="0" dirty="0" err="1">
                <a:solidFill>
                  <a:prstClr val="black"/>
                </a:solidFill>
                <a:latin typeface="Calibri"/>
              </a:rPr>
              <a:t>Leiblein</a:t>
            </a:r>
            <a:r>
              <a:rPr lang="en-US" sz="1100" kern="0" dirty="0">
                <a:solidFill>
                  <a:prstClr val="black"/>
                </a:solidFill>
                <a:latin typeface="Calibri"/>
              </a:rPr>
              <a:t> (</a:t>
            </a:r>
            <a:r>
              <a:rPr lang="en-US" sz="1100" kern="0" dirty="0" err="1">
                <a:solidFill>
                  <a:prstClr val="black"/>
                </a:solidFill>
                <a:latin typeface="Calibri"/>
              </a:rPr>
              <a:t>Hrsg</a:t>
            </a:r>
            <a:r>
              <a:rPr lang="en-US" sz="1100" kern="0" dirty="0">
                <a:solidFill>
                  <a:prstClr val="black"/>
                </a:solidFill>
                <a:latin typeface="Calibri"/>
              </a:rPr>
              <a:t>.): Evaluation </a:t>
            </a:r>
            <a:r>
              <a:rPr lang="en-US" sz="1100" kern="0" dirty="0" err="1">
                <a:solidFill>
                  <a:prstClr val="black"/>
                </a:solidFill>
                <a:latin typeface="Calibri"/>
              </a:rPr>
              <a:t>im</a:t>
            </a:r>
            <a:r>
              <a:rPr lang="en-US" sz="1100" kern="0" dirty="0">
                <a:solidFill>
                  <a:prstClr val="black"/>
                </a:solidFill>
                <a:latin typeface="Calibri"/>
              </a:rPr>
              <a:t> </a:t>
            </a:r>
            <a:r>
              <a:rPr lang="en-US" sz="1100" kern="0" dirty="0" err="1">
                <a:solidFill>
                  <a:prstClr val="black"/>
                </a:solidFill>
                <a:latin typeface="Calibri"/>
              </a:rPr>
              <a:t>Modellprogramm</a:t>
            </a:r>
            <a:r>
              <a:rPr lang="en-US" sz="1100" kern="0" dirty="0">
                <a:solidFill>
                  <a:prstClr val="black"/>
                </a:solidFill>
                <a:latin typeface="Calibri"/>
              </a:rPr>
              <a:t> FÖRMIG. ( = FÖRMIG Edition Band 4.) </a:t>
            </a:r>
            <a:r>
              <a:rPr lang="en-US" sz="1100" kern="0" dirty="0" err="1">
                <a:solidFill>
                  <a:prstClr val="black"/>
                </a:solidFill>
                <a:latin typeface="Calibri"/>
              </a:rPr>
              <a:t>Münster</a:t>
            </a:r>
            <a:r>
              <a:rPr lang="en-US" sz="1100" kern="0" dirty="0">
                <a:solidFill>
                  <a:prstClr val="black"/>
                </a:solidFill>
                <a:latin typeface="Calibri"/>
              </a:rPr>
              <a:t>: </a:t>
            </a:r>
            <a:r>
              <a:rPr lang="en-US" sz="1100" kern="0" dirty="0" err="1">
                <a:solidFill>
                  <a:prstClr val="black"/>
                </a:solidFill>
                <a:latin typeface="Calibri"/>
              </a:rPr>
              <a:t>Waxmann</a:t>
            </a:r>
            <a:r>
              <a:rPr lang="en-US" sz="1100" kern="0" dirty="0">
                <a:solidFill>
                  <a:prstClr val="black"/>
                </a:solidFill>
                <a:latin typeface="Calibri"/>
              </a:rPr>
              <a:t>, S. 29-50.</a:t>
            </a:r>
            <a:endParaRPr lang="en-US" sz="1100" kern="0" dirty="0">
              <a:solidFill>
                <a:prstClr val="black"/>
              </a:solidFill>
              <a:latin typeface="Trebuchet MS"/>
              <a:ea typeface="Times New Roman"/>
              <a:cs typeface="Times New Roman"/>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a:xfrm>
            <a:off x="0" y="1196975"/>
            <a:ext cx="9144000" cy="792163"/>
          </a:xfrm>
        </p:spPr>
        <p:txBody>
          <a:bodyPr/>
          <a:lstStyle/>
          <a:p>
            <a:pPr indent="361950" algn="l">
              <a:defRPr/>
            </a:pPr>
            <a:r>
              <a:rPr lang="de-DE" b="1" dirty="0" smtClean="0">
                <a:solidFill>
                  <a:srgbClr val="0000FF"/>
                </a:solidFill>
                <a:latin typeface="+mn-lt"/>
                <a:ea typeface="ＭＳ Ｐゴシック" pitchFamily="34" charset="-128"/>
                <a:cs typeface="Arial" charset="0"/>
              </a:rPr>
              <a:t>Ablauf </a:t>
            </a:r>
            <a:endParaRPr lang="de-DE" b="1" dirty="0" smtClean="0">
              <a:solidFill>
                <a:srgbClr val="0000FF"/>
              </a:solidFill>
              <a:latin typeface="+mn-lt"/>
              <a:ea typeface="ＭＳ Ｐゴシック" pitchFamily="34" charset="-128"/>
              <a:cs typeface="Arial" charset="0"/>
            </a:endParaRPr>
          </a:p>
        </p:txBody>
      </p:sp>
      <p:sp>
        <p:nvSpPr>
          <p:cNvPr id="7171" name="Inhaltsplatzhalter 2"/>
          <p:cNvSpPr>
            <a:spLocks noGrp="1"/>
          </p:cNvSpPr>
          <p:nvPr>
            <p:ph idx="1"/>
          </p:nvPr>
        </p:nvSpPr>
        <p:spPr>
          <a:xfrm>
            <a:off x="395288" y="2133600"/>
            <a:ext cx="8497887" cy="3887788"/>
          </a:xfrm>
        </p:spPr>
        <p:txBody>
          <a:bodyPr/>
          <a:lstStyle/>
          <a:p>
            <a:pPr marL="514350" indent="-514350">
              <a:buFont typeface="+mj-lt"/>
              <a:buAutoNum type="arabicPeriod"/>
            </a:pPr>
            <a:r>
              <a:rPr lang="de-DE" sz="2600" dirty="0"/>
              <a:t>Ankommen, </a:t>
            </a:r>
            <a:r>
              <a:rPr lang="de-DE" sz="2600" dirty="0" smtClean="0"/>
              <a:t>Begrüßung, </a:t>
            </a:r>
            <a:r>
              <a:rPr lang="de-DE" sz="2600" dirty="0"/>
              <a:t>Kennenlernen </a:t>
            </a:r>
          </a:p>
          <a:p>
            <a:pPr marL="514350" indent="-514350">
              <a:buFont typeface="+mj-lt"/>
              <a:buAutoNum type="arabicPeriod"/>
            </a:pPr>
            <a:r>
              <a:rPr lang="de-DE" sz="2600" dirty="0" smtClean="0"/>
              <a:t>Warm-up</a:t>
            </a:r>
            <a:endParaRPr lang="de-DE" sz="2600" dirty="0"/>
          </a:p>
          <a:p>
            <a:pPr marL="514350" indent="-514350">
              <a:buFont typeface="+mj-lt"/>
              <a:buAutoNum type="arabicPeriod"/>
            </a:pPr>
            <a:r>
              <a:rPr lang="de-DE" sz="2600" dirty="0"/>
              <a:t>Reflexion über die eigene Praxis</a:t>
            </a:r>
          </a:p>
          <a:p>
            <a:pPr marL="514350" indent="-514350">
              <a:buFont typeface="+mj-lt"/>
              <a:buAutoNum type="arabicPeriod"/>
            </a:pPr>
            <a:r>
              <a:rPr lang="de-DE" sz="2600" dirty="0"/>
              <a:t>Einführung in die </a:t>
            </a:r>
            <a:r>
              <a:rPr lang="de-DE" sz="2600" dirty="0" err="1"/>
              <a:t>Sprachstandsdiagnostik</a:t>
            </a:r>
            <a:endParaRPr lang="de-DE" sz="2600" dirty="0"/>
          </a:p>
          <a:p>
            <a:pPr marL="514350" indent="-514350">
              <a:buFont typeface="+mj-lt"/>
              <a:buAutoNum type="arabicPeriod"/>
            </a:pPr>
            <a:r>
              <a:rPr lang="de-DE" sz="2600" dirty="0"/>
              <a:t>Kennenlernen ausgewählter Verfahren und deren praktische Umsetzung </a:t>
            </a:r>
          </a:p>
          <a:p>
            <a:pPr marL="514350" indent="-514350">
              <a:buFont typeface="+mj-lt"/>
              <a:buAutoNum type="arabicPeriod"/>
            </a:pPr>
            <a:r>
              <a:rPr lang="de-DE" sz="2600" dirty="0"/>
              <a:t>Reflexion</a:t>
            </a:r>
          </a:p>
          <a:p>
            <a:pPr marL="514350" indent="-514350">
              <a:buFont typeface="+mj-lt"/>
              <a:buAutoNum type="arabicPeriod"/>
            </a:pPr>
            <a:r>
              <a:rPr lang="de-DE" sz="2600" dirty="0"/>
              <a:t>Abschluss</a:t>
            </a:r>
            <a:endParaRPr lang="en-US" sz="2600" dirty="0"/>
          </a:p>
        </p:txBody>
      </p:sp>
      <p:pic>
        <p:nvPicPr>
          <p:cNvPr id="23556"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6110469"/>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title"/>
          </p:nvPr>
        </p:nvSpPr>
        <p:spPr>
          <a:xfrm>
            <a:off x="0" y="765175"/>
            <a:ext cx="9144000" cy="792163"/>
          </a:xfrm>
        </p:spPr>
        <p:txBody>
          <a:bodyPr/>
          <a:lstStyle/>
          <a:p>
            <a:pPr>
              <a:defRPr/>
            </a:pPr>
            <a:r>
              <a:rPr lang="de-DE" sz="3200" b="1" dirty="0" smtClean="0">
                <a:solidFill>
                  <a:srgbClr val="0000FF"/>
                </a:solidFill>
                <a:latin typeface="+mn-lt"/>
                <a:ea typeface="ＭＳ Ｐゴシック" pitchFamily="34" charset="-128"/>
                <a:cs typeface="Arial" charset="0"/>
              </a:rPr>
              <a:t> „Tulpenbeet“: erhobene Kompetenzen</a:t>
            </a:r>
            <a:endParaRPr lang="de-DE" sz="3200" b="1" dirty="0">
              <a:solidFill>
                <a:srgbClr val="0000FF"/>
              </a:solidFill>
              <a:latin typeface="+mn-lt"/>
              <a:ea typeface="ＭＳ Ｐゴシック" pitchFamily="34" charset="-128"/>
              <a:cs typeface="Arial" charset="0"/>
            </a:endParaRPr>
          </a:p>
        </p:txBody>
      </p:sp>
      <p:pic>
        <p:nvPicPr>
          <p:cNvPr id="99333"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650" y="1700213"/>
            <a:ext cx="5256213" cy="3776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9335" name="Rectangle 10"/>
          <p:cNvSpPr>
            <a:spLocks noChangeArrowheads="1"/>
          </p:cNvSpPr>
          <p:nvPr/>
        </p:nvSpPr>
        <p:spPr bwMode="auto">
          <a:xfrm>
            <a:off x="6227763" y="2781300"/>
            <a:ext cx="2808287"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lnSpc>
                <a:spcPct val="115000"/>
              </a:lnSpc>
              <a:buFontTx/>
              <a:buNone/>
            </a:pPr>
            <a:r>
              <a:rPr lang="de-DE" sz="1100" b="1">
                <a:solidFill>
                  <a:srgbClr val="000000"/>
                </a:solidFill>
                <a:cs typeface="Times New Roman" panose="02020603050405020304" pitchFamily="18" charset="0"/>
              </a:rPr>
              <a:t>Literatur:</a:t>
            </a:r>
          </a:p>
          <a:p>
            <a:pPr eaLnBrk="1" hangingPunct="1">
              <a:lnSpc>
                <a:spcPct val="115000"/>
              </a:lnSpc>
              <a:buFontTx/>
              <a:buNone/>
            </a:pPr>
            <a:r>
              <a:rPr lang="en-US" sz="1100">
                <a:solidFill>
                  <a:srgbClr val="000000"/>
                </a:solidFill>
                <a:cs typeface="Times New Roman" panose="02020603050405020304" pitchFamily="18" charset="0"/>
              </a:rPr>
              <a:t>Christoph Gantefort / Hans-Joachim Roth (2008): Ein Sturz und seine Folgen. In: Thorsten Klinger / Knut Schwippert / Birgit Leiblein (Hrsg.): Evaluation im Modell-programm FÖRMIG. ( = FÖRMIG Edition             Band 4.) Münster: Waxmann, S. 29-50.</a:t>
            </a:r>
            <a:endParaRPr lang="en-US" sz="1100">
              <a:solidFill>
                <a:srgbClr val="000000"/>
              </a:solidFill>
              <a:latin typeface="Trebuchet MS" panose="020B060302020202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title"/>
          </p:nvPr>
        </p:nvSpPr>
        <p:spPr>
          <a:xfrm>
            <a:off x="0" y="765175"/>
            <a:ext cx="9144000" cy="792163"/>
          </a:xfrm>
        </p:spPr>
        <p:txBody>
          <a:bodyPr/>
          <a:lstStyle/>
          <a:p>
            <a:pPr>
              <a:defRPr/>
            </a:pPr>
            <a:r>
              <a:rPr lang="de-DE" sz="3200" b="1" dirty="0" smtClean="0">
                <a:solidFill>
                  <a:srgbClr val="0000FF"/>
                </a:solidFill>
                <a:latin typeface="+mn-lt"/>
                <a:ea typeface="ＭＳ Ｐゴシック" pitchFamily="34" charset="-128"/>
                <a:cs typeface="Arial" charset="0"/>
              </a:rPr>
              <a:t> „Tulpenbeet“: Auswertungsbogen</a:t>
            </a:r>
            <a:endParaRPr lang="de-DE" sz="3200" b="1" dirty="0">
              <a:solidFill>
                <a:srgbClr val="0000FF"/>
              </a:solidFill>
              <a:latin typeface="+mn-lt"/>
              <a:ea typeface="ＭＳ Ｐゴシック" pitchFamily="34" charset="-128"/>
              <a:cs typeface="Arial" charset="0"/>
            </a:endParaRPr>
          </a:p>
        </p:txBody>
      </p:sp>
      <p:pic>
        <p:nvPicPr>
          <p:cNvPr id="101381"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txBox="1">
            <a:spLocks/>
          </p:cNvSpPr>
          <p:nvPr/>
        </p:nvSpPr>
        <p:spPr>
          <a:xfrm>
            <a:off x="755650" y="3995738"/>
            <a:ext cx="2763838" cy="1689100"/>
          </a:xfrm>
          <a:prstGeom prst="rect">
            <a:avLst/>
          </a:prstGeom>
        </p:spPr>
        <p:txBody>
          <a:bodyPr>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de-DE" b="1" dirty="0" smtClean="0">
                <a:solidFill>
                  <a:sysClr val="windowText" lastClr="000000"/>
                </a:solidFill>
              </a:rPr>
              <a:t>Bitte werten Sie nun den Text anhand des Auswertungsbogens aus!</a:t>
            </a:r>
          </a:p>
          <a:p>
            <a:pPr marL="0" indent="0" fontAlgn="auto">
              <a:spcAft>
                <a:spcPts val="0"/>
              </a:spcAft>
              <a:buFont typeface="Arial" pitchFamily="34" charset="0"/>
              <a:buNone/>
              <a:defRPr/>
            </a:pPr>
            <a:endParaRPr lang="de-DE" sz="1100" b="1" dirty="0" smtClean="0">
              <a:solidFill>
                <a:sysClr val="windowText" lastClr="000000"/>
              </a:solidFill>
            </a:endParaRPr>
          </a:p>
          <a:p>
            <a:pPr marL="0" indent="0" fontAlgn="auto">
              <a:spcAft>
                <a:spcPts val="0"/>
              </a:spcAft>
              <a:buFont typeface="Arial" pitchFamily="34" charset="0"/>
              <a:buNone/>
              <a:defRPr/>
            </a:pPr>
            <a:r>
              <a:rPr lang="de-DE" sz="1100" b="1" dirty="0" smtClean="0">
                <a:solidFill>
                  <a:sysClr val="windowText" lastClr="000000"/>
                </a:solidFill>
              </a:rPr>
              <a:t>Textbeispiel: </a:t>
            </a:r>
            <a:r>
              <a:rPr lang="de-DE" sz="1100" dirty="0" smtClean="0">
                <a:solidFill>
                  <a:sysClr val="windowText" lastClr="000000"/>
                </a:solidFill>
              </a:rPr>
              <a:t>Katja Schnitzer</a:t>
            </a:r>
            <a:endParaRPr lang="en-US" sz="1100" b="1" dirty="0">
              <a:solidFill>
                <a:sysClr val="windowText" lastClr="000000"/>
              </a:solidFill>
            </a:endParaRPr>
          </a:p>
        </p:txBody>
      </p:sp>
      <p:pic>
        <p:nvPicPr>
          <p:cNvPr id="10138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905000"/>
            <a:ext cx="2297113" cy="1884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1384" name="Picture 17" descr="tulpenbeet1"/>
          <p:cNvPicPr>
            <a:picLocks noChangeAspect="1" noChangeArrowheads="1"/>
          </p:cNvPicPr>
          <p:nvPr/>
        </p:nvPicPr>
        <p:blipFill>
          <a:blip r:embed="rId7">
            <a:extLst>
              <a:ext uri="{28A0092B-C50C-407E-A947-70E740481C1C}">
                <a14:useLocalDpi xmlns:a14="http://schemas.microsoft.com/office/drawing/2010/main" val="0"/>
              </a:ext>
            </a:extLst>
          </a:blip>
          <a:srcRect l="3676" t="-1021" b="5017"/>
          <a:stretch>
            <a:fillRect/>
          </a:stretch>
        </p:blipFill>
        <p:spPr bwMode="auto">
          <a:xfrm>
            <a:off x="5235575" y="1484313"/>
            <a:ext cx="3440113" cy="458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2398713" y="1905000"/>
            <a:ext cx="2665412" cy="2032000"/>
          </a:xfrm>
          <a:prstGeom prst="rect">
            <a:avLst/>
          </a:prstGeom>
          <a:noFill/>
          <a:ln>
            <a:solidFill>
              <a:srgbClr val="1F497D"/>
            </a:solidFill>
          </a:ln>
        </p:spPr>
        <p:txBody>
          <a:bodyPr>
            <a:spAutoFit/>
          </a:bodyPr>
          <a:lstStyle/>
          <a:p>
            <a:pPr marL="285750" indent="-285750" eaLnBrk="1" fontAlgn="auto" hangingPunct="1">
              <a:spcBef>
                <a:spcPts val="0"/>
              </a:spcBef>
              <a:spcAft>
                <a:spcPts val="0"/>
              </a:spcAft>
              <a:buFontTx/>
              <a:buChar char="-"/>
              <a:defRPr/>
            </a:pPr>
            <a:r>
              <a:rPr lang="de-DE" b="1" kern="0" dirty="0">
                <a:solidFill>
                  <a:srgbClr val="1F497D"/>
                </a:solidFill>
                <a:latin typeface="Calibri"/>
              </a:rPr>
              <a:t>männlich</a:t>
            </a:r>
          </a:p>
          <a:p>
            <a:pPr marL="285750" indent="-285750" eaLnBrk="1" fontAlgn="auto" hangingPunct="1">
              <a:spcBef>
                <a:spcPts val="0"/>
              </a:spcBef>
              <a:spcAft>
                <a:spcPts val="0"/>
              </a:spcAft>
              <a:buFontTx/>
              <a:buChar char="-"/>
              <a:defRPr/>
            </a:pPr>
            <a:r>
              <a:rPr lang="de-DE" b="1" kern="0" dirty="0">
                <a:solidFill>
                  <a:srgbClr val="1F497D"/>
                </a:solidFill>
                <a:latin typeface="Calibri"/>
              </a:rPr>
              <a:t>3. Klasse</a:t>
            </a:r>
          </a:p>
          <a:p>
            <a:pPr marL="285750" indent="-285750" eaLnBrk="1" fontAlgn="auto" hangingPunct="1">
              <a:spcBef>
                <a:spcPts val="0"/>
              </a:spcBef>
              <a:spcAft>
                <a:spcPts val="0"/>
              </a:spcAft>
              <a:buFontTx/>
              <a:buChar char="-"/>
              <a:defRPr/>
            </a:pPr>
            <a:r>
              <a:rPr lang="de-DE" b="1" kern="0" dirty="0">
                <a:solidFill>
                  <a:srgbClr val="1F497D"/>
                </a:solidFill>
                <a:latin typeface="Calibri"/>
              </a:rPr>
              <a:t>9 Jahre alt</a:t>
            </a:r>
          </a:p>
          <a:p>
            <a:pPr marL="285750" indent="-285750" eaLnBrk="1" fontAlgn="auto" hangingPunct="1">
              <a:spcBef>
                <a:spcPts val="0"/>
              </a:spcBef>
              <a:spcAft>
                <a:spcPts val="0"/>
              </a:spcAft>
              <a:buFontTx/>
              <a:buChar char="-"/>
              <a:defRPr/>
            </a:pPr>
            <a:r>
              <a:rPr lang="de-DE" b="1" kern="0" dirty="0">
                <a:solidFill>
                  <a:srgbClr val="1F497D"/>
                </a:solidFill>
                <a:latin typeface="Calibri"/>
              </a:rPr>
              <a:t>L1: Spanisch</a:t>
            </a:r>
          </a:p>
          <a:p>
            <a:pPr marL="285750" indent="-285750" eaLnBrk="1" fontAlgn="auto" hangingPunct="1">
              <a:spcBef>
                <a:spcPts val="0"/>
              </a:spcBef>
              <a:spcAft>
                <a:spcPts val="0"/>
              </a:spcAft>
              <a:buFontTx/>
              <a:buChar char="-"/>
              <a:defRPr/>
            </a:pPr>
            <a:r>
              <a:rPr lang="de-DE" b="1" kern="0" dirty="0">
                <a:solidFill>
                  <a:srgbClr val="1F497D"/>
                </a:solidFill>
                <a:latin typeface="Calibri"/>
              </a:rPr>
              <a:t> bereits vor der Grundschule nach Deutschland gezogen</a:t>
            </a:r>
            <a:endParaRPr lang="en-US" b="1" kern="0" dirty="0">
              <a:solidFill>
                <a:srgbClr val="1F497D"/>
              </a:solidFill>
              <a:latin typeface="Calibri"/>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title"/>
          </p:nvPr>
        </p:nvSpPr>
        <p:spPr>
          <a:xfrm>
            <a:off x="0" y="765175"/>
            <a:ext cx="9144000" cy="792163"/>
          </a:xfrm>
        </p:spPr>
        <p:txBody>
          <a:bodyPr/>
          <a:lstStyle/>
          <a:p>
            <a:pPr>
              <a:defRPr/>
            </a:pPr>
            <a:r>
              <a:rPr lang="de-DE" sz="3200" b="1" dirty="0" smtClean="0">
                <a:solidFill>
                  <a:srgbClr val="0000FF"/>
                </a:solidFill>
                <a:latin typeface="+mn-lt"/>
                <a:ea typeface="ＭＳ Ｐゴシック" pitchFamily="34" charset="-128"/>
                <a:cs typeface="Arial" charset="0"/>
              </a:rPr>
              <a:t> „C-Test “: Überblick</a:t>
            </a:r>
            <a:endParaRPr lang="de-DE" sz="3200" b="1" dirty="0">
              <a:solidFill>
                <a:srgbClr val="0000FF"/>
              </a:solidFill>
              <a:latin typeface="+mn-lt"/>
              <a:ea typeface="ＭＳ Ｐゴシック" pitchFamily="34" charset="-128"/>
              <a:cs typeface="Arial" charset="0"/>
            </a:endParaRPr>
          </a:p>
        </p:txBody>
      </p:sp>
      <p:pic>
        <p:nvPicPr>
          <p:cNvPr id="103429"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2"/>
          <p:cNvSpPr>
            <a:spLocks noGrp="1"/>
          </p:cNvSpPr>
          <p:nvPr>
            <p:ph idx="1"/>
          </p:nvPr>
        </p:nvSpPr>
        <p:spPr>
          <a:xfrm>
            <a:off x="250825" y="1600200"/>
            <a:ext cx="8435975" cy="4276725"/>
          </a:xfrm>
        </p:spPr>
        <p:txBody>
          <a:bodyPr>
            <a:normAutofit fontScale="62500" lnSpcReduction="20000"/>
          </a:bodyPr>
          <a:lstStyle/>
          <a:p>
            <a:pPr>
              <a:lnSpc>
                <a:spcPct val="115000"/>
              </a:lnSpc>
              <a:buFont typeface="Calibri"/>
              <a:buChar char="-"/>
              <a:defRPr/>
            </a:pPr>
            <a:r>
              <a:rPr lang="de-DE" b="1" dirty="0" smtClean="0">
                <a:ea typeface="Times New Roman"/>
                <a:cs typeface="Times New Roman"/>
              </a:rPr>
              <a:t>Zielgruppe:  </a:t>
            </a:r>
            <a:r>
              <a:rPr lang="de-DE" dirty="0" smtClean="0">
                <a:ea typeface="Times New Roman"/>
                <a:cs typeface="Times New Roman"/>
              </a:rPr>
              <a:t>4</a:t>
            </a:r>
            <a:r>
              <a:rPr lang="de-DE" dirty="0">
                <a:ea typeface="Times New Roman"/>
                <a:cs typeface="Times New Roman"/>
              </a:rPr>
              <a:t>.-7. Klassenstufe </a:t>
            </a:r>
            <a:endParaRPr lang="de-DE" dirty="0" smtClean="0">
              <a:ea typeface="Times New Roman"/>
              <a:cs typeface="Times New Roman"/>
            </a:endParaRPr>
          </a:p>
          <a:p>
            <a:pPr>
              <a:lnSpc>
                <a:spcPct val="115000"/>
              </a:lnSpc>
              <a:buFont typeface="Calibri"/>
              <a:buChar char="-"/>
              <a:defRPr/>
            </a:pPr>
            <a:r>
              <a:rPr lang="de-DE" b="1" dirty="0" smtClean="0">
                <a:ea typeface="Times New Roman"/>
                <a:cs typeface="Times New Roman"/>
              </a:rPr>
              <a:t>Ziel</a:t>
            </a:r>
            <a:r>
              <a:rPr lang="de-DE" b="1" dirty="0">
                <a:ea typeface="Times New Roman"/>
                <a:cs typeface="Times New Roman"/>
              </a:rPr>
              <a:t>: </a:t>
            </a:r>
            <a:r>
              <a:rPr lang="de-DE" dirty="0">
                <a:ea typeface="Times New Roman"/>
                <a:cs typeface="Times New Roman"/>
              </a:rPr>
              <a:t>globale </a:t>
            </a:r>
            <a:r>
              <a:rPr lang="de-DE" dirty="0" err="1" smtClean="0">
                <a:ea typeface="Times New Roman"/>
                <a:cs typeface="Times New Roman"/>
              </a:rPr>
              <a:t>Sprachstandserhebung</a:t>
            </a:r>
            <a:r>
              <a:rPr lang="de-DE" dirty="0" smtClean="0">
                <a:ea typeface="Times New Roman"/>
                <a:cs typeface="Times New Roman"/>
              </a:rPr>
              <a:t> </a:t>
            </a:r>
          </a:p>
          <a:p>
            <a:pPr marL="0" indent="0">
              <a:lnSpc>
                <a:spcPct val="115000"/>
              </a:lnSpc>
              <a:buFont typeface="Arial" panose="020B0604020202020204" pitchFamily="34" charset="0"/>
              <a:buNone/>
              <a:defRPr/>
            </a:pPr>
            <a:r>
              <a:rPr lang="de-DE" dirty="0" smtClean="0">
                <a:ea typeface="Times New Roman"/>
                <a:cs typeface="Times New Roman"/>
                <a:sym typeface="Wingdings" panose="05000000000000000000" pitchFamily="2" charset="2"/>
              </a:rPr>
              <a:t>      </a:t>
            </a:r>
            <a:r>
              <a:rPr lang="de-DE" dirty="0" smtClean="0">
                <a:ea typeface="Times New Roman"/>
                <a:cs typeface="Times New Roman"/>
              </a:rPr>
              <a:t> </a:t>
            </a:r>
            <a:r>
              <a:rPr lang="de-DE" b="1" dirty="0">
                <a:ea typeface="Times New Roman"/>
                <a:cs typeface="Times New Roman"/>
              </a:rPr>
              <a:t>a</a:t>
            </a:r>
            <a:r>
              <a:rPr lang="de-DE" b="1" dirty="0" smtClean="0">
                <a:ea typeface="Times New Roman"/>
                <a:cs typeface="Times New Roman"/>
              </a:rPr>
              <a:t>llgemeinsprachlichen </a:t>
            </a:r>
            <a:r>
              <a:rPr lang="de-DE" b="1" dirty="0">
                <a:ea typeface="Times New Roman"/>
                <a:cs typeface="Times New Roman"/>
              </a:rPr>
              <a:t>Förderbedarf </a:t>
            </a:r>
            <a:r>
              <a:rPr lang="de-DE" dirty="0">
                <a:ea typeface="Times New Roman"/>
                <a:cs typeface="Times New Roman"/>
              </a:rPr>
              <a:t>feststellen</a:t>
            </a:r>
            <a:endParaRPr lang="en-US" dirty="0">
              <a:latin typeface="Trebuchet MS"/>
              <a:ea typeface="Times New Roman"/>
              <a:cs typeface="Times New Roman"/>
            </a:endParaRPr>
          </a:p>
          <a:p>
            <a:pPr>
              <a:lnSpc>
                <a:spcPct val="115000"/>
              </a:lnSpc>
              <a:buFont typeface="Calibri"/>
              <a:buChar char="-"/>
              <a:defRPr/>
            </a:pPr>
            <a:r>
              <a:rPr lang="de-DE" dirty="0">
                <a:ea typeface="Times New Roman"/>
                <a:cs typeface="Times New Roman"/>
              </a:rPr>
              <a:t>w</a:t>
            </a:r>
            <a:r>
              <a:rPr lang="de-DE" dirty="0" smtClean="0">
                <a:ea typeface="Times New Roman"/>
                <a:cs typeface="Times New Roman"/>
              </a:rPr>
              <a:t>enig aufwändig, ökonomisch</a:t>
            </a:r>
            <a:endParaRPr lang="en-US" dirty="0">
              <a:latin typeface="Trebuchet MS"/>
              <a:ea typeface="Times New Roman"/>
              <a:cs typeface="Times New Roman"/>
            </a:endParaRPr>
          </a:p>
          <a:p>
            <a:pPr>
              <a:lnSpc>
                <a:spcPct val="115000"/>
              </a:lnSpc>
              <a:buFont typeface="Calibri"/>
              <a:buChar char="-"/>
              <a:defRPr/>
            </a:pPr>
            <a:r>
              <a:rPr lang="de-DE" dirty="0">
                <a:ea typeface="Times New Roman"/>
                <a:cs typeface="Times New Roman"/>
              </a:rPr>
              <a:t>z</a:t>
            </a:r>
            <a:r>
              <a:rPr lang="de-DE" dirty="0" smtClean="0">
                <a:ea typeface="Times New Roman"/>
                <a:cs typeface="Times New Roman"/>
              </a:rPr>
              <a:t>eigt </a:t>
            </a:r>
            <a:r>
              <a:rPr lang="de-DE" dirty="0">
                <a:ea typeface="Times New Roman"/>
                <a:cs typeface="Times New Roman"/>
              </a:rPr>
              <a:t>Korrelation zu anderen </a:t>
            </a:r>
            <a:r>
              <a:rPr lang="de-DE" dirty="0" smtClean="0">
                <a:ea typeface="Times New Roman"/>
                <a:cs typeface="Times New Roman"/>
              </a:rPr>
              <a:t>aufwändigen </a:t>
            </a:r>
            <a:r>
              <a:rPr lang="de-DE" dirty="0">
                <a:ea typeface="Times New Roman"/>
                <a:cs typeface="Times New Roman"/>
              </a:rPr>
              <a:t>Tests auf</a:t>
            </a:r>
            <a:endParaRPr lang="en-US" dirty="0">
              <a:latin typeface="Trebuchet MS"/>
              <a:ea typeface="Times New Roman"/>
              <a:cs typeface="Times New Roman"/>
            </a:endParaRPr>
          </a:p>
          <a:p>
            <a:pPr>
              <a:lnSpc>
                <a:spcPct val="115000"/>
              </a:lnSpc>
              <a:buFont typeface="Calibri"/>
              <a:buChar char="-"/>
              <a:defRPr/>
            </a:pPr>
            <a:r>
              <a:rPr lang="de-DE" dirty="0" smtClean="0">
                <a:ea typeface="Times New Roman"/>
                <a:cs typeface="Times New Roman"/>
              </a:rPr>
              <a:t>Messung von Textverständnis und orthografisch-morphologischen </a:t>
            </a:r>
            <a:r>
              <a:rPr lang="de-DE" dirty="0">
                <a:ea typeface="Times New Roman"/>
                <a:cs typeface="Times New Roman"/>
              </a:rPr>
              <a:t>Fähigkeiten (Screening)</a:t>
            </a:r>
            <a:endParaRPr lang="en-US" dirty="0">
              <a:latin typeface="Trebuchet MS"/>
              <a:ea typeface="Times New Roman"/>
              <a:cs typeface="Times New Roman"/>
            </a:endParaRPr>
          </a:p>
          <a:p>
            <a:pPr>
              <a:lnSpc>
                <a:spcPct val="115000"/>
              </a:lnSpc>
              <a:buFont typeface="Calibri"/>
              <a:buChar char="-"/>
              <a:defRPr/>
            </a:pPr>
            <a:r>
              <a:rPr lang="de-DE" b="1" dirty="0" smtClean="0">
                <a:ea typeface="Times New Roman"/>
                <a:cs typeface="Times New Roman"/>
              </a:rPr>
              <a:t>keine Ableitung </a:t>
            </a:r>
            <a:r>
              <a:rPr lang="de-DE" b="1" dirty="0">
                <a:ea typeface="Times New Roman"/>
                <a:cs typeface="Times New Roman"/>
              </a:rPr>
              <a:t>einer konkreten Diagnose </a:t>
            </a:r>
            <a:r>
              <a:rPr lang="de-DE" b="1" dirty="0" smtClean="0">
                <a:ea typeface="Times New Roman"/>
                <a:cs typeface="Times New Roman"/>
              </a:rPr>
              <a:t>möglich</a:t>
            </a:r>
          </a:p>
          <a:p>
            <a:pPr marL="0" indent="0" algn="just">
              <a:lnSpc>
                <a:spcPct val="115000"/>
              </a:lnSpc>
              <a:spcAft>
                <a:spcPts val="0"/>
              </a:spcAft>
              <a:buFont typeface="Arial" panose="020B0604020202020204" pitchFamily="34" charset="0"/>
              <a:buNone/>
              <a:defRPr/>
            </a:pPr>
            <a:endParaRPr lang="de-DE" u="sng" dirty="0" smtClean="0">
              <a:ea typeface="Times New Roman"/>
              <a:cs typeface="Times New Roman"/>
            </a:endParaRPr>
          </a:p>
          <a:p>
            <a:pPr marL="0" indent="0" algn="just">
              <a:lnSpc>
                <a:spcPct val="115000"/>
              </a:lnSpc>
              <a:spcAft>
                <a:spcPts val="0"/>
              </a:spcAft>
              <a:buFont typeface="Arial" panose="020B0604020202020204" pitchFamily="34" charset="0"/>
              <a:buNone/>
              <a:defRPr/>
            </a:pPr>
            <a:r>
              <a:rPr lang="de-DE" sz="2300" b="1" dirty="0" smtClean="0">
                <a:ea typeface="Times New Roman"/>
                <a:cs typeface="Times New Roman"/>
              </a:rPr>
              <a:t>Literatur</a:t>
            </a:r>
            <a:r>
              <a:rPr lang="de-DE" sz="2300" b="1" dirty="0">
                <a:ea typeface="Times New Roman"/>
                <a:cs typeface="Times New Roman"/>
              </a:rPr>
              <a:t>:</a:t>
            </a:r>
            <a:endParaRPr lang="en-US" sz="2300" b="1" dirty="0">
              <a:latin typeface="Trebuchet MS"/>
              <a:ea typeface="Times New Roman"/>
              <a:cs typeface="Times New Roman"/>
            </a:endParaRPr>
          </a:p>
          <a:p>
            <a:pPr algn="just">
              <a:lnSpc>
                <a:spcPct val="115000"/>
              </a:lnSpc>
              <a:buFont typeface="Calibri"/>
              <a:buChar char="-"/>
              <a:defRPr/>
            </a:pPr>
            <a:r>
              <a:rPr lang="de-DE" sz="1600" dirty="0" err="1">
                <a:ea typeface="Times New Roman"/>
                <a:cs typeface="Times New Roman"/>
              </a:rPr>
              <a:t>FörMig</a:t>
            </a:r>
            <a:r>
              <a:rPr lang="de-DE" sz="1600" dirty="0">
                <a:ea typeface="Times New Roman"/>
                <a:cs typeface="Times New Roman"/>
              </a:rPr>
              <a:t> Edition Band 5 (2009): S. 115-S. 129</a:t>
            </a:r>
            <a:endParaRPr lang="en-US" sz="2300" dirty="0">
              <a:latin typeface="Trebuchet MS"/>
              <a:ea typeface="Times New Roman"/>
              <a:cs typeface="Times New Roman"/>
            </a:endParaRPr>
          </a:p>
          <a:p>
            <a:pPr algn="just">
              <a:lnSpc>
                <a:spcPct val="115000"/>
              </a:lnSpc>
              <a:buFont typeface="Calibri"/>
              <a:buChar char="-"/>
              <a:defRPr/>
            </a:pPr>
            <a:r>
              <a:rPr lang="de-DE" sz="1600" dirty="0" err="1">
                <a:ea typeface="Times New Roman"/>
                <a:cs typeface="Times New Roman"/>
              </a:rPr>
              <a:t>Kniffka</a:t>
            </a:r>
            <a:r>
              <a:rPr lang="de-DE" sz="1600" dirty="0">
                <a:ea typeface="Times New Roman"/>
                <a:cs typeface="Times New Roman"/>
              </a:rPr>
              <a:t>, Gabriele/ Linnemann, Markus/ Thesen, Sara (2007): C- Test für den Förderunterricht</a:t>
            </a:r>
            <a:r>
              <a:rPr lang="de-DE" sz="1600" dirty="0" smtClean="0">
                <a:ea typeface="Times New Roman"/>
                <a:cs typeface="Times New Roman"/>
              </a:rPr>
              <a:t>.</a:t>
            </a:r>
          </a:p>
          <a:p>
            <a:pPr marL="0" indent="0" algn="just">
              <a:lnSpc>
                <a:spcPct val="115000"/>
              </a:lnSpc>
              <a:buFont typeface="Arial" panose="020B0604020202020204" pitchFamily="34" charset="0"/>
              <a:buNone/>
              <a:defRPr/>
            </a:pPr>
            <a:r>
              <a:rPr lang="de-DE" sz="1600" dirty="0" smtClean="0">
                <a:ea typeface="Times New Roman"/>
                <a:cs typeface="Times New Roman"/>
              </a:rPr>
              <a:t>            Kooperationsprojekt </a:t>
            </a:r>
            <a:r>
              <a:rPr lang="de-DE" sz="1600" dirty="0">
                <a:ea typeface="Times New Roman"/>
                <a:cs typeface="Times New Roman"/>
              </a:rPr>
              <a:t>Sprachförderung, Universität zu Köln. </a:t>
            </a:r>
            <a:r>
              <a:rPr lang="de-DE" sz="1600" dirty="0" smtClean="0">
                <a:ea typeface="Times New Roman"/>
                <a:cs typeface="Times New Roman"/>
              </a:rPr>
              <a:t>Stiftung Mercator.</a:t>
            </a:r>
          </a:p>
          <a:p>
            <a:pPr algn="just">
              <a:lnSpc>
                <a:spcPct val="115000"/>
              </a:lnSpc>
              <a:buFont typeface="Calibri"/>
              <a:buChar char="-"/>
              <a:defRPr/>
            </a:pPr>
            <a:r>
              <a:rPr lang="de-DE" sz="1600" dirty="0"/>
              <a:t>Baur, Rupprecht S./ </a:t>
            </a:r>
            <a:r>
              <a:rPr lang="de-DE" sz="1600" dirty="0" err="1"/>
              <a:t>Goggin</a:t>
            </a:r>
            <a:r>
              <a:rPr lang="de-DE" sz="1600" dirty="0"/>
              <a:t>, Melanie/ Wrede-Jackes, Jennifer (2013): Der </a:t>
            </a:r>
            <a:r>
              <a:rPr lang="de-DE" sz="1600" dirty="0" smtClean="0"/>
              <a:t>C-Test</a:t>
            </a:r>
            <a:r>
              <a:rPr lang="de-DE" sz="1600" dirty="0"/>
              <a:t>: Einsatzmöglichkeiten im Bereich </a:t>
            </a:r>
            <a:r>
              <a:rPr lang="de-DE" sz="1600" dirty="0" err="1"/>
              <a:t>DaZ</a:t>
            </a:r>
            <a:r>
              <a:rPr lang="de-DE" sz="1600" dirty="0"/>
              <a:t>. </a:t>
            </a:r>
            <a:endParaRPr lang="de-DE" sz="1600" dirty="0" smtClean="0"/>
          </a:p>
          <a:p>
            <a:pPr marL="0" indent="0" algn="just">
              <a:lnSpc>
                <a:spcPct val="115000"/>
              </a:lnSpc>
              <a:buFont typeface="Arial" panose="020B0604020202020204" pitchFamily="34" charset="0"/>
              <a:buNone/>
              <a:defRPr/>
            </a:pPr>
            <a:r>
              <a:rPr lang="de-DE" sz="1600" dirty="0"/>
              <a:t> </a:t>
            </a:r>
            <a:r>
              <a:rPr lang="de-DE" sz="1600" dirty="0" smtClean="0"/>
              <a:t>           </a:t>
            </a:r>
            <a:r>
              <a:rPr lang="de-DE" sz="1600" dirty="0" err="1" smtClean="0"/>
              <a:t>proDaz</a:t>
            </a:r>
            <a:r>
              <a:rPr lang="de-DE" sz="1600" dirty="0"/>
              <a:t>. Universität Duisburg-Essen, Stiftung Mercator. </a:t>
            </a:r>
            <a:endParaRPr lang="en-US" sz="2300" dirty="0">
              <a:latin typeface="Trebuchet MS"/>
              <a:ea typeface="Times New Roman"/>
              <a:cs typeface="Times New Roman"/>
            </a:endParaRPr>
          </a:p>
          <a:p>
            <a:pPr>
              <a:lnSpc>
                <a:spcPct val="115000"/>
              </a:lnSpc>
              <a:buFont typeface="Calibri"/>
              <a:buChar char="-"/>
              <a:defRPr/>
            </a:pPr>
            <a:endParaRPr lang="en-US" b="1" dirty="0">
              <a:latin typeface="Trebuchet MS"/>
              <a:ea typeface="Times New Roman"/>
              <a:cs typeface="Times New Roman"/>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title"/>
          </p:nvPr>
        </p:nvSpPr>
        <p:spPr>
          <a:xfrm>
            <a:off x="0" y="765175"/>
            <a:ext cx="9144000" cy="792163"/>
          </a:xfrm>
        </p:spPr>
        <p:txBody>
          <a:bodyPr/>
          <a:lstStyle/>
          <a:p>
            <a:pPr>
              <a:defRPr/>
            </a:pPr>
            <a:r>
              <a:rPr lang="de-DE" sz="3200" b="1" dirty="0" smtClean="0">
                <a:solidFill>
                  <a:srgbClr val="0000FF"/>
                </a:solidFill>
                <a:latin typeface="+mn-lt"/>
                <a:ea typeface="ＭＳ Ｐゴシック" pitchFamily="34" charset="-128"/>
                <a:cs typeface="Arial" charset="0"/>
              </a:rPr>
              <a:t> „C-Test“: Aufbau und Durchführung</a:t>
            </a:r>
            <a:endParaRPr lang="de-DE" sz="3200" b="1" dirty="0">
              <a:solidFill>
                <a:srgbClr val="0000FF"/>
              </a:solidFill>
              <a:latin typeface="+mn-lt"/>
              <a:ea typeface="ＭＳ Ｐゴシック" pitchFamily="34" charset="-128"/>
              <a:cs typeface="Arial" charset="0"/>
            </a:endParaRPr>
          </a:p>
        </p:txBody>
      </p:sp>
      <p:pic>
        <p:nvPicPr>
          <p:cNvPr id="105477"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txBox="1">
            <a:spLocks/>
          </p:cNvSpPr>
          <p:nvPr/>
        </p:nvSpPr>
        <p:spPr>
          <a:xfrm>
            <a:off x="457200" y="1600200"/>
            <a:ext cx="8229600" cy="4525963"/>
          </a:xfrm>
          <a:prstGeom prst="rect">
            <a:avLst/>
          </a:prstGeom>
        </p:spPr>
        <p:txBody>
          <a:bodyPr>
            <a:normAutofit fontScale="4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fontAlgn="auto">
              <a:lnSpc>
                <a:spcPct val="115000"/>
              </a:lnSpc>
              <a:spcAft>
                <a:spcPts val="0"/>
              </a:spcAft>
              <a:defRPr/>
            </a:pPr>
            <a:r>
              <a:rPr lang="de-DE" b="1" dirty="0" smtClean="0">
                <a:solidFill>
                  <a:sysClr val="windowText" lastClr="000000"/>
                </a:solidFill>
                <a:ea typeface="Times New Roman"/>
                <a:cs typeface="Times New Roman"/>
              </a:rPr>
              <a:t>Aufbau :</a:t>
            </a:r>
            <a:endParaRPr lang="en-US" dirty="0" smtClean="0">
              <a:solidFill>
                <a:sysClr val="windowText" lastClr="000000"/>
              </a:solidFill>
              <a:latin typeface="Trebuchet MS"/>
              <a:ea typeface="Times New Roman"/>
              <a:cs typeface="Times New Roman"/>
            </a:endParaRPr>
          </a:p>
          <a:p>
            <a:pPr fontAlgn="auto">
              <a:lnSpc>
                <a:spcPct val="115000"/>
              </a:lnSpc>
              <a:spcAft>
                <a:spcPts val="0"/>
              </a:spcAft>
              <a:buFont typeface="Calibri"/>
              <a:buChar char="-"/>
              <a:defRPr/>
            </a:pPr>
            <a:r>
              <a:rPr lang="de-DE" dirty="0" smtClean="0">
                <a:solidFill>
                  <a:sysClr val="windowText" lastClr="000000"/>
                </a:solidFill>
                <a:ea typeface="Times New Roman"/>
                <a:cs typeface="Times New Roman"/>
              </a:rPr>
              <a:t>5 Texte </a:t>
            </a:r>
            <a:r>
              <a:rPr lang="de-DE" dirty="0" smtClean="0">
                <a:solidFill>
                  <a:sysClr val="windowText" lastClr="000000"/>
                </a:solidFill>
                <a:ea typeface="Times New Roman"/>
                <a:cs typeface="Times New Roman"/>
                <a:sym typeface="Wingdings" panose="05000000000000000000" pitchFamily="2" charset="2"/>
              </a:rPr>
              <a:t></a:t>
            </a:r>
            <a:r>
              <a:rPr lang="de-DE" dirty="0" smtClean="0">
                <a:solidFill>
                  <a:sysClr val="windowText" lastClr="000000"/>
                </a:solidFill>
                <a:ea typeface="Times New Roman"/>
                <a:cs typeface="Times New Roman"/>
              </a:rPr>
              <a:t> ab dem zweiten Wort des zweiten Satzes ist die Hälfte jedes zweiten Wortes gelöscht worden, der letzte Satz bleibt unangetastet</a:t>
            </a:r>
            <a:endParaRPr lang="en-US" dirty="0" smtClean="0">
              <a:solidFill>
                <a:sysClr val="windowText" lastClr="000000"/>
              </a:solidFill>
              <a:latin typeface="Trebuchet MS"/>
              <a:ea typeface="Times New Roman"/>
              <a:cs typeface="Times New Roman"/>
            </a:endParaRPr>
          </a:p>
          <a:p>
            <a:pPr fontAlgn="auto">
              <a:lnSpc>
                <a:spcPct val="115000"/>
              </a:lnSpc>
              <a:spcAft>
                <a:spcPts val="0"/>
              </a:spcAft>
              <a:buFont typeface="Calibri"/>
              <a:buChar char="-"/>
              <a:defRPr/>
            </a:pPr>
            <a:r>
              <a:rPr lang="de-DE" dirty="0" smtClean="0">
                <a:solidFill>
                  <a:sysClr val="windowText" lastClr="000000"/>
                </a:solidFill>
                <a:ea typeface="Times New Roman"/>
                <a:cs typeface="Times New Roman"/>
              </a:rPr>
              <a:t>SchülerInnen sollen die Lücken füllen</a:t>
            </a:r>
            <a:endParaRPr lang="en-US" dirty="0" smtClean="0">
              <a:solidFill>
                <a:sysClr val="windowText" lastClr="000000"/>
              </a:solidFill>
              <a:latin typeface="Trebuchet MS"/>
              <a:ea typeface="Times New Roman"/>
              <a:cs typeface="Times New Roman"/>
            </a:endParaRPr>
          </a:p>
          <a:p>
            <a:pPr fontAlgn="auto">
              <a:lnSpc>
                <a:spcPct val="115000"/>
              </a:lnSpc>
              <a:spcAft>
                <a:spcPts val="0"/>
              </a:spcAft>
              <a:defRPr/>
            </a:pPr>
            <a:endParaRPr lang="en-US" dirty="0" smtClean="0">
              <a:solidFill>
                <a:sysClr val="windowText" lastClr="000000"/>
              </a:solidFill>
              <a:latin typeface="Trebuchet MS"/>
              <a:ea typeface="Times New Roman"/>
              <a:cs typeface="Times New Roman"/>
            </a:endParaRPr>
          </a:p>
          <a:p>
            <a:pPr marL="228600" fontAlgn="auto">
              <a:lnSpc>
                <a:spcPct val="115000"/>
              </a:lnSpc>
              <a:spcAft>
                <a:spcPts val="0"/>
              </a:spcAft>
              <a:defRPr/>
            </a:pPr>
            <a:r>
              <a:rPr lang="de-DE" b="1" dirty="0" smtClean="0">
                <a:solidFill>
                  <a:sysClr val="windowText" lastClr="000000"/>
                </a:solidFill>
                <a:ea typeface="Times New Roman"/>
                <a:cs typeface="Times New Roman"/>
              </a:rPr>
              <a:t>Durchführung :</a:t>
            </a:r>
            <a:endParaRPr lang="en-US" dirty="0" smtClean="0">
              <a:solidFill>
                <a:sysClr val="windowText" lastClr="000000"/>
              </a:solidFill>
              <a:latin typeface="Trebuchet MS"/>
              <a:ea typeface="Times New Roman"/>
              <a:cs typeface="Times New Roman"/>
            </a:endParaRPr>
          </a:p>
          <a:p>
            <a:pPr fontAlgn="auto">
              <a:lnSpc>
                <a:spcPct val="115000"/>
              </a:lnSpc>
              <a:spcAft>
                <a:spcPts val="0"/>
              </a:spcAft>
              <a:buFont typeface="Calibri"/>
              <a:buChar char="-"/>
              <a:defRPr/>
            </a:pPr>
            <a:r>
              <a:rPr lang="de-DE" dirty="0" smtClean="0">
                <a:solidFill>
                  <a:sysClr val="windowText" lastClr="000000"/>
                </a:solidFill>
                <a:ea typeface="Times New Roman"/>
                <a:cs typeface="Times New Roman"/>
              </a:rPr>
              <a:t>Probanden müssen erst einmal mit dem Testformat vertraut gemacht werden </a:t>
            </a:r>
          </a:p>
          <a:p>
            <a:pPr marL="0" indent="0" fontAlgn="auto">
              <a:lnSpc>
                <a:spcPct val="115000"/>
              </a:lnSpc>
              <a:spcAft>
                <a:spcPts val="0"/>
              </a:spcAft>
              <a:buFont typeface="Arial" pitchFamily="34" charset="0"/>
              <a:buNone/>
              <a:defRPr/>
            </a:pPr>
            <a:r>
              <a:rPr lang="de-DE" dirty="0">
                <a:solidFill>
                  <a:sysClr val="windowText" lastClr="000000"/>
                </a:solidFill>
                <a:ea typeface="Times New Roman"/>
                <a:cs typeface="Times New Roman"/>
                <a:sym typeface="Wingdings" panose="05000000000000000000" pitchFamily="2" charset="2"/>
              </a:rPr>
              <a:t> </a:t>
            </a:r>
            <a:r>
              <a:rPr lang="de-DE" dirty="0" smtClean="0">
                <a:solidFill>
                  <a:sysClr val="windowText" lastClr="000000"/>
                </a:solidFill>
                <a:ea typeface="Times New Roman"/>
                <a:cs typeface="Times New Roman"/>
                <a:sym typeface="Wingdings" panose="05000000000000000000" pitchFamily="2" charset="2"/>
              </a:rPr>
              <a:t>       </a:t>
            </a:r>
            <a:r>
              <a:rPr lang="de-DE" dirty="0" smtClean="0">
                <a:solidFill>
                  <a:sysClr val="windowText" lastClr="000000"/>
                </a:solidFill>
                <a:ea typeface="Times New Roman"/>
                <a:cs typeface="Times New Roman"/>
              </a:rPr>
              <a:t> ein Probedurchlauf</a:t>
            </a:r>
            <a:endParaRPr lang="en-US" dirty="0" smtClean="0">
              <a:solidFill>
                <a:sysClr val="windowText" lastClr="000000"/>
              </a:solidFill>
              <a:latin typeface="Trebuchet MS"/>
              <a:ea typeface="Times New Roman"/>
              <a:cs typeface="Times New Roman"/>
            </a:endParaRPr>
          </a:p>
          <a:p>
            <a:pPr fontAlgn="auto">
              <a:lnSpc>
                <a:spcPct val="115000"/>
              </a:lnSpc>
              <a:spcAft>
                <a:spcPts val="0"/>
              </a:spcAft>
              <a:buFont typeface="Calibri"/>
              <a:buChar char="-"/>
              <a:defRPr/>
            </a:pPr>
            <a:r>
              <a:rPr lang="de-DE" dirty="0">
                <a:solidFill>
                  <a:sysClr val="windowText" lastClr="000000"/>
                </a:solidFill>
                <a:ea typeface="Times New Roman"/>
                <a:cs typeface="Times New Roman"/>
              </a:rPr>
              <a:t>g</a:t>
            </a:r>
            <a:r>
              <a:rPr lang="de-DE" dirty="0" err="1" smtClean="0">
                <a:solidFill>
                  <a:sysClr val="windowText" lastClr="000000"/>
                </a:solidFill>
                <a:ea typeface="Times New Roman"/>
                <a:cs typeface="Times New Roman"/>
              </a:rPr>
              <a:t>emeinsames</a:t>
            </a:r>
            <a:r>
              <a:rPr lang="de-DE" dirty="0" smtClean="0">
                <a:solidFill>
                  <a:sysClr val="windowText" lastClr="000000"/>
                </a:solidFill>
                <a:ea typeface="Times New Roman"/>
                <a:cs typeface="Times New Roman"/>
              </a:rPr>
              <a:t> Ausfüllen des Deckblattes</a:t>
            </a:r>
            <a:endParaRPr lang="en-US" dirty="0" smtClean="0">
              <a:solidFill>
                <a:sysClr val="windowText" lastClr="000000"/>
              </a:solidFill>
              <a:latin typeface="Trebuchet MS"/>
              <a:ea typeface="Times New Roman"/>
              <a:cs typeface="Times New Roman"/>
            </a:endParaRPr>
          </a:p>
          <a:p>
            <a:pPr fontAlgn="auto">
              <a:lnSpc>
                <a:spcPct val="115000"/>
              </a:lnSpc>
              <a:spcAft>
                <a:spcPts val="0"/>
              </a:spcAft>
              <a:buFont typeface="Calibri"/>
              <a:buChar char="-"/>
              <a:defRPr/>
            </a:pPr>
            <a:r>
              <a:rPr lang="de-DE" dirty="0">
                <a:solidFill>
                  <a:sysClr val="windowText" lastClr="000000"/>
                </a:solidFill>
                <a:ea typeface="Times New Roman"/>
                <a:cs typeface="Times New Roman"/>
              </a:rPr>
              <a:t>a</a:t>
            </a:r>
            <a:r>
              <a:rPr lang="de-DE" dirty="0" err="1" smtClean="0">
                <a:solidFill>
                  <a:sysClr val="windowText" lastClr="000000"/>
                </a:solidFill>
                <a:ea typeface="Times New Roman"/>
                <a:cs typeface="Times New Roman"/>
              </a:rPr>
              <a:t>lle</a:t>
            </a:r>
            <a:r>
              <a:rPr lang="de-DE" dirty="0" smtClean="0">
                <a:solidFill>
                  <a:sysClr val="windowText" lastClr="000000"/>
                </a:solidFill>
                <a:ea typeface="Times New Roman"/>
                <a:cs typeface="Times New Roman"/>
              </a:rPr>
              <a:t> SchülerInnen beginnen gleichzeitig, 5 Min pro </a:t>
            </a:r>
            <a:r>
              <a:rPr lang="de-DE" dirty="0" err="1" smtClean="0">
                <a:solidFill>
                  <a:sysClr val="windowText" lastClr="000000"/>
                </a:solidFill>
                <a:ea typeface="Times New Roman"/>
                <a:cs typeface="Times New Roman"/>
              </a:rPr>
              <a:t>Testteil</a:t>
            </a:r>
            <a:r>
              <a:rPr lang="de-DE" dirty="0" smtClean="0">
                <a:solidFill>
                  <a:sysClr val="windowText" lastClr="000000"/>
                </a:solidFill>
                <a:ea typeface="Times New Roman"/>
                <a:cs typeface="Times New Roman"/>
              </a:rPr>
              <a:t> </a:t>
            </a:r>
            <a:r>
              <a:rPr lang="de-DE" dirty="0" smtClean="0">
                <a:solidFill>
                  <a:sysClr val="windowText" lastClr="000000"/>
                </a:solidFill>
                <a:ea typeface="Times New Roman"/>
                <a:cs typeface="Times New Roman"/>
                <a:sym typeface="Wingdings" panose="05000000000000000000" pitchFamily="2" charset="2"/>
              </a:rPr>
              <a:t></a:t>
            </a:r>
            <a:r>
              <a:rPr lang="de-DE" dirty="0" smtClean="0">
                <a:solidFill>
                  <a:sysClr val="windowText" lastClr="000000"/>
                </a:solidFill>
                <a:ea typeface="Times New Roman"/>
                <a:cs typeface="Times New Roman"/>
              </a:rPr>
              <a:t> 20 Min gesamt</a:t>
            </a:r>
          </a:p>
          <a:p>
            <a:pPr marL="0" indent="0" fontAlgn="auto">
              <a:lnSpc>
                <a:spcPct val="115000"/>
              </a:lnSpc>
              <a:spcAft>
                <a:spcPts val="0"/>
              </a:spcAft>
              <a:buFont typeface="Arial" pitchFamily="34" charset="0"/>
              <a:buNone/>
              <a:defRPr/>
            </a:pPr>
            <a:endParaRPr lang="de-DE" dirty="0" smtClean="0">
              <a:solidFill>
                <a:sysClr val="windowText" lastClr="000000"/>
              </a:solidFill>
              <a:ea typeface="Times New Roman"/>
              <a:cs typeface="Times New Roman"/>
            </a:endParaRPr>
          </a:p>
          <a:p>
            <a:pPr fontAlgn="auto">
              <a:lnSpc>
                <a:spcPct val="115000"/>
              </a:lnSpc>
              <a:spcAft>
                <a:spcPts val="0"/>
              </a:spcAft>
              <a:defRPr/>
            </a:pPr>
            <a:r>
              <a:rPr lang="de-DE" b="1" dirty="0" smtClean="0">
                <a:solidFill>
                  <a:sysClr val="windowText" lastClr="000000"/>
                </a:solidFill>
                <a:ea typeface="Times New Roman"/>
                <a:cs typeface="Times New Roman"/>
              </a:rPr>
              <a:t>Eigene C-Tests erstellen:</a:t>
            </a:r>
          </a:p>
          <a:p>
            <a:pPr marL="0" indent="0" fontAlgn="auto">
              <a:lnSpc>
                <a:spcPct val="115000"/>
              </a:lnSpc>
              <a:spcAft>
                <a:spcPts val="0"/>
              </a:spcAft>
              <a:buFont typeface="Arial" pitchFamily="34" charset="0"/>
              <a:buNone/>
              <a:defRPr/>
            </a:pPr>
            <a:r>
              <a:rPr lang="de-DE" dirty="0">
                <a:solidFill>
                  <a:sysClr val="windowText" lastClr="000000"/>
                </a:solidFill>
                <a:ea typeface="Times New Roman"/>
                <a:cs typeface="Times New Roman"/>
              </a:rPr>
              <a:t> </a:t>
            </a:r>
            <a:r>
              <a:rPr lang="de-DE" dirty="0" smtClean="0">
                <a:solidFill>
                  <a:sysClr val="windowText" lastClr="000000"/>
                </a:solidFill>
                <a:ea typeface="Times New Roman"/>
                <a:cs typeface="Times New Roman"/>
              </a:rPr>
              <a:t>       </a:t>
            </a:r>
            <a:r>
              <a:rPr lang="de-DE" dirty="0" smtClean="0">
                <a:solidFill>
                  <a:sysClr val="windowText" lastClr="000000"/>
                </a:solidFill>
                <a:ea typeface="Times New Roman"/>
                <a:cs typeface="Times New Roman"/>
                <a:hlinkClick r:id="rId6"/>
              </a:rPr>
              <a:t>http://lingofox.dw.de/index.php?url=c-test</a:t>
            </a:r>
            <a:r>
              <a:rPr lang="de-DE" dirty="0" smtClean="0">
                <a:solidFill>
                  <a:sysClr val="windowText" lastClr="000000"/>
                </a:solidFill>
                <a:ea typeface="Times New Roman"/>
                <a:cs typeface="Times New Roman"/>
              </a:rPr>
              <a:t> </a:t>
            </a:r>
          </a:p>
          <a:p>
            <a:pPr marL="0" indent="0" algn="just" fontAlgn="auto">
              <a:lnSpc>
                <a:spcPct val="115000"/>
              </a:lnSpc>
              <a:spcAft>
                <a:spcPts val="0"/>
              </a:spcAft>
              <a:buFont typeface="Arial" pitchFamily="34" charset="0"/>
              <a:buNone/>
              <a:defRPr/>
            </a:pPr>
            <a:endParaRPr lang="de-DE" sz="2300" b="1" dirty="0" smtClean="0">
              <a:solidFill>
                <a:prstClr val="black"/>
              </a:solidFill>
              <a:ea typeface="Times New Roman"/>
              <a:cs typeface="Times New Roman"/>
            </a:endParaRPr>
          </a:p>
          <a:p>
            <a:pPr marL="0" indent="0" algn="just" fontAlgn="auto">
              <a:lnSpc>
                <a:spcPct val="115000"/>
              </a:lnSpc>
              <a:spcAft>
                <a:spcPts val="0"/>
              </a:spcAft>
              <a:buFont typeface="Arial" pitchFamily="34" charset="0"/>
              <a:buNone/>
              <a:defRPr/>
            </a:pPr>
            <a:r>
              <a:rPr lang="de-DE" sz="2300" b="1" dirty="0" smtClean="0">
                <a:solidFill>
                  <a:prstClr val="black"/>
                </a:solidFill>
                <a:ea typeface="Times New Roman"/>
                <a:cs typeface="Times New Roman"/>
              </a:rPr>
              <a:t>Literatur:</a:t>
            </a:r>
            <a:endParaRPr lang="en-US" sz="2300" b="1" dirty="0" smtClean="0">
              <a:solidFill>
                <a:prstClr val="black"/>
              </a:solidFill>
              <a:latin typeface="Trebuchet MS"/>
              <a:ea typeface="Times New Roman"/>
              <a:cs typeface="Times New Roman"/>
            </a:endParaRPr>
          </a:p>
          <a:p>
            <a:pPr algn="just" fontAlgn="auto">
              <a:lnSpc>
                <a:spcPct val="115000"/>
              </a:lnSpc>
              <a:spcAft>
                <a:spcPts val="0"/>
              </a:spcAft>
              <a:buFont typeface="Calibri"/>
              <a:buChar char="-"/>
              <a:defRPr/>
            </a:pPr>
            <a:r>
              <a:rPr lang="de-DE" sz="1600" dirty="0" err="1" smtClean="0">
                <a:solidFill>
                  <a:prstClr val="black"/>
                </a:solidFill>
                <a:ea typeface="Times New Roman"/>
                <a:cs typeface="Times New Roman"/>
              </a:rPr>
              <a:t>FörMig</a:t>
            </a:r>
            <a:r>
              <a:rPr lang="de-DE" sz="1600" dirty="0" smtClean="0">
                <a:solidFill>
                  <a:prstClr val="black"/>
                </a:solidFill>
                <a:ea typeface="Times New Roman"/>
                <a:cs typeface="Times New Roman"/>
              </a:rPr>
              <a:t> Edition Band 5 (2009): S. 115-S. 129</a:t>
            </a:r>
            <a:endParaRPr lang="en-US" sz="2300" dirty="0" smtClean="0">
              <a:solidFill>
                <a:prstClr val="black"/>
              </a:solidFill>
              <a:latin typeface="Trebuchet MS"/>
              <a:ea typeface="Times New Roman"/>
              <a:cs typeface="Times New Roman"/>
            </a:endParaRPr>
          </a:p>
          <a:p>
            <a:pPr algn="just" fontAlgn="auto">
              <a:lnSpc>
                <a:spcPct val="115000"/>
              </a:lnSpc>
              <a:spcAft>
                <a:spcPts val="0"/>
              </a:spcAft>
              <a:buFont typeface="Calibri"/>
              <a:buChar char="-"/>
              <a:defRPr/>
            </a:pPr>
            <a:r>
              <a:rPr lang="de-DE" sz="1600" dirty="0" err="1" smtClean="0">
                <a:solidFill>
                  <a:prstClr val="black"/>
                </a:solidFill>
                <a:ea typeface="Times New Roman"/>
                <a:cs typeface="Times New Roman"/>
              </a:rPr>
              <a:t>Kniffka</a:t>
            </a:r>
            <a:r>
              <a:rPr lang="de-DE" sz="1600" dirty="0" smtClean="0">
                <a:solidFill>
                  <a:prstClr val="black"/>
                </a:solidFill>
                <a:ea typeface="Times New Roman"/>
                <a:cs typeface="Times New Roman"/>
              </a:rPr>
              <a:t>, Gabriele/ Linnemann, Markus/ Thesen, Sara (2007): C- Test für den Förderunterricht. Kooperationsprojekt Sprachförderung, Universität zu Köln. </a:t>
            </a:r>
            <a:r>
              <a:rPr lang="de-DE" sz="1600" dirty="0">
                <a:solidFill>
                  <a:sysClr val="windowText" lastClr="000000"/>
                </a:solidFill>
              </a:rPr>
              <a:t>Stiftung </a:t>
            </a:r>
            <a:r>
              <a:rPr lang="de-DE" sz="1600" dirty="0" smtClean="0">
                <a:solidFill>
                  <a:sysClr val="windowText" lastClr="000000"/>
                </a:solidFill>
              </a:rPr>
              <a:t>Mercator.</a:t>
            </a:r>
          </a:p>
          <a:p>
            <a:pPr algn="just" fontAlgn="auto">
              <a:lnSpc>
                <a:spcPct val="115000"/>
              </a:lnSpc>
              <a:spcAft>
                <a:spcPts val="0"/>
              </a:spcAft>
              <a:buFont typeface="Calibri"/>
              <a:buChar char="-"/>
              <a:defRPr/>
            </a:pPr>
            <a:r>
              <a:rPr lang="de-DE" sz="1600" dirty="0" smtClean="0">
                <a:solidFill>
                  <a:sysClr val="windowText" lastClr="000000"/>
                </a:solidFill>
              </a:rPr>
              <a:t>Baur, Rupprecht S./ </a:t>
            </a:r>
            <a:r>
              <a:rPr lang="de-DE" sz="1600" dirty="0" err="1" smtClean="0">
                <a:solidFill>
                  <a:sysClr val="windowText" lastClr="000000"/>
                </a:solidFill>
              </a:rPr>
              <a:t>Goggin</a:t>
            </a:r>
            <a:r>
              <a:rPr lang="de-DE" sz="1600" dirty="0" smtClean="0">
                <a:solidFill>
                  <a:sysClr val="windowText" lastClr="000000"/>
                </a:solidFill>
              </a:rPr>
              <a:t>, Melanie/ Wrede-Jackes, Jennifer (2013): Der C-Test: Einsatzmöglichkeiten im Bereich </a:t>
            </a:r>
            <a:r>
              <a:rPr lang="de-DE" sz="1600" dirty="0" err="1" smtClean="0">
                <a:solidFill>
                  <a:sysClr val="windowText" lastClr="000000"/>
                </a:solidFill>
              </a:rPr>
              <a:t>DaZ</a:t>
            </a:r>
            <a:r>
              <a:rPr lang="de-DE" sz="1600" dirty="0" smtClean="0">
                <a:solidFill>
                  <a:sysClr val="windowText" lastClr="000000"/>
                </a:solidFill>
              </a:rPr>
              <a:t>. </a:t>
            </a:r>
            <a:r>
              <a:rPr lang="de-DE" sz="1600" dirty="0" err="1" smtClean="0">
                <a:solidFill>
                  <a:sysClr val="windowText" lastClr="000000"/>
                </a:solidFill>
              </a:rPr>
              <a:t>proDaz</a:t>
            </a:r>
            <a:r>
              <a:rPr lang="de-DE" sz="1600" dirty="0" smtClean="0">
                <a:solidFill>
                  <a:sysClr val="windowText" lastClr="000000"/>
                </a:solidFill>
              </a:rPr>
              <a:t>. Universität Duisburg-Essen, Stiftung Mercator. </a:t>
            </a:r>
            <a:endParaRPr lang="en-US" sz="2300" dirty="0" smtClean="0">
              <a:solidFill>
                <a:prstClr val="black"/>
              </a:solidFill>
              <a:latin typeface="Trebuchet MS"/>
              <a:ea typeface="Times New Roman"/>
              <a:cs typeface="Times New Roman"/>
            </a:endParaRPr>
          </a:p>
          <a:p>
            <a:pPr fontAlgn="auto">
              <a:lnSpc>
                <a:spcPct val="115000"/>
              </a:lnSpc>
              <a:spcAft>
                <a:spcPts val="0"/>
              </a:spcAft>
              <a:buFont typeface="Calibri"/>
              <a:buChar char="-"/>
              <a:defRPr/>
            </a:pPr>
            <a:endParaRPr lang="de-DE" dirty="0" smtClean="0">
              <a:solidFill>
                <a:sysClr val="windowText" lastClr="000000"/>
              </a:solidFill>
              <a:latin typeface="Trebuchet MS"/>
              <a:ea typeface="Times New Roman"/>
              <a:cs typeface="Times New Roman"/>
            </a:endParaRPr>
          </a:p>
          <a:p>
            <a:pPr fontAlgn="auto">
              <a:lnSpc>
                <a:spcPct val="115000"/>
              </a:lnSpc>
              <a:spcAft>
                <a:spcPts val="0"/>
              </a:spcAft>
              <a:buFont typeface="Calibri"/>
              <a:buChar char="-"/>
              <a:defRPr/>
            </a:pPr>
            <a:endParaRPr lang="en-US" dirty="0" smtClean="0">
              <a:solidFill>
                <a:sysClr val="windowText" lastClr="000000"/>
              </a:solidFill>
              <a:latin typeface="Trebuchet MS"/>
              <a:ea typeface="Times New Roman"/>
              <a:cs typeface="Times New Roman"/>
            </a:endParaRPr>
          </a:p>
          <a:p>
            <a:pPr fontAlgn="auto">
              <a:spcAft>
                <a:spcPts val="0"/>
              </a:spcAft>
              <a:defRPr/>
            </a:pPr>
            <a:endParaRPr lang="en-US" dirty="0">
              <a:solidFill>
                <a:sysClr val="windowText" lastClr="000000"/>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title"/>
          </p:nvPr>
        </p:nvSpPr>
        <p:spPr>
          <a:xfrm>
            <a:off x="0" y="765175"/>
            <a:ext cx="9144000" cy="792163"/>
          </a:xfrm>
        </p:spPr>
        <p:txBody>
          <a:bodyPr/>
          <a:lstStyle/>
          <a:p>
            <a:pPr>
              <a:defRPr/>
            </a:pPr>
            <a:r>
              <a:rPr lang="de-DE" sz="3200" b="1" dirty="0" smtClean="0">
                <a:solidFill>
                  <a:srgbClr val="0000FF"/>
                </a:solidFill>
                <a:latin typeface="+mn-lt"/>
                <a:ea typeface="ＭＳ Ｐゴシック" pitchFamily="34" charset="-128"/>
                <a:cs typeface="Arial" charset="0"/>
              </a:rPr>
              <a:t> „C-Test“: Beispielmaterial</a:t>
            </a:r>
            <a:endParaRPr lang="de-DE" sz="3200" b="1" dirty="0">
              <a:solidFill>
                <a:srgbClr val="0000FF"/>
              </a:solidFill>
              <a:latin typeface="+mn-lt"/>
              <a:ea typeface="ＭＳ Ｐゴシック" pitchFamily="34" charset="-128"/>
              <a:cs typeface="Arial" charset="0"/>
            </a:endParaRPr>
          </a:p>
        </p:txBody>
      </p:sp>
      <p:pic>
        <p:nvPicPr>
          <p:cNvPr id="107525"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750" y="1628775"/>
            <a:ext cx="3455988" cy="2776538"/>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pic>
        <p:nvPicPr>
          <p:cNvPr id="1075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73550" y="2911475"/>
            <a:ext cx="4373563" cy="1493838"/>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11" name="Rectangle 10"/>
          <p:cNvSpPr/>
          <p:nvPr/>
        </p:nvSpPr>
        <p:spPr>
          <a:xfrm>
            <a:off x="565150" y="4827588"/>
            <a:ext cx="5446713" cy="688975"/>
          </a:xfrm>
          <a:prstGeom prst="rect">
            <a:avLst/>
          </a:prstGeom>
        </p:spPr>
        <p:txBody>
          <a:bodyPr>
            <a:spAutoFit/>
          </a:bodyPr>
          <a:lstStyle/>
          <a:p>
            <a:pPr algn="just" eaLnBrk="1" fontAlgn="auto" hangingPunct="1">
              <a:lnSpc>
                <a:spcPct val="115000"/>
              </a:lnSpc>
              <a:spcBef>
                <a:spcPct val="20000"/>
              </a:spcBef>
              <a:spcAft>
                <a:spcPts val="0"/>
              </a:spcAft>
              <a:defRPr/>
            </a:pPr>
            <a:r>
              <a:rPr lang="de-DE" sz="1200" b="1" dirty="0">
                <a:solidFill>
                  <a:prstClr val="black"/>
                </a:solidFill>
                <a:latin typeface="Calibri"/>
                <a:ea typeface="Times New Roman"/>
                <a:cs typeface="Times New Roman"/>
              </a:rPr>
              <a:t>Literatur:</a:t>
            </a:r>
            <a:endParaRPr lang="en-US" sz="1200" b="1" dirty="0">
              <a:solidFill>
                <a:prstClr val="black"/>
              </a:solidFill>
              <a:latin typeface="Trebuchet MS"/>
              <a:ea typeface="Times New Roman"/>
              <a:cs typeface="Times New Roman"/>
            </a:endParaRPr>
          </a:p>
          <a:p>
            <a:pPr marL="342900" indent="-342900" algn="just" eaLnBrk="1" fontAlgn="auto" hangingPunct="1">
              <a:lnSpc>
                <a:spcPct val="115000"/>
              </a:lnSpc>
              <a:spcBef>
                <a:spcPct val="20000"/>
              </a:spcBef>
              <a:spcAft>
                <a:spcPts val="0"/>
              </a:spcAft>
              <a:buFont typeface="Calibri"/>
              <a:buChar char="-"/>
              <a:defRPr/>
            </a:pPr>
            <a:r>
              <a:rPr lang="de-DE" sz="1000" dirty="0" err="1">
                <a:solidFill>
                  <a:prstClr val="black"/>
                </a:solidFill>
                <a:latin typeface="Calibri"/>
                <a:ea typeface="Times New Roman"/>
                <a:cs typeface="Times New Roman"/>
              </a:rPr>
              <a:t>Kniffka</a:t>
            </a:r>
            <a:r>
              <a:rPr lang="de-DE" sz="1000" dirty="0">
                <a:solidFill>
                  <a:prstClr val="black"/>
                </a:solidFill>
                <a:latin typeface="Calibri"/>
                <a:ea typeface="Times New Roman"/>
                <a:cs typeface="Times New Roman"/>
              </a:rPr>
              <a:t>, Gabriele/ Linnemann, Markus/ Thesen, Sara (2007): C- Test für den Förderunterricht. Kooperationsprojekt Sprachförderung, Universität zu Köln. Mercator Stiftung</a:t>
            </a:r>
            <a:endParaRPr lang="en-US" sz="1200" dirty="0">
              <a:solidFill>
                <a:prstClr val="black"/>
              </a:solidFill>
              <a:latin typeface="Trebuchet MS"/>
              <a:ea typeface="Times New Roman"/>
              <a:cs typeface="Times New Roman"/>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title"/>
          </p:nvPr>
        </p:nvSpPr>
        <p:spPr>
          <a:xfrm>
            <a:off x="0" y="765175"/>
            <a:ext cx="9144000" cy="792163"/>
          </a:xfrm>
        </p:spPr>
        <p:txBody>
          <a:bodyPr/>
          <a:lstStyle/>
          <a:p>
            <a:pPr>
              <a:defRPr/>
            </a:pPr>
            <a:r>
              <a:rPr lang="de-DE" sz="3200" b="1" dirty="0" smtClean="0">
                <a:solidFill>
                  <a:srgbClr val="0000FF"/>
                </a:solidFill>
                <a:latin typeface="+mn-lt"/>
                <a:ea typeface="ＭＳ Ｐゴシック" pitchFamily="34" charset="-128"/>
                <a:cs typeface="Arial" charset="0"/>
              </a:rPr>
              <a:t> „C-Test“: Auswertung</a:t>
            </a:r>
            <a:endParaRPr lang="de-DE" sz="3200" b="1" dirty="0">
              <a:solidFill>
                <a:srgbClr val="0000FF"/>
              </a:solidFill>
              <a:latin typeface="+mn-lt"/>
              <a:ea typeface="ＭＳ Ｐゴシック" pitchFamily="34" charset="-128"/>
              <a:cs typeface="Arial" charset="0"/>
            </a:endParaRPr>
          </a:p>
        </p:txBody>
      </p:sp>
      <p:pic>
        <p:nvPicPr>
          <p:cNvPr id="109573"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txBox="1">
            <a:spLocks/>
          </p:cNvSpPr>
          <p:nvPr/>
        </p:nvSpPr>
        <p:spPr>
          <a:xfrm>
            <a:off x="457200" y="1524000"/>
            <a:ext cx="8229600" cy="4605338"/>
          </a:xfrm>
          <a:prstGeom prst="rect">
            <a:avLst/>
          </a:prstGeom>
        </p:spPr>
        <p:txBody>
          <a:bodyPr>
            <a:normAutofit fontScale="4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lnSpc>
                <a:spcPct val="115000"/>
              </a:lnSpc>
              <a:spcAft>
                <a:spcPts val="0"/>
              </a:spcAft>
              <a:defRPr/>
            </a:pPr>
            <a:r>
              <a:rPr lang="de-DE" sz="4000" dirty="0" smtClean="0">
                <a:solidFill>
                  <a:sysClr val="windowText" lastClr="000000"/>
                </a:solidFill>
                <a:ea typeface="Times New Roman"/>
                <a:cs typeface="Times New Roman"/>
              </a:rPr>
              <a:t>Abzählung der richtig ausgezählten Lücken im Text </a:t>
            </a:r>
          </a:p>
          <a:p>
            <a:pPr fontAlgn="auto">
              <a:lnSpc>
                <a:spcPct val="115000"/>
              </a:lnSpc>
              <a:spcAft>
                <a:spcPts val="0"/>
              </a:spcAft>
              <a:defRPr/>
            </a:pPr>
            <a:r>
              <a:rPr lang="de-DE" sz="4000" dirty="0" smtClean="0">
                <a:solidFill>
                  <a:sysClr val="windowText" lastClr="000000"/>
                </a:solidFill>
                <a:ea typeface="Times New Roman"/>
                <a:cs typeface="Times New Roman"/>
              </a:rPr>
              <a:t>Summe der richtig ausgefüllten Lücken = Gesamtpunktzahl </a:t>
            </a:r>
          </a:p>
          <a:p>
            <a:pPr marL="0" indent="0" fontAlgn="auto">
              <a:lnSpc>
                <a:spcPct val="115000"/>
              </a:lnSpc>
              <a:spcAft>
                <a:spcPts val="0"/>
              </a:spcAft>
              <a:buFont typeface="Arial" pitchFamily="34" charset="0"/>
              <a:buNone/>
              <a:defRPr/>
            </a:pPr>
            <a:endParaRPr lang="en-US" sz="4200" dirty="0" smtClean="0">
              <a:solidFill>
                <a:sysClr val="windowText" lastClr="000000"/>
              </a:solidFill>
              <a:latin typeface="Trebuchet MS"/>
              <a:ea typeface="Times New Roman"/>
              <a:cs typeface="Times New Roman"/>
            </a:endParaRPr>
          </a:p>
          <a:p>
            <a:pPr marL="0" indent="0" fontAlgn="auto">
              <a:lnSpc>
                <a:spcPct val="115000"/>
              </a:lnSpc>
              <a:spcAft>
                <a:spcPts val="0"/>
              </a:spcAft>
              <a:buFont typeface="Arial" pitchFamily="34" charset="0"/>
              <a:buNone/>
              <a:defRPr/>
            </a:pPr>
            <a:r>
              <a:rPr lang="de-DE" sz="4200" b="1" dirty="0" smtClean="0">
                <a:solidFill>
                  <a:sysClr val="windowText" lastClr="000000"/>
                </a:solidFill>
                <a:ea typeface="Times New Roman"/>
                <a:cs typeface="Times New Roman"/>
              </a:rPr>
              <a:t>pro Testperson drei Ergebnisse:</a:t>
            </a:r>
          </a:p>
          <a:p>
            <a:pPr marL="0" indent="0" fontAlgn="auto">
              <a:lnSpc>
                <a:spcPct val="115000"/>
              </a:lnSpc>
              <a:spcAft>
                <a:spcPts val="0"/>
              </a:spcAft>
              <a:buFont typeface="Arial" pitchFamily="34" charset="0"/>
              <a:buNone/>
              <a:defRPr/>
            </a:pPr>
            <a:endParaRPr lang="en-US" sz="1800" b="1" dirty="0" smtClean="0">
              <a:solidFill>
                <a:sysClr val="windowText" lastClr="000000"/>
              </a:solidFill>
              <a:latin typeface="Trebuchet MS"/>
              <a:ea typeface="Times New Roman"/>
              <a:cs typeface="Times New Roman"/>
            </a:endParaRPr>
          </a:p>
          <a:p>
            <a:pPr marL="514350" indent="-514350" fontAlgn="auto">
              <a:lnSpc>
                <a:spcPct val="115000"/>
              </a:lnSpc>
              <a:spcAft>
                <a:spcPts val="0"/>
              </a:spcAft>
              <a:buFont typeface="+mj-lt"/>
              <a:buAutoNum type="arabicPeriod"/>
              <a:defRPr/>
            </a:pPr>
            <a:r>
              <a:rPr lang="de-DE" sz="3400" b="1" dirty="0" smtClean="0">
                <a:solidFill>
                  <a:srgbClr val="1F497D">
                    <a:lumMod val="60000"/>
                    <a:lumOff val="40000"/>
                  </a:srgbClr>
                </a:solidFill>
                <a:ea typeface="Times New Roman"/>
                <a:cs typeface="Times New Roman"/>
              </a:rPr>
              <a:t>Richtig/Falsch Wert:  </a:t>
            </a:r>
            <a:r>
              <a:rPr lang="de-DE" sz="3400" dirty="0" smtClean="0">
                <a:solidFill>
                  <a:sysClr val="windowText" lastClr="000000"/>
                </a:solidFill>
                <a:ea typeface="Times New Roman"/>
                <a:cs typeface="Times New Roman"/>
              </a:rPr>
              <a:t>Anzahl der richtig ausgefüllten Lücken </a:t>
            </a:r>
            <a:r>
              <a:rPr lang="de-DE" sz="3400" dirty="0" smtClean="0">
                <a:solidFill>
                  <a:sysClr val="windowText" lastClr="000000"/>
                </a:solidFill>
                <a:ea typeface="Times New Roman"/>
                <a:cs typeface="Times New Roman"/>
                <a:sym typeface="Wingdings" pitchFamily="2" charset="2"/>
              </a:rPr>
              <a:t> m</a:t>
            </a:r>
            <a:r>
              <a:rPr lang="de-DE" sz="3400" dirty="0" smtClean="0">
                <a:solidFill>
                  <a:sysClr val="windowText" lastClr="000000"/>
                </a:solidFill>
                <a:ea typeface="Times New Roman"/>
                <a:cs typeface="Times New Roman"/>
              </a:rPr>
              <a:t>acht Aussage über die allgemeine sprachliche Kompetenz</a:t>
            </a:r>
          </a:p>
          <a:p>
            <a:pPr marL="514350" indent="-514350" fontAlgn="auto">
              <a:lnSpc>
                <a:spcPct val="115000"/>
              </a:lnSpc>
              <a:spcAft>
                <a:spcPts val="0"/>
              </a:spcAft>
              <a:buFont typeface="+mj-lt"/>
              <a:buAutoNum type="arabicPeriod"/>
              <a:defRPr/>
            </a:pPr>
            <a:endParaRPr lang="de-DE" sz="1800" dirty="0" smtClean="0">
              <a:solidFill>
                <a:sysClr val="windowText" lastClr="000000"/>
              </a:solidFill>
              <a:ea typeface="Times New Roman"/>
              <a:cs typeface="Times New Roman"/>
            </a:endParaRPr>
          </a:p>
          <a:p>
            <a:pPr marL="514350" indent="-514350" fontAlgn="auto">
              <a:lnSpc>
                <a:spcPct val="115000"/>
              </a:lnSpc>
              <a:spcAft>
                <a:spcPts val="0"/>
              </a:spcAft>
              <a:buFont typeface="+mj-lt"/>
              <a:buAutoNum type="arabicPeriod"/>
              <a:defRPr/>
            </a:pPr>
            <a:r>
              <a:rPr lang="de-DE" sz="3400" b="1" dirty="0" smtClean="0">
                <a:solidFill>
                  <a:srgbClr val="1F497D">
                    <a:lumMod val="60000"/>
                    <a:lumOff val="40000"/>
                  </a:srgbClr>
                </a:solidFill>
                <a:ea typeface="Times New Roman"/>
                <a:cs typeface="Times New Roman"/>
              </a:rPr>
              <a:t>Worterkennungswert (WE-Wert</a:t>
            </a:r>
            <a:r>
              <a:rPr lang="de-DE" sz="3400" dirty="0" smtClean="0">
                <a:solidFill>
                  <a:srgbClr val="1F497D">
                    <a:lumMod val="60000"/>
                    <a:lumOff val="40000"/>
                  </a:srgbClr>
                </a:solidFill>
                <a:ea typeface="Times New Roman"/>
                <a:cs typeface="Times New Roman"/>
              </a:rPr>
              <a:t>): </a:t>
            </a:r>
            <a:r>
              <a:rPr lang="de-DE" sz="3400" dirty="0" smtClean="0">
                <a:solidFill>
                  <a:sysClr val="windowText" lastClr="000000"/>
                </a:solidFill>
                <a:ea typeface="Times New Roman"/>
                <a:cs typeface="Times New Roman"/>
              </a:rPr>
              <a:t>Menge der </a:t>
            </a:r>
            <a:r>
              <a:rPr lang="de-DE" sz="3400" u="sng" dirty="0" smtClean="0">
                <a:solidFill>
                  <a:sysClr val="windowText" lastClr="000000"/>
                </a:solidFill>
                <a:ea typeface="Times New Roman"/>
                <a:cs typeface="Times New Roman"/>
              </a:rPr>
              <a:t>semantisch</a:t>
            </a:r>
            <a:r>
              <a:rPr lang="de-DE" sz="3400" dirty="0" smtClean="0">
                <a:solidFill>
                  <a:sysClr val="windowText" lastClr="000000"/>
                </a:solidFill>
                <a:ea typeface="Times New Roman"/>
                <a:cs typeface="Times New Roman"/>
              </a:rPr>
              <a:t> korrekt ausgefüllten Lücken </a:t>
            </a:r>
            <a:r>
              <a:rPr lang="de-DE" sz="3400" dirty="0" smtClean="0">
                <a:solidFill>
                  <a:sysClr val="windowText" lastClr="000000"/>
                </a:solidFill>
                <a:ea typeface="Times New Roman"/>
                <a:cs typeface="Times New Roman"/>
                <a:sym typeface="Wingdings" pitchFamily="2" charset="2"/>
              </a:rPr>
              <a:t> </a:t>
            </a:r>
            <a:r>
              <a:rPr lang="de-DE" sz="3400" dirty="0" smtClean="0">
                <a:solidFill>
                  <a:sysClr val="windowText" lastClr="000000"/>
                </a:solidFill>
                <a:ea typeface="Times New Roman"/>
                <a:cs typeface="Times New Roman"/>
              </a:rPr>
              <a:t>Fähigkeiten des Textverständnisses (</a:t>
            </a:r>
            <a:r>
              <a:rPr lang="de-DE" sz="3400" dirty="0" err="1" smtClean="0">
                <a:solidFill>
                  <a:sysClr val="windowText" lastClr="000000"/>
                </a:solidFill>
                <a:ea typeface="Times New Roman"/>
                <a:cs typeface="Times New Roman"/>
              </a:rPr>
              <a:t>Textsinn</a:t>
            </a:r>
            <a:r>
              <a:rPr lang="de-DE" sz="3400" dirty="0" smtClean="0">
                <a:solidFill>
                  <a:sysClr val="windowText" lastClr="000000"/>
                </a:solidFill>
                <a:ea typeface="Times New Roman"/>
                <a:cs typeface="Times New Roman"/>
              </a:rPr>
              <a:t> erkannt, jedoch falsch ausgefüllt)</a:t>
            </a:r>
          </a:p>
          <a:p>
            <a:pPr marL="514350" indent="-514350" fontAlgn="auto">
              <a:lnSpc>
                <a:spcPct val="115000"/>
              </a:lnSpc>
              <a:spcAft>
                <a:spcPts val="0"/>
              </a:spcAft>
              <a:buFont typeface="+mj-lt"/>
              <a:buAutoNum type="arabicPeriod"/>
              <a:defRPr/>
            </a:pPr>
            <a:endParaRPr lang="de-DE" sz="1800" dirty="0" smtClean="0">
              <a:solidFill>
                <a:sysClr val="windowText" lastClr="000000"/>
              </a:solidFill>
              <a:ea typeface="Times New Roman"/>
              <a:cs typeface="Times New Roman"/>
            </a:endParaRPr>
          </a:p>
          <a:p>
            <a:pPr marL="514350" indent="-514350" fontAlgn="auto">
              <a:lnSpc>
                <a:spcPct val="115000"/>
              </a:lnSpc>
              <a:spcAft>
                <a:spcPts val="0"/>
              </a:spcAft>
              <a:buFont typeface="+mj-lt"/>
              <a:buAutoNum type="arabicPeriod"/>
              <a:defRPr/>
            </a:pPr>
            <a:r>
              <a:rPr lang="de-DE" sz="3400" b="1" dirty="0" smtClean="0">
                <a:solidFill>
                  <a:srgbClr val="1F497D">
                    <a:lumMod val="60000"/>
                    <a:lumOff val="40000"/>
                  </a:srgbClr>
                </a:solidFill>
                <a:ea typeface="Times New Roman"/>
                <a:cs typeface="Times New Roman"/>
              </a:rPr>
              <a:t>Differenzwert: </a:t>
            </a:r>
            <a:r>
              <a:rPr lang="de-DE" sz="3400" dirty="0" smtClean="0">
                <a:solidFill>
                  <a:sysClr val="windowText" lastClr="000000"/>
                </a:solidFill>
                <a:ea typeface="Times New Roman"/>
                <a:cs typeface="Times New Roman"/>
              </a:rPr>
              <a:t>Unterschied zwischen R/F-Wert und WE-Wert </a:t>
            </a:r>
            <a:r>
              <a:rPr lang="de-DE" sz="3400" dirty="0" smtClean="0">
                <a:solidFill>
                  <a:sysClr val="windowText" lastClr="000000"/>
                </a:solidFill>
                <a:ea typeface="Times New Roman"/>
                <a:cs typeface="Times New Roman"/>
                <a:sym typeface="Wingdings" pitchFamily="2" charset="2"/>
              </a:rPr>
              <a:t> </a:t>
            </a:r>
            <a:r>
              <a:rPr lang="de-DE" sz="3400" dirty="0" smtClean="0">
                <a:solidFill>
                  <a:sysClr val="windowText" lastClr="000000"/>
                </a:solidFill>
                <a:ea typeface="Times New Roman"/>
                <a:cs typeface="Times New Roman"/>
              </a:rPr>
              <a:t>spiegelt Verhältnis zwischen produktiven und rezeptiven Fähigkeiten des </a:t>
            </a:r>
            <a:r>
              <a:rPr lang="de-DE" sz="3400" dirty="0" err="1" smtClean="0">
                <a:solidFill>
                  <a:sysClr val="windowText" lastClr="000000"/>
                </a:solidFill>
                <a:ea typeface="Times New Roman"/>
                <a:cs typeface="Times New Roman"/>
              </a:rPr>
              <a:t>SuS</a:t>
            </a:r>
            <a:r>
              <a:rPr lang="de-DE" sz="3400" dirty="0" smtClean="0">
                <a:solidFill>
                  <a:sysClr val="windowText" lastClr="000000"/>
                </a:solidFill>
                <a:ea typeface="Times New Roman"/>
                <a:cs typeface="Times New Roman"/>
              </a:rPr>
              <a:t> wieder</a:t>
            </a:r>
          </a:p>
          <a:p>
            <a:pPr marL="457200" lvl="1" indent="0" fontAlgn="auto">
              <a:lnSpc>
                <a:spcPct val="115000"/>
              </a:lnSpc>
              <a:spcAft>
                <a:spcPts val="0"/>
              </a:spcAft>
              <a:buFont typeface="Arial" pitchFamily="34" charset="0"/>
              <a:buNone/>
              <a:defRPr/>
            </a:pPr>
            <a:endParaRPr lang="de-DE" sz="3400" dirty="0" smtClean="0">
              <a:solidFill>
                <a:sysClr val="windowText" lastClr="000000"/>
              </a:solidFill>
              <a:ea typeface="Times New Roman"/>
              <a:cs typeface="Times New Roman"/>
            </a:endParaRPr>
          </a:p>
          <a:p>
            <a:pPr marL="57150" indent="0" fontAlgn="auto">
              <a:lnSpc>
                <a:spcPct val="115000"/>
              </a:lnSpc>
              <a:spcAft>
                <a:spcPts val="0"/>
              </a:spcAft>
              <a:buFont typeface="Arial" pitchFamily="34" charset="0"/>
              <a:buNone/>
              <a:defRPr/>
            </a:pPr>
            <a:r>
              <a:rPr lang="de-DE" sz="3900" b="1" dirty="0" smtClean="0">
                <a:solidFill>
                  <a:sysClr val="windowText" lastClr="000000"/>
                </a:solidFill>
                <a:ea typeface="Times New Roman"/>
                <a:cs typeface="Times New Roman"/>
                <a:sym typeface="Wingdings" panose="05000000000000000000" pitchFamily="2" charset="2"/>
              </a:rPr>
              <a:t> </a:t>
            </a:r>
            <a:r>
              <a:rPr lang="de-DE" sz="3900" b="1" dirty="0" smtClean="0">
                <a:solidFill>
                  <a:sysClr val="windowText" lastClr="000000"/>
                </a:solidFill>
                <a:ea typeface="Times New Roman"/>
                <a:cs typeface="Times New Roman"/>
              </a:rPr>
              <a:t>g</a:t>
            </a:r>
            <a:r>
              <a:rPr lang="de-DE" sz="3900" b="1" dirty="0" err="1" smtClean="0">
                <a:solidFill>
                  <a:sysClr val="windowText" lastClr="000000"/>
                </a:solidFill>
                <a:ea typeface="Times New Roman"/>
                <a:cs typeface="Times New Roman"/>
              </a:rPr>
              <a:t>roßer</a:t>
            </a:r>
            <a:r>
              <a:rPr lang="de-DE" sz="3900" b="1" dirty="0" smtClean="0">
                <a:solidFill>
                  <a:sysClr val="windowText" lastClr="000000"/>
                </a:solidFill>
                <a:ea typeface="Times New Roman"/>
                <a:cs typeface="Times New Roman"/>
              </a:rPr>
              <a:t> Differenzwert (ca. &gt; 12): </a:t>
            </a:r>
            <a:r>
              <a:rPr lang="de-DE" sz="3800" dirty="0" smtClean="0">
                <a:solidFill>
                  <a:sysClr val="windowText" lastClr="000000"/>
                </a:solidFill>
                <a:ea typeface="Times New Roman"/>
                <a:cs typeface="Times New Roman"/>
              </a:rPr>
              <a:t>Textverständnis vorhanden, jedoch Schwierigkeiten in der </a:t>
            </a:r>
          </a:p>
          <a:p>
            <a:pPr marL="457200" lvl="1" indent="0" fontAlgn="auto">
              <a:lnSpc>
                <a:spcPct val="115000"/>
              </a:lnSpc>
              <a:spcAft>
                <a:spcPts val="0"/>
              </a:spcAft>
              <a:buFont typeface="Arial" pitchFamily="34" charset="0"/>
              <a:buNone/>
              <a:defRPr/>
            </a:pPr>
            <a:r>
              <a:rPr lang="de-DE" sz="3800" dirty="0">
                <a:solidFill>
                  <a:sysClr val="windowText" lastClr="000000"/>
                </a:solidFill>
                <a:ea typeface="Times New Roman"/>
                <a:cs typeface="Times New Roman"/>
              </a:rPr>
              <a:t>	</a:t>
            </a:r>
            <a:r>
              <a:rPr lang="de-DE" sz="3800" dirty="0" smtClean="0">
                <a:solidFill>
                  <a:sysClr val="windowText" lastClr="000000"/>
                </a:solidFill>
                <a:ea typeface="Times New Roman"/>
                <a:cs typeface="Times New Roman"/>
              </a:rPr>
              <a:t>		       formalsprachlich korrekten Umsetzung (Orthografie, Grammatik)</a:t>
            </a:r>
          </a:p>
          <a:p>
            <a:pPr marL="0" indent="0" algn="just" fontAlgn="auto">
              <a:lnSpc>
                <a:spcPct val="115000"/>
              </a:lnSpc>
              <a:spcAft>
                <a:spcPts val="0"/>
              </a:spcAft>
              <a:buFont typeface="Arial" pitchFamily="34" charset="0"/>
              <a:buNone/>
              <a:defRPr/>
            </a:pPr>
            <a:endParaRPr lang="de-DE" sz="3800" b="1" dirty="0" smtClean="0">
              <a:solidFill>
                <a:prstClr val="black"/>
              </a:solidFill>
              <a:ea typeface="Times New Roman"/>
              <a:cs typeface="Times New Roman"/>
            </a:endParaRPr>
          </a:p>
          <a:p>
            <a:pPr marL="0" indent="0" algn="just" fontAlgn="auto">
              <a:lnSpc>
                <a:spcPct val="115000"/>
              </a:lnSpc>
              <a:spcAft>
                <a:spcPts val="0"/>
              </a:spcAft>
              <a:buFont typeface="Arial" pitchFamily="34" charset="0"/>
              <a:buNone/>
              <a:defRPr/>
            </a:pPr>
            <a:r>
              <a:rPr lang="de-DE" sz="2500" b="1" dirty="0" smtClean="0">
                <a:solidFill>
                  <a:prstClr val="black"/>
                </a:solidFill>
                <a:ea typeface="Times New Roman"/>
                <a:cs typeface="Times New Roman"/>
              </a:rPr>
              <a:t>Literatur:</a:t>
            </a:r>
            <a:endParaRPr lang="en-US" sz="2500" b="1" dirty="0" smtClean="0">
              <a:solidFill>
                <a:prstClr val="black"/>
              </a:solidFill>
              <a:latin typeface="Trebuchet MS"/>
              <a:ea typeface="Times New Roman"/>
              <a:cs typeface="Times New Roman"/>
            </a:endParaRPr>
          </a:p>
          <a:p>
            <a:pPr algn="just" fontAlgn="auto">
              <a:lnSpc>
                <a:spcPct val="115000"/>
              </a:lnSpc>
              <a:spcAft>
                <a:spcPts val="0"/>
              </a:spcAft>
              <a:buFont typeface="Calibri"/>
              <a:buChar char="-"/>
              <a:defRPr/>
            </a:pPr>
            <a:r>
              <a:rPr lang="de-DE" sz="1900" dirty="0" err="1" smtClean="0">
                <a:solidFill>
                  <a:prstClr val="black"/>
                </a:solidFill>
                <a:ea typeface="Times New Roman"/>
                <a:cs typeface="Times New Roman"/>
              </a:rPr>
              <a:t>FörMig</a:t>
            </a:r>
            <a:r>
              <a:rPr lang="de-DE" sz="1900" dirty="0" smtClean="0">
                <a:solidFill>
                  <a:prstClr val="black"/>
                </a:solidFill>
                <a:ea typeface="Times New Roman"/>
                <a:cs typeface="Times New Roman"/>
              </a:rPr>
              <a:t> Edition Band 5 (2009): S. 115-S. 129</a:t>
            </a:r>
            <a:endParaRPr lang="en-US" sz="2500" dirty="0" smtClean="0">
              <a:solidFill>
                <a:prstClr val="black"/>
              </a:solidFill>
              <a:latin typeface="Trebuchet MS"/>
              <a:ea typeface="Times New Roman"/>
              <a:cs typeface="Times New Roman"/>
            </a:endParaRPr>
          </a:p>
          <a:p>
            <a:pPr algn="just" fontAlgn="auto">
              <a:lnSpc>
                <a:spcPct val="115000"/>
              </a:lnSpc>
              <a:spcAft>
                <a:spcPts val="0"/>
              </a:spcAft>
              <a:buFont typeface="Calibri"/>
              <a:buChar char="-"/>
              <a:defRPr/>
            </a:pPr>
            <a:r>
              <a:rPr lang="de-DE" sz="1900" dirty="0" err="1" smtClean="0">
                <a:solidFill>
                  <a:prstClr val="black"/>
                </a:solidFill>
                <a:ea typeface="Times New Roman"/>
                <a:cs typeface="Times New Roman"/>
              </a:rPr>
              <a:t>Kniffka</a:t>
            </a:r>
            <a:r>
              <a:rPr lang="de-DE" sz="1900" dirty="0" smtClean="0">
                <a:solidFill>
                  <a:prstClr val="black"/>
                </a:solidFill>
                <a:ea typeface="Times New Roman"/>
                <a:cs typeface="Times New Roman"/>
              </a:rPr>
              <a:t>, Gabriele/ Linnemann, Markus/ Thesen, Sara (2007): C- Test für den Förderunterricht. Kooperationsprojekt Sprachförderung, Universität zu Köln. </a:t>
            </a:r>
            <a:r>
              <a:rPr lang="de-DE" sz="1900" dirty="0">
                <a:solidFill>
                  <a:sysClr val="windowText" lastClr="000000"/>
                </a:solidFill>
              </a:rPr>
              <a:t>Stiftung </a:t>
            </a:r>
            <a:r>
              <a:rPr lang="de-DE" sz="1900" dirty="0" smtClean="0">
                <a:solidFill>
                  <a:sysClr val="windowText" lastClr="000000"/>
                </a:solidFill>
              </a:rPr>
              <a:t>Mercator.</a:t>
            </a:r>
          </a:p>
          <a:p>
            <a:pPr algn="just" fontAlgn="auto">
              <a:lnSpc>
                <a:spcPct val="115000"/>
              </a:lnSpc>
              <a:spcAft>
                <a:spcPts val="0"/>
              </a:spcAft>
              <a:buFont typeface="Calibri"/>
              <a:buChar char="-"/>
              <a:defRPr/>
            </a:pPr>
            <a:r>
              <a:rPr lang="de-DE" sz="1900" dirty="0" smtClean="0">
                <a:solidFill>
                  <a:sysClr val="windowText" lastClr="000000"/>
                </a:solidFill>
              </a:rPr>
              <a:t>Baur, Rupprecht S./ </a:t>
            </a:r>
            <a:r>
              <a:rPr lang="de-DE" sz="1900" dirty="0" err="1" smtClean="0">
                <a:solidFill>
                  <a:sysClr val="windowText" lastClr="000000"/>
                </a:solidFill>
              </a:rPr>
              <a:t>Goggin</a:t>
            </a:r>
            <a:r>
              <a:rPr lang="de-DE" sz="1900" dirty="0" smtClean="0">
                <a:solidFill>
                  <a:sysClr val="windowText" lastClr="000000"/>
                </a:solidFill>
              </a:rPr>
              <a:t>, Melanie/ Wrede-Jackes, Jennifer (2013): Der C-Test: Einsatzmöglichkeiten im Bereich </a:t>
            </a:r>
            <a:r>
              <a:rPr lang="de-DE" sz="1900" dirty="0" err="1" smtClean="0">
                <a:solidFill>
                  <a:sysClr val="windowText" lastClr="000000"/>
                </a:solidFill>
              </a:rPr>
              <a:t>DaZ</a:t>
            </a:r>
            <a:r>
              <a:rPr lang="de-DE" sz="1900" dirty="0" smtClean="0">
                <a:solidFill>
                  <a:sysClr val="windowText" lastClr="000000"/>
                </a:solidFill>
              </a:rPr>
              <a:t>. </a:t>
            </a:r>
            <a:r>
              <a:rPr lang="de-DE" sz="1900" dirty="0" err="1" smtClean="0">
                <a:solidFill>
                  <a:sysClr val="windowText" lastClr="000000"/>
                </a:solidFill>
              </a:rPr>
              <a:t>proDaz</a:t>
            </a:r>
            <a:r>
              <a:rPr lang="de-DE" sz="1900" dirty="0" smtClean="0">
                <a:solidFill>
                  <a:sysClr val="windowText" lastClr="000000"/>
                </a:solidFill>
              </a:rPr>
              <a:t>. Universität Duisburg-Essen, Stiftung Mercator. </a:t>
            </a:r>
            <a:endParaRPr lang="en-US" sz="2500" dirty="0" smtClean="0">
              <a:solidFill>
                <a:prstClr val="black"/>
              </a:solidFill>
              <a:latin typeface="Trebuchet MS"/>
              <a:ea typeface="Times New Roman"/>
              <a:cs typeface="Times New Roman"/>
            </a:endParaRPr>
          </a:p>
          <a:p>
            <a:pPr marL="0" indent="0" fontAlgn="auto">
              <a:lnSpc>
                <a:spcPct val="115000"/>
              </a:lnSpc>
              <a:spcAft>
                <a:spcPts val="0"/>
              </a:spcAft>
              <a:buFont typeface="Arial" pitchFamily="34" charset="0"/>
              <a:buNone/>
              <a:defRPr/>
            </a:pPr>
            <a:endParaRPr lang="en-US" dirty="0" smtClean="0">
              <a:solidFill>
                <a:sysClr val="windowText" lastClr="000000"/>
              </a:solidFill>
              <a:latin typeface="Trebuchet MS"/>
              <a:ea typeface="Times New Roman"/>
              <a:cs typeface="Times New Roman"/>
            </a:endParaRPr>
          </a:p>
          <a:p>
            <a:pPr fontAlgn="auto">
              <a:spcAft>
                <a:spcPts val="0"/>
              </a:spcAft>
              <a:defRPr/>
            </a:pPr>
            <a:endParaRPr lang="en-US" dirty="0">
              <a:solidFill>
                <a:sysClr val="windowText" lastClr="000000"/>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1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title"/>
          </p:nvPr>
        </p:nvSpPr>
        <p:spPr>
          <a:xfrm>
            <a:off x="0" y="765175"/>
            <a:ext cx="9144000" cy="792163"/>
          </a:xfrm>
        </p:spPr>
        <p:txBody>
          <a:bodyPr/>
          <a:lstStyle/>
          <a:p>
            <a:pPr>
              <a:defRPr/>
            </a:pPr>
            <a:r>
              <a:rPr lang="de-DE" sz="3200" b="1" dirty="0" smtClean="0">
                <a:solidFill>
                  <a:srgbClr val="0000FF"/>
                </a:solidFill>
                <a:latin typeface="+mn-lt"/>
                <a:ea typeface="ＭＳ Ｐゴシック" pitchFamily="34" charset="-128"/>
                <a:cs typeface="Arial" charset="0"/>
              </a:rPr>
              <a:t> „C-Test“: Auswertung</a:t>
            </a:r>
            <a:endParaRPr lang="de-DE" sz="3200" b="1" dirty="0">
              <a:solidFill>
                <a:srgbClr val="0000FF"/>
              </a:solidFill>
              <a:latin typeface="+mn-lt"/>
              <a:ea typeface="ＭＳ Ｐゴシック" pitchFamily="34" charset="-128"/>
              <a:cs typeface="Arial" charset="0"/>
            </a:endParaRPr>
          </a:p>
        </p:txBody>
      </p:sp>
      <p:pic>
        <p:nvPicPr>
          <p:cNvPr id="111621"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txBox="1">
            <a:spLocks/>
          </p:cNvSpPr>
          <p:nvPr/>
        </p:nvSpPr>
        <p:spPr>
          <a:xfrm>
            <a:off x="515938" y="5157788"/>
            <a:ext cx="2687637" cy="782637"/>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de-DE" sz="1000" b="1" dirty="0" smtClean="0">
                <a:solidFill>
                  <a:sysClr val="windowText" lastClr="000000"/>
                </a:solidFill>
              </a:rPr>
              <a:t>Literatur: </a:t>
            </a:r>
          </a:p>
          <a:p>
            <a:pPr marL="0" indent="0" fontAlgn="auto">
              <a:spcAft>
                <a:spcPts val="0"/>
              </a:spcAft>
              <a:buFont typeface="Arial" pitchFamily="34" charset="0"/>
              <a:buNone/>
              <a:defRPr/>
            </a:pPr>
            <a:r>
              <a:rPr lang="en-US" sz="1000" dirty="0" err="1" smtClean="0">
                <a:solidFill>
                  <a:sysClr val="windowText" lastClr="000000"/>
                </a:solidFill>
              </a:rPr>
              <a:t>Baur</a:t>
            </a:r>
            <a:r>
              <a:rPr lang="en-US" sz="1000" dirty="0" smtClean="0">
                <a:solidFill>
                  <a:sysClr val="windowText" lastClr="000000"/>
                </a:solidFill>
              </a:rPr>
              <a:t>, </a:t>
            </a:r>
            <a:r>
              <a:rPr lang="en-US" sz="1000" dirty="0" err="1" smtClean="0">
                <a:solidFill>
                  <a:sysClr val="windowText" lastClr="000000"/>
                </a:solidFill>
              </a:rPr>
              <a:t>Rupprecht</a:t>
            </a:r>
            <a:r>
              <a:rPr lang="en-US" sz="1000" dirty="0" smtClean="0">
                <a:solidFill>
                  <a:sysClr val="windowText" lastClr="000000"/>
                </a:solidFill>
              </a:rPr>
              <a:t> S./ </a:t>
            </a:r>
            <a:r>
              <a:rPr lang="en-US" sz="1000" dirty="0" err="1" smtClean="0">
                <a:solidFill>
                  <a:sysClr val="windowText" lastClr="000000"/>
                </a:solidFill>
              </a:rPr>
              <a:t>Goggin</a:t>
            </a:r>
            <a:r>
              <a:rPr lang="en-US" sz="1000" dirty="0" smtClean="0">
                <a:solidFill>
                  <a:sysClr val="windowText" lastClr="000000"/>
                </a:solidFill>
              </a:rPr>
              <a:t>, Melanie/ </a:t>
            </a:r>
            <a:r>
              <a:rPr lang="en-US" sz="1000" dirty="0" err="1" smtClean="0">
                <a:solidFill>
                  <a:sysClr val="windowText" lastClr="000000"/>
                </a:solidFill>
              </a:rPr>
              <a:t>Wrede-Jackes</a:t>
            </a:r>
            <a:r>
              <a:rPr lang="en-US" sz="1000" dirty="0" smtClean="0">
                <a:solidFill>
                  <a:sysClr val="windowText" lastClr="000000"/>
                </a:solidFill>
              </a:rPr>
              <a:t>, Jennifer (2013): Der c-Test: </a:t>
            </a:r>
            <a:r>
              <a:rPr lang="en-US" sz="1000" dirty="0" err="1" smtClean="0">
                <a:solidFill>
                  <a:sysClr val="windowText" lastClr="000000"/>
                </a:solidFill>
              </a:rPr>
              <a:t>Einsatzmöglichkeiten</a:t>
            </a:r>
            <a:r>
              <a:rPr lang="en-US" sz="1000" dirty="0" smtClean="0">
                <a:solidFill>
                  <a:sysClr val="windowText" lastClr="000000"/>
                </a:solidFill>
              </a:rPr>
              <a:t> </a:t>
            </a:r>
            <a:r>
              <a:rPr lang="en-US" sz="1000" dirty="0" err="1" smtClean="0">
                <a:solidFill>
                  <a:sysClr val="windowText" lastClr="000000"/>
                </a:solidFill>
              </a:rPr>
              <a:t>im</a:t>
            </a:r>
            <a:r>
              <a:rPr lang="en-US" sz="1000" dirty="0" smtClean="0">
                <a:solidFill>
                  <a:sysClr val="windowText" lastClr="000000"/>
                </a:solidFill>
              </a:rPr>
              <a:t> </a:t>
            </a:r>
            <a:r>
              <a:rPr lang="en-US" sz="1000" dirty="0" err="1" smtClean="0">
                <a:solidFill>
                  <a:sysClr val="windowText" lastClr="000000"/>
                </a:solidFill>
              </a:rPr>
              <a:t>Bereich</a:t>
            </a:r>
            <a:r>
              <a:rPr lang="en-US" sz="1000" dirty="0" smtClean="0">
                <a:solidFill>
                  <a:sysClr val="windowText" lastClr="000000"/>
                </a:solidFill>
              </a:rPr>
              <a:t> </a:t>
            </a:r>
            <a:r>
              <a:rPr lang="en-US" sz="1000" dirty="0" err="1" smtClean="0">
                <a:solidFill>
                  <a:sysClr val="windowText" lastClr="000000"/>
                </a:solidFill>
              </a:rPr>
              <a:t>DaZ</a:t>
            </a:r>
            <a:r>
              <a:rPr lang="en-US" sz="1000" dirty="0" smtClean="0">
                <a:solidFill>
                  <a:sysClr val="windowText" lastClr="000000"/>
                </a:solidFill>
              </a:rPr>
              <a:t>. </a:t>
            </a:r>
            <a:r>
              <a:rPr lang="en-US" sz="1000" dirty="0" err="1" smtClean="0">
                <a:solidFill>
                  <a:sysClr val="windowText" lastClr="000000"/>
                </a:solidFill>
              </a:rPr>
              <a:t>proDaz</a:t>
            </a:r>
            <a:r>
              <a:rPr lang="en-US" sz="1000" dirty="0" smtClean="0">
                <a:solidFill>
                  <a:sysClr val="windowText" lastClr="000000"/>
                </a:solidFill>
              </a:rPr>
              <a:t>. </a:t>
            </a:r>
            <a:r>
              <a:rPr lang="en-US" sz="1000" dirty="0" err="1" smtClean="0">
                <a:solidFill>
                  <a:sysClr val="windowText" lastClr="000000"/>
                </a:solidFill>
              </a:rPr>
              <a:t>Universität</a:t>
            </a:r>
            <a:r>
              <a:rPr lang="en-US" sz="1000" dirty="0" smtClean="0">
                <a:solidFill>
                  <a:sysClr val="windowText" lastClr="000000"/>
                </a:solidFill>
              </a:rPr>
              <a:t> Duisburg-Essen, </a:t>
            </a:r>
            <a:r>
              <a:rPr lang="en-US" sz="1000" dirty="0" err="1" smtClean="0">
                <a:solidFill>
                  <a:sysClr val="windowText" lastClr="000000"/>
                </a:solidFill>
              </a:rPr>
              <a:t>Stiftung</a:t>
            </a:r>
            <a:r>
              <a:rPr lang="en-US" sz="1000" dirty="0" smtClean="0">
                <a:solidFill>
                  <a:sysClr val="windowText" lastClr="000000"/>
                </a:solidFill>
              </a:rPr>
              <a:t> Mercator. S. 8</a:t>
            </a:r>
          </a:p>
          <a:p>
            <a:pPr marL="0" indent="0" fontAlgn="auto">
              <a:spcAft>
                <a:spcPts val="0"/>
              </a:spcAft>
              <a:buFont typeface="Arial" pitchFamily="34" charset="0"/>
              <a:buNone/>
              <a:defRPr/>
            </a:pPr>
            <a:endParaRPr lang="en-US" dirty="0">
              <a:solidFill>
                <a:sysClr val="windowText" lastClr="000000"/>
              </a:solidFill>
            </a:endParaRPr>
          </a:p>
        </p:txBody>
      </p:sp>
      <p:pic>
        <p:nvPicPr>
          <p:cNvPr id="11162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788" y="1547813"/>
            <a:ext cx="5759450" cy="197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1624"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62338" y="3351213"/>
            <a:ext cx="4878387" cy="2646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Oval 11"/>
          <p:cNvSpPr/>
          <p:nvPr/>
        </p:nvSpPr>
        <p:spPr>
          <a:xfrm>
            <a:off x="4211638" y="3582988"/>
            <a:ext cx="412750" cy="198437"/>
          </a:xfrm>
          <a:prstGeom prst="ellipse">
            <a:avLst/>
          </a:prstGeom>
          <a:noFill/>
          <a:ln w="25400" cap="flat" cmpd="sng" algn="ctr">
            <a:solidFill>
              <a:srgbClr val="F79646">
                <a:lumMod val="75000"/>
              </a:srgbClr>
            </a:solidFill>
            <a:prstDash val="solid"/>
          </a:ln>
          <a:effectLst/>
        </p:spPr>
        <p:txBody>
          <a:bodyPr anchor="ctr"/>
          <a:lstStyle/>
          <a:p>
            <a:pPr algn="ctr" eaLnBrk="1" fontAlgn="auto" hangingPunct="1">
              <a:spcBef>
                <a:spcPts val="0"/>
              </a:spcBef>
              <a:spcAft>
                <a:spcPts val="0"/>
              </a:spcAft>
              <a:defRPr/>
            </a:pPr>
            <a:endParaRPr lang="en-US" kern="0">
              <a:solidFill>
                <a:prstClr val="white"/>
              </a:solidFill>
              <a:latin typeface="Calibri"/>
            </a:endParaRPr>
          </a:p>
        </p:txBody>
      </p:sp>
      <p:sp>
        <p:nvSpPr>
          <p:cNvPr id="14" name="Oval 13"/>
          <p:cNvSpPr/>
          <p:nvPr/>
        </p:nvSpPr>
        <p:spPr>
          <a:xfrm>
            <a:off x="4643438" y="3581400"/>
            <a:ext cx="412750" cy="198438"/>
          </a:xfrm>
          <a:prstGeom prst="ellipse">
            <a:avLst/>
          </a:prstGeom>
          <a:noFill/>
          <a:ln w="25400" cap="flat" cmpd="sng" algn="ctr">
            <a:solidFill>
              <a:srgbClr val="4BACC6">
                <a:lumMod val="75000"/>
              </a:srgbClr>
            </a:solidFill>
            <a:prstDash val="solid"/>
          </a:ln>
          <a:effectLst/>
        </p:spPr>
        <p:txBody>
          <a:bodyPr anchor="ctr"/>
          <a:lstStyle/>
          <a:p>
            <a:pPr algn="ctr" eaLnBrk="1" fontAlgn="auto" hangingPunct="1">
              <a:spcBef>
                <a:spcPts val="0"/>
              </a:spcBef>
              <a:spcAft>
                <a:spcPts val="0"/>
              </a:spcAft>
              <a:defRPr/>
            </a:pPr>
            <a:endParaRPr lang="en-US" kern="0">
              <a:solidFill>
                <a:prstClr val="white"/>
              </a:solidFill>
              <a:latin typeface="Calibri"/>
            </a:endParaRPr>
          </a:p>
        </p:txBody>
      </p:sp>
      <p:sp>
        <p:nvSpPr>
          <p:cNvPr id="15" name="Oval 14"/>
          <p:cNvSpPr/>
          <p:nvPr/>
        </p:nvSpPr>
        <p:spPr>
          <a:xfrm>
            <a:off x="5792788" y="5664200"/>
            <a:ext cx="411162" cy="196850"/>
          </a:xfrm>
          <a:prstGeom prst="ellipse">
            <a:avLst/>
          </a:prstGeom>
          <a:noFill/>
          <a:ln w="25400" cap="flat" cmpd="sng" algn="ctr">
            <a:solidFill>
              <a:srgbClr val="F79646">
                <a:lumMod val="75000"/>
              </a:srgbClr>
            </a:solidFill>
            <a:prstDash val="solid"/>
          </a:ln>
          <a:effectLst/>
        </p:spPr>
        <p:txBody>
          <a:bodyPr anchor="ctr"/>
          <a:lstStyle/>
          <a:p>
            <a:pPr algn="ctr" eaLnBrk="1" fontAlgn="auto" hangingPunct="1">
              <a:spcBef>
                <a:spcPts val="0"/>
              </a:spcBef>
              <a:spcAft>
                <a:spcPts val="0"/>
              </a:spcAft>
              <a:defRPr/>
            </a:pPr>
            <a:endParaRPr lang="en-US" kern="0">
              <a:solidFill>
                <a:prstClr val="white"/>
              </a:solidFill>
              <a:latin typeface="Calibri"/>
            </a:endParaRPr>
          </a:p>
        </p:txBody>
      </p:sp>
      <p:sp>
        <p:nvSpPr>
          <p:cNvPr id="16" name="Oval 15"/>
          <p:cNvSpPr/>
          <p:nvPr/>
        </p:nvSpPr>
        <p:spPr>
          <a:xfrm>
            <a:off x="6224588" y="5651500"/>
            <a:ext cx="412750" cy="198438"/>
          </a:xfrm>
          <a:prstGeom prst="ellipse">
            <a:avLst/>
          </a:prstGeom>
          <a:noFill/>
          <a:ln w="25400" cap="flat" cmpd="sng" algn="ctr">
            <a:solidFill>
              <a:srgbClr val="4BACC6">
                <a:lumMod val="75000"/>
              </a:srgbClr>
            </a:solidFill>
            <a:prstDash val="solid"/>
          </a:ln>
          <a:effectLst/>
        </p:spPr>
        <p:txBody>
          <a:bodyPr anchor="ctr"/>
          <a:lstStyle/>
          <a:p>
            <a:pPr algn="ctr" eaLnBrk="1" fontAlgn="auto" hangingPunct="1">
              <a:spcBef>
                <a:spcPts val="0"/>
              </a:spcBef>
              <a:spcAft>
                <a:spcPts val="0"/>
              </a:spcAft>
              <a:defRPr/>
            </a:pPr>
            <a:endParaRPr lang="en-US" kern="0">
              <a:solidFill>
                <a:prstClr val="white"/>
              </a:solidFill>
              <a:latin typeface="Calibri"/>
            </a:endParaRPr>
          </a:p>
        </p:txBody>
      </p:sp>
      <p:sp>
        <p:nvSpPr>
          <p:cNvPr id="17" name="Oval 16"/>
          <p:cNvSpPr/>
          <p:nvPr/>
        </p:nvSpPr>
        <p:spPr>
          <a:xfrm>
            <a:off x="7380288" y="5646738"/>
            <a:ext cx="412750" cy="198437"/>
          </a:xfrm>
          <a:prstGeom prst="ellipse">
            <a:avLst/>
          </a:prstGeom>
          <a:noFill/>
          <a:ln w="25400" cap="flat" cmpd="sng" algn="ctr">
            <a:solidFill>
              <a:srgbClr val="F79646">
                <a:lumMod val="75000"/>
              </a:srgbClr>
            </a:solidFill>
            <a:prstDash val="solid"/>
          </a:ln>
          <a:effectLst/>
        </p:spPr>
        <p:txBody>
          <a:bodyPr anchor="ctr"/>
          <a:lstStyle/>
          <a:p>
            <a:pPr algn="ctr" eaLnBrk="1" fontAlgn="auto" hangingPunct="1">
              <a:spcBef>
                <a:spcPts val="0"/>
              </a:spcBef>
              <a:spcAft>
                <a:spcPts val="0"/>
              </a:spcAft>
              <a:defRPr/>
            </a:pPr>
            <a:endParaRPr lang="en-US" kern="0">
              <a:solidFill>
                <a:prstClr val="white"/>
              </a:solidFill>
              <a:latin typeface="Calibri"/>
            </a:endParaRPr>
          </a:p>
        </p:txBody>
      </p:sp>
      <p:sp>
        <p:nvSpPr>
          <p:cNvPr id="18" name="Oval 17"/>
          <p:cNvSpPr/>
          <p:nvPr/>
        </p:nvSpPr>
        <p:spPr>
          <a:xfrm>
            <a:off x="7840663" y="5648325"/>
            <a:ext cx="412750" cy="198438"/>
          </a:xfrm>
          <a:prstGeom prst="ellipse">
            <a:avLst/>
          </a:prstGeom>
          <a:noFill/>
          <a:ln w="25400" cap="flat" cmpd="sng" algn="ctr">
            <a:solidFill>
              <a:srgbClr val="4BACC6">
                <a:lumMod val="75000"/>
              </a:srgbClr>
            </a:solidFill>
            <a:prstDash val="solid"/>
          </a:ln>
          <a:effectLst/>
        </p:spPr>
        <p:txBody>
          <a:bodyPr anchor="ctr"/>
          <a:lstStyle/>
          <a:p>
            <a:pPr algn="ctr" eaLnBrk="1" fontAlgn="auto" hangingPunct="1">
              <a:spcBef>
                <a:spcPts val="0"/>
              </a:spcBef>
              <a:spcAft>
                <a:spcPts val="0"/>
              </a:spcAft>
              <a:defRPr/>
            </a:pPr>
            <a:endParaRPr lang="en-US" kern="0">
              <a:solidFill>
                <a:prstClr val="white"/>
              </a:solidFill>
              <a:latin typeface="Calibri"/>
            </a:endParaRPr>
          </a:p>
        </p:txBody>
      </p:sp>
      <p:sp>
        <p:nvSpPr>
          <p:cNvPr id="19" name="Oval 18"/>
          <p:cNvSpPr/>
          <p:nvPr/>
        </p:nvSpPr>
        <p:spPr>
          <a:xfrm>
            <a:off x="4211638" y="5661025"/>
            <a:ext cx="412750" cy="198438"/>
          </a:xfrm>
          <a:prstGeom prst="ellipse">
            <a:avLst/>
          </a:prstGeom>
          <a:noFill/>
          <a:ln w="25400" cap="flat" cmpd="sng" algn="ctr">
            <a:solidFill>
              <a:srgbClr val="F79646">
                <a:lumMod val="75000"/>
              </a:srgbClr>
            </a:solidFill>
            <a:prstDash val="solid"/>
          </a:ln>
          <a:effectLst/>
        </p:spPr>
        <p:txBody>
          <a:bodyPr anchor="ctr"/>
          <a:lstStyle/>
          <a:p>
            <a:pPr algn="ctr" eaLnBrk="1" fontAlgn="auto" hangingPunct="1">
              <a:spcBef>
                <a:spcPts val="0"/>
              </a:spcBef>
              <a:spcAft>
                <a:spcPts val="0"/>
              </a:spcAft>
              <a:defRPr/>
            </a:pPr>
            <a:endParaRPr lang="en-US" kern="0">
              <a:solidFill>
                <a:prstClr val="white"/>
              </a:solidFill>
              <a:latin typeface="Calibri"/>
            </a:endParaRPr>
          </a:p>
        </p:txBody>
      </p:sp>
      <p:sp>
        <p:nvSpPr>
          <p:cNvPr id="20" name="Oval 19"/>
          <p:cNvSpPr/>
          <p:nvPr/>
        </p:nvSpPr>
        <p:spPr>
          <a:xfrm>
            <a:off x="4722813" y="5648325"/>
            <a:ext cx="411162" cy="198438"/>
          </a:xfrm>
          <a:prstGeom prst="ellipse">
            <a:avLst/>
          </a:prstGeom>
          <a:noFill/>
          <a:ln w="25400" cap="flat" cmpd="sng" algn="ctr">
            <a:solidFill>
              <a:srgbClr val="4BACC6">
                <a:lumMod val="75000"/>
              </a:srgbClr>
            </a:solidFill>
            <a:prstDash val="solid"/>
          </a:ln>
          <a:effectLst/>
        </p:spPr>
        <p:txBody>
          <a:bodyPr anchor="ctr"/>
          <a:lstStyle/>
          <a:p>
            <a:pPr algn="ctr" eaLnBrk="1" fontAlgn="auto" hangingPunct="1">
              <a:spcBef>
                <a:spcPts val="0"/>
              </a:spcBef>
              <a:spcAft>
                <a:spcPts val="0"/>
              </a:spcAft>
              <a:defRPr/>
            </a:pPr>
            <a:endParaRPr lang="en-US" kern="0">
              <a:solidFill>
                <a:prstClr val="white"/>
              </a:solidFill>
              <a:latin typeface="Calibri"/>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title"/>
          </p:nvPr>
        </p:nvSpPr>
        <p:spPr>
          <a:xfrm>
            <a:off x="0" y="765175"/>
            <a:ext cx="9144000" cy="792163"/>
          </a:xfrm>
        </p:spPr>
        <p:txBody>
          <a:bodyPr/>
          <a:lstStyle/>
          <a:p>
            <a:pPr>
              <a:defRPr/>
            </a:pPr>
            <a:r>
              <a:rPr lang="de-DE" sz="3200" b="1" dirty="0" smtClean="0">
                <a:solidFill>
                  <a:srgbClr val="0000FF"/>
                </a:solidFill>
                <a:latin typeface="+mn-lt"/>
                <a:ea typeface="ＭＳ Ｐゴシック" pitchFamily="34" charset="-128"/>
                <a:cs typeface="Arial" charset="0"/>
              </a:rPr>
              <a:t> „C-Test“: Interpretation der Ergebnisse</a:t>
            </a:r>
            <a:endParaRPr lang="de-DE" sz="3200" b="1" dirty="0">
              <a:solidFill>
                <a:srgbClr val="0000FF"/>
              </a:solidFill>
              <a:latin typeface="+mn-lt"/>
              <a:ea typeface="ＭＳ Ｐゴシック" pitchFamily="34" charset="-128"/>
              <a:cs typeface="Arial" charset="0"/>
            </a:endParaRPr>
          </a:p>
        </p:txBody>
      </p:sp>
      <p:pic>
        <p:nvPicPr>
          <p:cNvPr id="113669"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Content Placeholder 2"/>
          <p:cNvSpPr>
            <a:spLocks noGrp="1"/>
          </p:cNvSpPr>
          <p:nvPr>
            <p:ph idx="1"/>
          </p:nvPr>
        </p:nvSpPr>
        <p:spPr>
          <a:xfrm>
            <a:off x="395288" y="1341438"/>
            <a:ext cx="8445500" cy="4884737"/>
          </a:xfrm>
        </p:spPr>
        <p:txBody>
          <a:bodyPr>
            <a:normAutofit/>
          </a:bodyPr>
          <a:lstStyle/>
          <a:p>
            <a:pPr marL="0" indent="0">
              <a:lnSpc>
                <a:spcPct val="115000"/>
              </a:lnSpc>
              <a:buFont typeface="Arial" panose="020B0604020202020204" pitchFamily="34" charset="0"/>
              <a:buNone/>
              <a:defRPr/>
            </a:pPr>
            <a:r>
              <a:rPr lang="de-DE" sz="1400" b="1" dirty="0">
                <a:solidFill>
                  <a:prstClr val="black"/>
                </a:solidFill>
                <a:ea typeface="Times New Roman"/>
                <a:cs typeface="Times New Roman"/>
              </a:rPr>
              <a:t>Was sagen die Ergebnisse aus?</a:t>
            </a:r>
            <a:endParaRPr lang="en-US" sz="1500" b="1" dirty="0">
              <a:solidFill>
                <a:prstClr val="black"/>
              </a:solidFill>
              <a:ea typeface="Times New Roman"/>
              <a:cs typeface="Times New Roman"/>
            </a:endParaRPr>
          </a:p>
          <a:p>
            <a:pPr>
              <a:lnSpc>
                <a:spcPct val="115000"/>
              </a:lnSpc>
              <a:buFont typeface="Calibri"/>
              <a:buChar char="-"/>
              <a:defRPr/>
            </a:pPr>
            <a:r>
              <a:rPr lang="de-DE" sz="1400" dirty="0">
                <a:solidFill>
                  <a:prstClr val="black"/>
                </a:solidFill>
                <a:ea typeface="Times New Roman"/>
                <a:cs typeface="Times New Roman"/>
              </a:rPr>
              <a:t>Gesamtpunkte kann genutzt werden, um eine Gesamtgruppe in kleinere, homogenere Gruppen zu teilen  </a:t>
            </a:r>
            <a:r>
              <a:rPr lang="de-DE" sz="1400" dirty="0" smtClean="0">
                <a:solidFill>
                  <a:prstClr val="black"/>
                </a:solidFill>
                <a:ea typeface="Times New Roman"/>
                <a:cs typeface="Times New Roman"/>
              </a:rPr>
              <a:t>    </a:t>
            </a:r>
            <a:r>
              <a:rPr lang="de-DE" sz="1400" dirty="0" smtClean="0">
                <a:solidFill>
                  <a:prstClr val="black"/>
                </a:solidFill>
                <a:ea typeface="Times New Roman"/>
                <a:cs typeface="Times New Roman"/>
                <a:sym typeface="Wingdings" panose="05000000000000000000" pitchFamily="2" charset="2"/>
              </a:rPr>
              <a:t> </a:t>
            </a:r>
            <a:r>
              <a:rPr lang="de-DE" sz="1400" dirty="0" smtClean="0">
                <a:solidFill>
                  <a:prstClr val="black"/>
                </a:solidFill>
                <a:ea typeface="Times New Roman"/>
                <a:cs typeface="Times New Roman"/>
              </a:rPr>
              <a:t>es </a:t>
            </a:r>
            <a:r>
              <a:rPr lang="de-DE" sz="1400" dirty="0">
                <a:solidFill>
                  <a:prstClr val="black"/>
                </a:solidFill>
                <a:ea typeface="Times New Roman"/>
                <a:cs typeface="Times New Roman"/>
              </a:rPr>
              <a:t>liegen noch keine zufriedenstellenden Normtabellen vor</a:t>
            </a:r>
            <a:endParaRPr lang="en-US" sz="1400" dirty="0">
              <a:solidFill>
                <a:prstClr val="black"/>
              </a:solidFill>
              <a:latin typeface="Trebuchet MS"/>
              <a:ea typeface="Times New Roman"/>
              <a:cs typeface="Times New Roman"/>
            </a:endParaRPr>
          </a:p>
          <a:p>
            <a:pPr>
              <a:lnSpc>
                <a:spcPct val="115000"/>
              </a:lnSpc>
              <a:buFont typeface="Calibri"/>
              <a:buChar char="-"/>
              <a:defRPr/>
            </a:pPr>
            <a:r>
              <a:rPr lang="de-DE" sz="1400" dirty="0" err="1">
                <a:solidFill>
                  <a:prstClr val="black"/>
                </a:solidFill>
                <a:ea typeface="Times New Roman"/>
                <a:cs typeface="Times New Roman"/>
              </a:rPr>
              <a:t>SchülerInnen</a:t>
            </a:r>
            <a:r>
              <a:rPr lang="de-DE" sz="1400" dirty="0">
                <a:solidFill>
                  <a:prstClr val="black"/>
                </a:solidFill>
                <a:ea typeface="Times New Roman"/>
                <a:cs typeface="Times New Roman"/>
              </a:rPr>
              <a:t> mit ähnlicher Punktzahl können in Gruppen zusammengefasst werden </a:t>
            </a:r>
            <a:endParaRPr lang="de-DE" sz="1400" dirty="0" smtClean="0">
              <a:solidFill>
                <a:prstClr val="black"/>
              </a:solidFill>
              <a:ea typeface="Times New Roman"/>
              <a:cs typeface="Times New Roman"/>
            </a:endParaRPr>
          </a:p>
          <a:p>
            <a:pPr>
              <a:lnSpc>
                <a:spcPct val="115000"/>
              </a:lnSpc>
              <a:buFont typeface="Calibri"/>
              <a:buChar char="-"/>
              <a:defRPr/>
            </a:pPr>
            <a:r>
              <a:rPr lang="de-DE" sz="1400" b="1" dirty="0">
                <a:solidFill>
                  <a:prstClr val="black"/>
                </a:solidFill>
                <a:ea typeface="Times New Roman"/>
                <a:cs typeface="Times New Roman"/>
              </a:rPr>
              <a:t>s</a:t>
            </a:r>
            <a:r>
              <a:rPr lang="de-DE" sz="1400" b="1" dirty="0" smtClean="0">
                <a:solidFill>
                  <a:prstClr val="black"/>
                </a:solidFill>
                <a:ea typeface="Times New Roman"/>
                <a:cs typeface="Times New Roman"/>
              </a:rPr>
              <a:t>owohl R/F Werte als auch WE Werte berücksichtigen </a:t>
            </a:r>
            <a:r>
              <a:rPr lang="de-DE" sz="1400" b="1" dirty="0" smtClean="0">
                <a:solidFill>
                  <a:prstClr val="black"/>
                </a:solidFill>
                <a:ea typeface="Times New Roman"/>
                <a:cs typeface="Times New Roman"/>
                <a:sym typeface="Wingdings" pitchFamily="2" charset="2"/>
              </a:rPr>
              <a:t> differenzierte Aussage über Leistungen </a:t>
            </a:r>
          </a:p>
          <a:p>
            <a:pPr lvl="1">
              <a:lnSpc>
                <a:spcPct val="115000"/>
              </a:lnSpc>
              <a:buFont typeface="Calibri"/>
              <a:buChar char="-"/>
              <a:defRPr/>
            </a:pPr>
            <a:r>
              <a:rPr lang="de-DE" sz="1400" b="1" dirty="0" smtClean="0">
                <a:solidFill>
                  <a:prstClr val="black"/>
                </a:solidFill>
                <a:ea typeface="Times New Roman"/>
                <a:cs typeface="Times New Roman"/>
                <a:sym typeface="Wingdings" pitchFamily="2" charset="2"/>
              </a:rPr>
              <a:t>Schüler 1: </a:t>
            </a:r>
            <a:r>
              <a:rPr lang="de-DE" sz="1400" dirty="0" smtClean="0">
                <a:solidFill>
                  <a:prstClr val="black"/>
                </a:solidFill>
                <a:ea typeface="Times New Roman"/>
                <a:cs typeface="Times New Roman"/>
                <a:sym typeface="Wingdings" pitchFamily="2" charset="2"/>
              </a:rPr>
              <a:t>gute allgemeine Sprachkenntnisse (kein Förderbedarf)</a:t>
            </a:r>
          </a:p>
          <a:p>
            <a:pPr lvl="1">
              <a:lnSpc>
                <a:spcPct val="115000"/>
              </a:lnSpc>
              <a:buFont typeface="Calibri"/>
              <a:buChar char="-"/>
              <a:defRPr/>
            </a:pPr>
            <a:r>
              <a:rPr lang="de-DE" sz="1400" b="1" dirty="0" smtClean="0">
                <a:solidFill>
                  <a:prstClr val="black"/>
                </a:solidFill>
                <a:ea typeface="Times New Roman"/>
                <a:cs typeface="Times New Roman"/>
                <a:sym typeface="Wingdings" pitchFamily="2" charset="2"/>
              </a:rPr>
              <a:t>Schüler 2: </a:t>
            </a:r>
            <a:r>
              <a:rPr lang="de-DE" sz="1400" dirty="0" smtClean="0">
                <a:solidFill>
                  <a:prstClr val="black"/>
                </a:solidFill>
                <a:ea typeface="Times New Roman"/>
                <a:cs typeface="Times New Roman"/>
                <a:sym typeface="Wingdings" pitchFamily="2" charset="2"/>
              </a:rPr>
              <a:t>gutes Textverständnis, Schwierigkeiten bei der formalsprachlichen Umsetzung (Orthographie oder Grammatik)</a:t>
            </a:r>
          </a:p>
          <a:p>
            <a:pPr lvl="1">
              <a:lnSpc>
                <a:spcPct val="115000"/>
              </a:lnSpc>
              <a:buFont typeface="Calibri"/>
              <a:buChar char="-"/>
              <a:defRPr/>
            </a:pPr>
            <a:r>
              <a:rPr lang="de-DE" sz="1400" b="1" dirty="0" smtClean="0">
                <a:solidFill>
                  <a:prstClr val="black"/>
                </a:solidFill>
                <a:ea typeface="Times New Roman"/>
                <a:cs typeface="Times New Roman"/>
                <a:sym typeface="Wingdings" pitchFamily="2" charset="2"/>
              </a:rPr>
              <a:t>Schüler 3: </a:t>
            </a:r>
            <a:r>
              <a:rPr lang="de-DE" sz="1400" dirty="0" smtClean="0">
                <a:solidFill>
                  <a:prstClr val="black"/>
                </a:solidFill>
                <a:ea typeface="Times New Roman"/>
                <a:cs typeface="Times New Roman"/>
                <a:sym typeface="Wingdings" pitchFamily="2" charset="2"/>
              </a:rPr>
              <a:t>fehlendes Textverständnis (großer Förderbedarf)</a:t>
            </a:r>
            <a:endParaRPr lang="de-DE" sz="1400" dirty="0">
              <a:solidFill>
                <a:prstClr val="black"/>
              </a:solidFill>
              <a:ea typeface="Times New Roman"/>
              <a:cs typeface="Times New Roman"/>
            </a:endParaRPr>
          </a:p>
          <a:p>
            <a:pPr>
              <a:lnSpc>
                <a:spcPct val="115000"/>
              </a:lnSpc>
              <a:buFont typeface="Calibri"/>
              <a:buChar char="-"/>
              <a:defRPr/>
            </a:pPr>
            <a:r>
              <a:rPr lang="de-DE" sz="1400" dirty="0" err="1">
                <a:solidFill>
                  <a:prstClr val="black"/>
                </a:solidFill>
                <a:ea typeface="Times New Roman"/>
                <a:cs typeface="Times New Roman"/>
              </a:rPr>
              <a:t>Testform</a:t>
            </a:r>
            <a:r>
              <a:rPr lang="de-DE" sz="1400" dirty="0">
                <a:solidFill>
                  <a:prstClr val="black"/>
                </a:solidFill>
                <a:ea typeface="Times New Roman"/>
                <a:cs typeface="Times New Roman"/>
              </a:rPr>
              <a:t> A und B sollen es ermöglichen einen Lernzuwachs </a:t>
            </a:r>
            <a:r>
              <a:rPr lang="de-DE" sz="1400" dirty="0" smtClean="0">
                <a:solidFill>
                  <a:prstClr val="black"/>
                </a:solidFill>
                <a:ea typeface="Times New Roman"/>
                <a:cs typeface="Times New Roman"/>
              </a:rPr>
              <a:t>festzustellen </a:t>
            </a:r>
            <a:r>
              <a:rPr lang="de-DE" sz="1400" dirty="0" smtClean="0">
                <a:solidFill>
                  <a:prstClr val="black"/>
                </a:solidFill>
                <a:ea typeface="Times New Roman"/>
                <a:cs typeface="Times New Roman"/>
                <a:sym typeface="Wingdings" panose="05000000000000000000" pitchFamily="2" charset="2"/>
              </a:rPr>
              <a:t></a:t>
            </a:r>
            <a:r>
              <a:rPr lang="de-DE" sz="1400" dirty="0" smtClean="0">
                <a:solidFill>
                  <a:prstClr val="black"/>
                </a:solidFill>
                <a:ea typeface="Times New Roman"/>
                <a:cs typeface="Times New Roman"/>
              </a:rPr>
              <a:t>werden </a:t>
            </a:r>
            <a:r>
              <a:rPr lang="de-DE" sz="1400" dirty="0">
                <a:solidFill>
                  <a:prstClr val="black"/>
                </a:solidFill>
                <a:ea typeface="Times New Roman"/>
                <a:cs typeface="Times New Roman"/>
              </a:rPr>
              <a:t>zu verschiedenen Zeitpunkten </a:t>
            </a:r>
            <a:r>
              <a:rPr lang="de-DE" sz="1400" dirty="0" smtClean="0">
                <a:solidFill>
                  <a:prstClr val="black"/>
                </a:solidFill>
                <a:ea typeface="Times New Roman"/>
                <a:cs typeface="Times New Roman"/>
              </a:rPr>
              <a:t>eingesetzt</a:t>
            </a:r>
          </a:p>
          <a:p>
            <a:pPr marL="0" indent="0">
              <a:lnSpc>
                <a:spcPct val="115000"/>
              </a:lnSpc>
              <a:buFont typeface="Arial" panose="020B0604020202020204" pitchFamily="34" charset="0"/>
              <a:buNone/>
              <a:defRPr/>
            </a:pPr>
            <a:endParaRPr lang="de-DE" sz="1400" b="1" dirty="0" smtClean="0">
              <a:solidFill>
                <a:prstClr val="black"/>
              </a:solidFill>
              <a:ea typeface="Times New Roman"/>
              <a:cs typeface="Times New Roman"/>
            </a:endParaRPr>
          </a:p>
          <a:p>
            <a:pPr marL="0" indent="0">
              <a:lnSpc>
                <a:spcPct val="115000"/>
              </a:lnSpc>
              <a:buFont typeface="Arial" panose="020B0604020202020204" pitchFamily="34" charset="0"/>
              <a:buNone/>
              <a:defRPr/>
            </a:pPr>
            <a:r>
              <a:rPr lang="de-DE" sz="1400" b="1" dirty="0" smtClean="0">
                <a:solidFill>
                  <a:prstClr val="black"/>
                </a:solidFill>
                <a:ea typeface="Times New Roman"/>
                <a:cs typeface="Times New Roman"/>
              </a:rPr>
              <a:t>		Orientierungswerte:</a:t>
            </a:r>
            <a:endParaRPr lang="de-DE" sz="1400" b="1" dirty="0">
              <a:solidFill>
                <a:prstClr val="black"/>
              </a:solidFill>
              <a:ea typeface="Times New Roman"/>
              <a:cs typeface="Times New Roman"/>
            </a:endParaRPr>
          </a:p>
          <a:p>
            <a:pPr marL="0" indent="0">
              <a:buFont typeface="Arial" panose="020B0604020202020204" pitchFamily="34" charset="0"/>
              <a:buNone/>
              <a:defRPr/>
            </a:pPr>
            <a:endParaRPr lang="de-DE" dirty="0" smtClean="0"/>
          </a:p>
          <a:p>
            <a:pPr marL="0" indent="0">
              <a:buFont typeface="Arial" panose="020B0604020202020204" pitchFamily="34" charset="0"/>
              <a:buNone/>
              <a:defRPr/>
            </a:pPr>
            <a:endParaRPr lang="en-US" dirty="0"/>
          </a:p>
        </p:txBody>
      </p:sp>
      <p:pic>
        <p:nvPicPr>
          <p:cNvPr id="11367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6363" y="4292600"/>
            <a:ext cx="4627562" cy="795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367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75" y="4994275"/>
            <a:ext cx="4613275" cy="106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3673" name="Content Placeholder 2"/>
          <p:cNvSpPr txBox="1">
            <a:spLocks/>
          </p:cNvSpPr>
          <p:nvPr/>
        </p:nvSpPr>
        <p:spPr bwMode="auto">
          <a:xfrm>
            <a:off x="457200" y="5084763"/>
            <a:ext cx="28194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buFont typeface="Arial" panose="020B0604020202020204" pitchFamily="34" charset="0"/>
              <a:buNone/>
            </a:pPr>
            <a:r>
              <a:rPr lang="de-DE" sz="1000" b="1">
                <a:solidFill>
                  <a:srgbClr val="000000"/>
                </a:solidFill>
              </a:rPr>
              <a:t>Literatur: </a:t>
            </a:r>
          </a:p>
          <a:p>
            <a:pPr eaLnBrk="1" hangingPunct="1">
              <a:buFont typeface="Arial" panose="020B0604020202020204" pitchFamily="34" charset="0"/>
              <a:buNone/>
            </a:pPr>
            <a:r>
              <a:rPr lang="en-US" sz="1000">
                <a:solidFill>
                  <a:srgbClr val="000000"/>
                </a:solidFill>
              </a:rPr>
              <a:t>Baur, Rupprecht S./ Goggin, Melanie/ Wrede-Jackes, Jennifer (2013): Der c-Test: Einsatzmöglichkeiten im Bereich DaZ. proDaz. Universität Duisburg-Essen, Stiftung Mercator. S. 9</a:t>
            </a:r>
          </a:p>
          <a:p>
            <a:pPr eaLnBrk="1" hangingPunct="1">
              <a:buFont typeface="Arial" panose="020B0604020202020204" pitchFamily="34" charset="0"/>
              <a:buNone/>
            </a:pPr>
            <a:endParaRPr lang="en-US">
              <a:solidFill>
                <a:srgbClr val="000000"/>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title"/>
          </p:nvPr>
        </p:nvSpPr>
        <p:spPr>
          <a:xfrm>
            <a:off x="0" y="765175"/>
            <a:ext cx="9144000" cy="792163"/>
          </a:xfrm>
        </p:spPr>
        <p:txBody>
          <a:bodyPr/>
          <a:lstStyle/>
          <a:p>
            <a:pPr>
              <a:defRPr/>
            </a:pPr>
            <a:r>
              <a:rPr lang="de-DE" sz="3200" b="1" dirty="0" smtClean="0">
                <a:solidFill>
                  <a:srgbClr val="0000FF"/>
                </a:solidFill>
                <a:latin typeface="+mn-lt"/>
                <a:ea typeface="ＭＳ Ｐゴシック" pitchFamily="34" charset="-128"/>
                <a:cs typeface="Arial" charset="0"/>
              </a:rPr>
              <a:t> „C-Test“: Interpretation der Ergebnisse</a:t>
            </a:r>
            <a:endParaRPr lang="de-DE" sz="3200" b="1" dirty="0">
              <a:solidFill>
                <a:srgbClr val="0000FF"/>
              </a:solidFill>
              <a:latin typeface="+mn-lt"/>
              <a:ea typeface="ＭＳ Ｐゴシック" pitchFamily="34" charset="-128"/>
              <a:cs typeface="Arial" charset="0"/>
            </a:endParaRPr>
          </a:p>
        </p:txBody>
      </p:sp>
      <p:pic>
        <p:nvPicPr>
          <p:cNvPr id="115717"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8" name="Content Placeholder 3"/>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4140200" y="1752600"/>
            <a:ext cx="4079875"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9"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0200" y="4089400"/>
            <a:ext cx="4079875"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411163" y="1752600"/>
            <a:ext cx="3384550" cy="2276475"/>
          </a:xfrm>
          <a:prstGeom prst="rect">
            <a:avLst/>
          </a:prstGeom>
          <a:noFill/>
        </p:spPr>
        <p:txBody>
          <a:bodyPr>
            <a:spAutoFit/>
          </a:bodyPr>
          <a:lstStyle/>
          <a:p>
            <a:pPr eaLnBrk="1" fontAlgn="auto" hangingPunct="1">
              <a:spcBef>
                <a:spcPts val="0"/>
              </a:spcBef>
              <a:spcAft>
                <a:spcPts val="0"/>
              </a:spcAft>
              <a:defRPr/>
            </a:pPr>
            <a:r>
              <a:rPr lang="de-DE" sz="2600" b="1" kern="0" dirty="0">
                <a:solidFill>
                  <a:prstClr val="black"/>
                </a:solidFill>
                <a:latin typeface="Calibri"/>
              </a:rPr>
              <a:t>Bitte werten Sie diese Fallbeispiele aus und interpretieren Sie die Ergebnisse.</a:t>
            </a:r>
          </a:p>
          <a:p>
            <a:pPr eaLnBrk="1" fontAlgn="auto" hangingPunct="1">
              <a:spcBef>
                <a:spcPts val="0"/>
              </a:spcBef>
              <a:spcAft>
                <a:spcPts val="0"/>
              </a:spcAft>
              <a:defRPr/>
            </a:pPr>
            <a:endParaRPr lang="de-DE" sz="2800" b="1" kern="0" dirty="0">
              <a:solidFill>
                <a:prstClr val="black"/>
              </a:solidFill>
              <a:latin typeface="Calibri"/>
            </a:endParaRPr>
          </a:p>
          <a:p>
            <a:pPr eaLnBrk="1" fontAlgn="auto" hangingPunct="1">
              <a:spcBef>
                <a:spcPts val="0"/>
              </a:spcBef>
              <a:spcAft>
                <a:spcPts val="0"/>
              </a:spcAft>
              <a:defRPr/>
            </a:pPr>
            <a:r>
              <a:rPr lang="en-US" sz="1000" b="1" kern="0" dirty="0" err="1">
                <a:solidFill>
                  <a:prstClr val="black"/>
                </a:solidFill>
                <a:latin typeface="Calibri"/>
              </a:rPr>
              <a:t>Textbeispiel</a:t>
            </a:r>
            <a:r>
              <a:rPr lang="en-US" sz="1000" b="1" kern="0" dirty="0">
                <a:solidFill>
                  <a:prstClr val="black"/>
                </a:solidFill>
                <a:latin typeface="Calibri"/>
              </a:rPr>
              <a:t>: </a:t>
            </a:r>
            <a:r>
              <a:rPr lang="en-US" sz="1000" kern="0" dirty="0" err="1">
                <a:solidFill>
                  <a:prstClr val="black"/>
                </a:solidFill>
                <a:latin typeface="Calibri"/>
              </a:rPr>
              <a:t>Katja</a:t>
            </a:r>
            <a:r>
              <a:rPr lang="en-US" sz="1000" kern="0" dirty="0">
                <a:solidFill>
                  <a:prstClr val="black"/>
                </a:solidFill>
                <a:latin typeface="Calibri"/>
              </a:rPr>
              <a:t> </a:t>
            </a:r>
            <a:r>
              <a:rPr lang="en-US" sz="1000" kern="0" dirty="0" err="1">
                <a:solidFill>
                  <a:prstClr val="black"/>
                </a:solidFill>
                <a:latin typeface="Calibri"/>
              </a:rPr>
              <a:t>Schnitzer</a:t>
            </a:r>
            <a:endParaRPr lang="en-US" sz="1000" kern="0" dirty="0">
              <a:solidFill>
                <a:prstClr val="black"/>
              </a:solidFill>
              <a:latin typeface="Calibri"/>
            </a:endParaRPr>
          </a:p>
        </p:txBody>
      </p:sp>
      <p:sp>
        <p:nvSpPr>
          <p:cNvPr id="15" name="TextBox 14"/>
          <p:cNvSpPr txBox="1"/>
          <p:nvPr/>
        </p:nvSpPr>
        <p:spPr>
          <a:xfrm>
            <a:off x="434975" y="4394200"/>
            <a:ext cx="3384550" cy="1476375"/>
          </a:xfrm>
          <a:prstGeom prst="rect">
            <a:avLst/>
          </a:prstGeom>
          <a:solidFill>
            <a:sysClr val="window" lastClr="FFFFFF"/>
          </a:solidFill>
          <a:ln>
            <a:solidFill>
              <a:srgbClr val="1F497D"/>
            </a:solidFill>
          </a:ln>
        </p:spPr>
        <p:txBody>
          <a:bodyPr>
            <a:spAutoFit/>
          </a:bodyPr>
          <a:lstStyle/>
          <a:p>
            <a:pPr marL="285750" indent="-285750" eaLnBrk="1" fontAlgn="auto" hangingPunct="1">
              <a:spcBef>
                <a:spcPts val="0"/>
              </a:spcBef>
              <a:spcAft>
                <a:spcPts val="0"/>
              </a:spcAft>
              <a:buFontTx/>
              <a:buChar char="-"/>
              <a:defRPr/>
            </a:pPr>
            <a:r>
              <a:rPr lang="de-DE" sz="1500" b="1" kern="0" dirty="0">
                <a:solidFill>
                  <a:srgbClr val="1F497D"/>
                </a:solidFill>
                <a:latin typeface="Calibri"/>
              </a:rPr>
              <a:t>Mädchen</a:t>
            </a:r>
          </a:p>
          <a:p>
            <a:pPr marL="285750" indent="-285750" eaLnBrk="1" fontAlgn="auto" hangingPunct="1">
              <a:spcBef>
                <a:spcPts val="0"/>
              </a:spcBef>
              <a:spcAft>
                <a:spcPts val="0"/>
              </a:spcAft>
              <a:buFontTx/>
              <a:buChar char="-"/>
              <a:defRPr/>
            </a:pPr>
            <a:r>
              <a:rPr lang="de-DE" sz="1500" b="1" kern="0" dirty="0">
                <a:solidFill>
                  <a:srgbClr val="1F497D"/>
                </a:solidFill>
                <a:latin typeface="Calibri"/>
              </a:rPr>
              <a:t>L1 Türkisch</a:t>
            </a:r>
          </a:p>
          <a:p>
            <a:pPr marL="285750" indent="-285750" eaLnBrk="1" fontAlgn="auto" hangingPunct="1">
              <a:spcBef>
                <a:spcPts val="0"/>
              </a:spcBef>
              <a:spcAft>
                <a:spcPts val="0"/>
              </a:spcAft>
              <a:buFontTx/>
              <a:buChar char="-"/>
              <a:defRPr/>
            </a:pPr>
            <a:r>
              <a:rPr lang="de-DE" sz="1500" b="1" kern="0" dirty="0">
                <a:solidFill>
                  <a:srgbClr val="1F497D"/>
                </a:solidFill>
                <a:latin typeface="Calibri"/>
              </a:rPr>
              <a:t>besucht eine Vorbereitungsklasse in Deutschland</a:t>
            </a:r>
          </a:p>
          <a:p>
            <a:pPr marL="285750" indent="-285750" eaLnBrk="1" fontAlgn="auto" hangingPunct="1">
              <a:spcBef>
                <a:spcPts val="0"/>
              </a:spcBef>
              <a:spcAft>
                <a:spcPts val="0"/>
              </a:spcAft>
              <a:buFontTx/>
              <a:buChar char="-"/>
              <a:defRPr/>
            </a:pPr>
            <a:r>
              <a:rPr lang="de-DE" sz="1500" b="1" kern="0" dirty="0">
                <a:solidFill>
                  <a:srgbClr val="1F497D"/>
                </a:solidFill>
                <a:latin typeface="Calibri"/>
              </a:rPr>
              <a:t>14-20 Jahre alt</a:t>
            </a:r>
          </a:p>
          <a:p>
            <a:pPr marL="285750" indent="-285750" eaLnBrk="1" fontAlgn="auto" hangingPunct="1">
              <a:spcBef>
                <a:spcPts val="0"/>
              </a:spcBef>
              <a:spcAft>
                <a:spcPts val="0"/>
              </a:spcAft>
              <a:buFontTx/>
              <a:buChar char="-"/>
              <a:defRPr/>
            </a:pPr>
            <a:r>
              <a:rPr lang="de-DE" sz="1500" b="1" kern="0" dirty="0">
                <a:solidFill>
                  <a:srgbClr val="1F497D"/>
                </a:solidFill>
                <a:latin typeface="Calibri"/>
              </a:rPr>
              <a:t>seit ca. einem  Jahr in Deutschland</a:t>
            </a:r>
            <a:endParaRPr lang="en-US" sz="1500" b="1" kern="0" dirty="0">
              <a:solidFill>
                <a:srgbClr val="1F497D"/>
              </a:solidFill>
              <a:latin typeface="Calibri"/>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title"/>
          </p:nvPr>
        </p:nvSpPr>
        <p:spPr>
          <a:xfrm>
            <a:off x="0" y="765175"/>
            <a:ext cx="9144000" cy="792163"/>
          </a:xfrm>
        </p:spPr>
        <p:txBody>
          <a:bodyPr/>
          <a:lstStyle/>
          <a:p>
            <a:pPr>
              <a:defRPr/>
            </a:pPr>
            <a:r>
              <a:rPr lang="de-DE" sz="3200" b="1" dirty="0" smtClean="0">
                <a:solidFill>
                  <a:srgbClr val="0000FF"/>
                </a:solidFill>
                <a:latin typeface="+mn-lt"/>
                <a:ea typeface="ＭＳ Ｐゴシック" pitchFamily="34" charset="-128"/>
                <a:cs typeface="Arial" charset="0"/>
              </a:rPr>
              <a:t> „Förderdossier </a:t>
            </a:r>
            <a:r>
              <a:rPr lang="de-DE" sz="3200" b="1" dirty="0" err="1" smtClean="0">
                <a:solidFill>
                  <a:srgbClr val="0000FF"/>
                </a:solidFill>
                <a:latin typeface="+mn-lt"/>
                <a:ea typeface="ＭＳ Ｐゴシック" pitchFamily="34" charset="-128"/>
                <a:cs typeface="Arial" charset="0"/>
              </a:rPr>
              <a:t>DaZ</a:t>
            </a:r>
            <a:r>
              <a:rPr lang="de-DE" sz="3200" b="1" dirty="0" smtClean="0">
                <a:solidFill>
                  <a:srgbClr val="0000FF"/>
                </a:solidFill>
                <a:latin typeface="+mn-lt"/>
                <a:ea typeface="ＭＳ Ｐゴシック" pitchFamily="34" charset="-128"/>
                <a:cs typeface="Arial" charset="0"/>
              </a:rPr>
              <a:t>“: Überblick</a:t>
            </a:r>
            <a:endParaRPr lang="de-DE" sz="3200" b="1" dirty="0">
              <a:solidFill>
                <a:srgbClr val="0000FF"/>
              </a:solidFill>
              <a:latin typeface="+mn-lt"/>
              <a:ea typeface="ＭＳ Ｐゴシック" pitchFamily="34" charset="-128"/>
              <a:cs typeface="Arial" charset="0"/>
            </a:endParaRPr>
          </a:p>
        </p:txBody>
      </p:sp>
      <p:pic>
        <p:nvPicPr>
          <p:cNvPr id="117765"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p:cNvSpPr>
            <a:spLocks noGrp="1"/>
          </p:cNvSpPr>
          <p:nvPr>
            <p:ph idx="1"/>
          </p:nvPr>
        </p:nvSpPr>
        <p:spPr>
          <a:xfrm>
            <a:off x="323850" y="1755775"/>
            <a:ext cx="8229600" cy="3995738"/>
          </a:xfrm>
        </p:spPr>
        <p:txBody>
          <a:bodyPr>
            <a:normAutofit fontScale="55000" lnSpcReduction="20000"/>
          </a:bodyPr>
          <a:lstStyle/>
          <a:p>
            <a:pPr algn="just">
              <a:lnSpc>
                <a:spcPct val="115000"/>
              </a:lnSpc>
              <a:defRPr/>
            </a:pPr>
            <a:r>
              <a:rPr lang="de-DE" b="1" dirty="0" smtClean="0"/>
              <a:t>Ziel: </a:t>
            </a:r>
            <a:r>
              <a:rPr lang="de-DE" dirty="0" smtClean="0">
                <a:ea typeface="Times New Roman"/>
                <a:cs typeface="Times New Roman"/>
              </a:rPr>
              <a:t>Unterstützung bei </a:t>
            </a:r>
            <a:r>
              <a:rPr lang="de-DE" dirty="0">
                <a:ea typeface="Times New Roman"/>
                <a:cs typeface="Times New Roman"/>
              </a:rPr>
              <a:t>der Analyse der sprachlichen </a:t>
            </a:r>
            <a:r>
              <a:rPr lang="de-DE" dirty="0" smtClean="0">
                <a:ea typeface="Times New Roman"/>
                <a:cs typeface="Times New Roman"/>
              </a:rPr>
              <a:t>Fähigkeiten (ressourcenorientiert) und Dokumentation </a:t>
            </a:r>
            <a:r>
              <a:rPr lang="de-DE" dirty="0">
                <a:ea typeface="Times New Roman"/>
                <a:cs typeface="Times New Roman"/>
              </a:rPr>
              <a:t>der </a:t>
            </a:r>
            <a:r>
              <a:rPr lang="de-DE" dirty="0" smtClean="0">
                <a:ea typeface="Times New Roman"/>
                <a:cs typeface="Times New Roman"/>
              </a:rPr>
              <a:t>Sprachförderung; Hilfestellungen </a:t>
            </a:r>
            <a:r>
              <a:rPr lang="de-DE" dirty="0">
                <a:ea typeface="Times New Roman"/>
                <a:cs typeface="Times New Roman"/>
              </a:rPr>
              <a:t>für die Kommunikation mit Eltern und </a:t>
            </a:r>
            <a:r>
              <a:rPr lang="de-DE" dirty="0" smtClean="0">
                <a:ea typeface="Times New Roman"/>
                <a:cs typeface="Times New Roman"/>
              </a:rPr>
              <a:t>Behörden</a:t>
            </a:r>
          </a:p>
          <a:p>
            <a:pPr algn="just">
              <a:lnSpc>
                <a:spcPct val="115000"/>
              </a:lnSpc>
              <a:defRPr/>
            </a:pPr>
            <a:r>
              <a:rPr lang="de-DE" b="1" dirty="0" smtClean="0">
                <a:ea typeface="Times New Roman"/>
                <a:cs typeface="Times New Roman"/>
              </a:rPr>
              <a:t>Zielgruppe: </a:t>
            </a:r>
            <a:r>
              <a:rPr lang="de-DE" dirty="0" err="1" smtClean="0">
                <a:ea typeface="Times New Roman"/>
                <a:cs typeface="Times New Roman"/>
              </a:rPr>
              <a:t>SchülerInnen</a:t>
            </a:r>
            <a:r>
              <a:rPr lang="de-DE" dirty="0" smtClean="0">
                <a:ea typeface="Times New Roman"/>
                <a:cs typeface="Times New Roman"/>
              </a:rPr>
              <a:t> aller Schulstufen und Niveaus</a:t>
            </a:r>
            <a:endParaRPr lang="en-US" b="1" dirty="0">
              <a:ea typeface="Times New Roman"/>
              <a:cs typeface="Times New Roman"/>
            </a:endParaRPr>
          </a:p>
          <a:p>
            <a:pPr algn="just">
              <a:lnSpc>
                <a:spcPct val="115000"/>
              </a:lnSpc>
              <a:defRPr/>
            </a:pPr>
            <a:r>
              <a:rPr lang="de-DE" b="1" dirty="0" smtClean="0"/>
              <a:t>Materialien: </a:t>
            </a:r>
            <a:r>
              <a:rPr lang="de-DE" dirty="0" smtClean="0">
                <a:ea typeface="Times New Roman"/>
                <a:cs typeface="Times New Roman"/>
              </a:rPr>
              <a:t>Dokumentation </a:t>
            </a:r>
            <a:r>
              <a:rPr lang="de-DE" dirty="0">
                <a:ea typeface="Times New Roman"/>
                <a:cs typeface="Times New Roman"/>
              </a:rPr>
              <a:t>der </a:t>
            </a:r>
            <a:r>
              <a:rPr lang="de-DE" dirty="0" smtClean="0">
                <a:ea typeface="Times New Roman"/>
                <a:cs typeface="Times New Roman"/>
              </a:rPr>
              <a:t>Frühförderung, Analyseinstrument, Semester-bilanz, Elternfragebögen (in 11 verschiedenen Sprachen), Dokumentensammlung</a:t>
            </a:r>
          </a:p>
          <a:p>
            <a:pPr algn="just">
              <a:lnSpc>
                <a:spcPct val="115000"/>
              </a:lnSpc>
              <a:defRPr/>
            </a:pPr>
            <a:r>
              <a:rPr lang="de-DE" dirty="0" smtClean="0">
                <a:ea typeface="Times New Roman"/>
                <a:cs typeface="Times New Roman"/>
                <a:sym typeface="Wingdings" pitchFamily="2" charset="2"/>
              </a:rPr>
              <a:t>zielt sehr stark auf die Zusammenarbeit zwischen den verschiedenen Lehrpersonen ab (gemeinsam erstelltes Dossier)</a:t>
            </a:r>
            <a:endParaRPr lang="de-DE" dirty="0" smtClean="0">
              <a:ea typeface="Times New Roman"/>
              <a:cs typeface="Times New Roman"/>
            </a:endParaRPr>
          </a:p>
          <a:p>
            <a:pPr algn="just">
              <a:lnSpc>
                <a:spcPct val="115000"/>
              </a:lnSpc>
              <a:defRPr/>
            </a:pPr>
            <a:r>
              <a:rPr lang="de-DE" b="1" dirty="0"/>
              <a:t>s</a:t>
            </a:r>
            <a:r>
              <a:rPr lang="de-DE" b="1" dirty="0" smtClean="0"/>
              <a:t>prachliche Kompetenzen: </a:t>
            </a:r>
            <a:r>
              <a:rPr lang="de-DE" dirty="0" smtClean="0"/>
              <a:t>mündlich, schriftlich, produktiv, rezeptiv, Lese-verstehen, Grammatik </a:t>
            </a:r>
            <a:r>
              <a:rPr lang="de-DE" sz="2600" i="1" dirty="0" smtClean="0"/>
              <a:t>(Einstufung der Kompetenzen nach GER und den Erwerbsstufen nach Diehl)</a:t>
            </a:r>
          </a:p>
          <a:p>
            <a:pPr marL="0" indent="0" algn="just">
              <a:lnSpc>
                <a:spcPct val="115000"/>
              </a:lnSpc>
              <a:buFont typeface="Arial" panose="020B0604020202020204" pitchFamily="34" charset="0"/>
              <a:buNone/>
              <a:defRPr/>
            </a:pPr>
            <a:endParaRPr lang="de-DE" sz="2300" u="sng" dirty="0">
              <a:ea typeface="Times New Roman"/>
              <a:cs typeface="Times New Roman"/>
            </a:endParaRPr>
          </a:p>
          <a:p>
            <a:pPr marL="0" indent="0" algn="just">
              <a:lnSpc>
                <a:spcPct val="115000"/>
              </a:lnSpc>
              <a:buFont typeface="Arial" panose="020B0604020202020204" pitchFamily="34" charset="0"/>
              <a:buNone/>
              <a:defRPr/>
            </a:pPr>
            <a:r>
              <a:rPr lang="de-DE" sz="2300" b="1" dirty="0" smtClean="0">
                <a:ea typeface="Times New Roman"/>
                <a:cs typeface="Times New Roman"/>
              </a:rPr>
              <a:t>Literatur</a:t>
            </a:r>
            <a:r>
              <a:rPr lang="de-DE" sz="2300" b="1" dirty="0">
                <a:ea typeface="Times New Roman"/>
                <a:cs typeface="Times New Roman"/>
              </a:rPr>
              <a:t>:</a:t>
            </a:r>
            <a:endParaRPr lang="en-US" sz="2300" b="1" dirty="0">
              <a:latin typeface="Trebuchet MS"/>
              <a:ea typeface="Times New Roman"/>
              <a:cs typeface="Times New Roman"/>
            </a:endParaRPr>
          </a:p>
          <a:p>
            <a:pPr algn="just">
              <a:lnSpc>
                <a:spcPct val="115000"/>
              </a:lnSpc>
              <a:buFont typeface="Calibri"/>
              <a:buChar char="-"/>
              <a:defRPr/>
            </a:pPr>
            <a:r>
              <a:rPr lang="de-DE" sz="2000" dirty="0">
                <a:ea typeface="Times New Roman"/>
                <a:cs typeface="Times New Roman"/>
              </a:rPr>
              <a:t>Departement für Erziehung und Kultur (2010): Förderdossier </a:t>
            </a:r>
            <a:r>
              <a:rPr lang="de-DE" sz="2000" dirty="0" err="1">
                <a:ea typeface="Times New Roman"/>
                <a:cs typeface="Times New Roman"/>
              </a:rPr>
              <a:t>DaZ</a:t>
            </a:r>
            <a:r>
              <a:rPr lang="de-DE" sz="2000" dirty="0">
                <a:ea typeface="Times New Roman"/>
                <a:cs typeface="Times New Roman"/>
              </a:rPr>
              <a:t>. Pädagogische Hochschule Thurgau. Lehre Weiterbildung </a:t>
            </a:r>
            <a:r>
              <a:rPr lang="de-DE" sz="2000" dirty="0" smtClean="0">
                <a:ea typeface="Times New Roman"/>
                <a:cs typeface="Times New Roman"/>
              </a:rPr>
              <a:t>Forschung</a:t>
            </a:r>
          </a:p>
          <a:p>
            <a:pPr marL="0" indent="0" algn="just">
              <a:lnSpc>
                <a:spcPct val="115000"/>
              </a:lnSpc>
              <a:buFont typeface="Arial" panose="020B0604020202020204" pitchFamily="34" charset="0"/>
              <a:buNone/>
              <a:defRPr/>
            </a:pPr>
            <a:r>
              <a:rPr lang="en-US" sz="1600" dirty="0" smtClean="0"/>
              <a:t>              </a:t>
            </a:r>
            <a:r>
              <a:rPr lang="en-US" sz="1600" dirty="0" smtClean="0">
                <a:hlinkClick r:id="rId6"/>
              </a:rPr>
              <a:t>http</a:t>
            </a:r>
            <a:r>
              <a:rPr lang="en-US" sz="1600" dirty="0">
                <a:hlinkClick r:id="rId6"/>
              </a:rPr>
              <a:t>://</a:t>
            </a:r>
            <a:r>
              <a:rPr lang="en-US" sz="1600" dirty="0" smtClean="0">
                <a:hlinkClick r:id="rId6"/>
              </a:rPr>
              <a:t>avk.formular.tg.ch/dokumente/temp/30942243-F0D6-CABE-427DA7EC69263FF4/Foerderdossier_DaZ_19_1_12.pdf?CFID=63883378&amp;CFTOKEN=22240617</a:t>
            </a:r>
            <a:endParaRPr lang="en-US" sz="1600" dirty="0" smtClean="0"/>
          </a:p>
          <a:p>
            <a:pPr marL="0" indent="0" algn="just">
              <a:lnSpc>
                <a:spcPct val="115000"/>
              </a:lnSpc>
              <a:buFont typeface="Arial" panose="020B0604020202020204" pitchFamily="34" charset="0"/>
              <a:buNone/>
              <a:defRPr/>
            </a:pPr>
            <a:endParaRPr lang="en-US" sz="16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1557338"/>
            <a:ext cx="8642350" cy="452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06" name="Content Placeholder 2"/>
          <p:cNvSpPr>
            <a:spLocks noGrp="1"/>
          </p:cNvSpPr>
          <p:nvPr>
            <p:ph idx="1"/>
          </p:nvPr>
        </p:nvSpPr>
        <p:spPr>
          <a:xfrm>
            <a:off x="3492500" y="2713038"/>
            <a:ext cx="5975350" cy="1296987"/>
          </a:xfrm>
        </p:spPr>
        <p:txBody>
          <a:bodyPr/>
          <a:lstStyle/>
          <a:p>
            <a:pPr marL="0" indent="0">
              <a:buNone/>
            </a:pPr>
            <a:r>
              <a:rPr lang="de-DE" sz="3600" dirty="0">
                <a:solidFill>
                  <a:srgbClr val="FFC000"/>
                </a:solidFill>
              </a:rPr>
              <a:t>Bitte stellen Sie sich vor!</a:t>
            </a:r>
            <a:endParaRPr lang="en-US" sz="3600" dirty="0">
              <a:solidFill>
                <a:srgbClr val="FFC000"/>
              </a:solidFill>
            </a:endParaRPr>
          </a:p>
        </p:txBody>
      </p:sp>
      <p:sp>
        <p:nvSpPr>
          <p:cNvPr id="14" name="Titel 1"/>
          <p:cNvSpPr>
            <a:spLocks noGrp="1"/>
          </p:cNvSpPr>
          <p:nvPr>
            <p:ph type="title"/>
          </p:nvPr>
        </p:nvSpPr>
        <p:spPr>
          <a:xfrm>
            <a:off x="0" y="765175"/>
            <a:ext cx="9144000" cy="792163"/>
          </a:xfrm>
        </p:spPr>
        <p:txBody>
          <a:bodyPr/>
          <a:lstStyle/>
          <a:p>
            <a:pPr indent="361950" algn="l">
              <a:defRPr/>
            </a:pPr>
            <a:r>
              <a:rPr lang="de-DE" sz="3600" b="1" dirty="0">
                <a:solidFill>
                  <a:srgbClr val="0000FF"/>
                </a:solidFill>
                <a:latin typeface="+mn-lt"/>
                <a:ea typeface="ＭＳ Ｐゴシック" pitchFamily="34" charset="-128"/>
                <a:cs typeface="Arial" charset="0"/>
              </a:rPr>
              <a:t>1</a:t>
            </a:r>
            <a:r>
              <a:rPr lang="de-DE" sz="3600" b="1" dirty="0" smtClean="0">
                <a:solidFill>
                  <a:srgbClr val="0000FF"/>
                </a:solidFill>
                <a:latin typeface="+mn-lt"/>
                <a:ea typeface="ＭＳ Ｐゴシック" pitchFamily="34" charset="-128"/>
                <a:cs typeface="Arial" charset="0"/>
              </a:rPr>
              <a:t>. </a:t>
            </a:r>
            <a:r>
              <a:rPr lang="de-DE" sz="3600" b="1" dirty="0" smtClean="0">
                <a:solidFill>
                  <a:srgbClr val="0000FF"/>
                </a:solidFill>
                <a:latin typeface="+mn-lt"/>
                <a:ea typeface="ＭＳ Ｐゴシック" pitchFamily="34" charset="-128"/>
                <a:cs typeface="Arial" charset="0"/>
              </a:rPr>
              <a:t>Kennenlernen</a:t>
            </a:r>
            <a:endParaRPr lang="de-DE" sz="3600" b="1" dirty="0" smtClean="0">
              <a:solidFill>
                <a:srgbClr val="0000FF"/>
              </a:solidFill>
              <a:latin typeface="+mn-lt"/>
              <a:ea typeface="ＭＳ Ｐゴシック" pitchFamily="34" charset="-128"/>
              <a:cs typeface="Arial"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title"/>
          </p:nvPr>
        </p:nvSpPr>
        <p:spPr>
          <a:xfrm>
            <a:off x="0" y="765175"/>
            <a:ext cx="9144000" cy="792163"/>
          </a:xfrm>
        </p:spPr>
        <p:txBody>
          <a:bodyPr/>
          <a:lstStyle/>
          <a:p>
            <a:pPr>
              <a:defRPr/>
            </a:pPr>
            <a:r>
              <a:rPr lang="de-DE" sz="3200" b="1" dirty="0" smtClean="0">
                <a:solidFill>
                  <a:srgbClr val="0000FF"/>
                </a:solidFill>
                <a:latin typeface="+mn-lt"/>
                <a:ea typeface="ＭＳ Ｐゴシック" pitchFamily="34" charset="-128"/>
                <a:cs typeface="Arial" charset="0"/>
              </a:rPr>
              <a:t> „Förderdossier </a:t>
            </a:r>
            <a:r>
              <a:rPr lang="de-DE" sz="3200" b="1" dirty="0" err="1" smtClean="0">
                <a:solidFill>
                  <a:srgbClr val="0000FF"/>
                </a:solidFill>
                <a:latin typeface="+mn-lt"/>
                <a:ea typeface="ＭＳ Ｐゴシック" pitchFamily="34" charset="-128"/>
                <a:cs typeface="Arial" charset="0"/>
              </a:rPr>
              <a:t>DaZ</a:t>
            </a:r>
            <a:r>
              <a:rPr lang="de-DE" sz="3200" b="1" dirty="0" smtClean="0">
                <a:solidFill>
                  <a:srgbClr val="0000FF"/>
                </a:solidFill>
                <a:latin typeface="+mn-lt"/>
                <a:ea typeface="ＭＳ Ｐゴシック" pitchFamily="34" charset="-128"/>
                <a:cs typeface="Arial" charset="0"/>
              </a:rPr>
              <a:t>“: Beispielmaterial</a:t>
            </a:r>
            <a:endParaRPr lang="de-DE" sz="3200" b="1" dirty="0">
              <a:solidFill>
                <a:srgbClr val="0000FF"/>
              </a:solidFill>
              <a:latin typeface="+mn-lt"/>
              <a:ea typeface="ＭＳ Ｐゴシック" pitchFamily="34" charset="-128"/>
              <a:cs typeface="Arial" charset="0"/>
            </a:endParaRPr>
          </a:p>
        </p:txBody>
      </p:sp>
      <p:pic>
        <p:nvPicPr>
          <p:cNvPr id="119813"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1700213"/>
            <a:ext cx="5219700" cy="2665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9815"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27538" y="3033713"/>
            <a:ext cx="4222750" cy="2855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96838" y="4752975"/>
            <a:ext cx="4160837" cy="922338"/>
          </a:xfrm>
          <a:prstGeom prst="rect">
            <a:avLst/>
          </a:prstGeom>
        </p:spPr>
        <p:txBody>
          <a:bodyPr>
            <a:spAutoFit/>
          </a:bodyPr>
          <a:lstStyle/>
          <a:p>
            <a:pPr algn="just" eaLnBrk="1" fontAlgn="auto" hangingPunct="1">
              <a:lnSpc>
                <a:spcPct val="115000"/>
              </a:lnSpc>
              <a:spcBef>
                <a:spcPct val="20000"/>
              </a:spcBef>
              <a:spcAft>
                <a:spcPts val="0"/>
              </a:spcAft>
              <a:defRPr/>
            </a:pPr>
            <a:r>
              <a:rPr lang="de-DE" sz="1200" b="1" dirty="0">
                <a:solidFill>
                  <a:prstClr val="black"/>
                </a:solidFill>
                <a:latin typeface="Calibri"/>
                <a:ea typeface="Times New Roman"/>
                <a:cs typeface="Times New Roman"/>
              </a:rPr>
              <a:t>Literatur:</a:t>
            </a:r>
            <a:endParaRPr lang="en-US" sz="1200" b="1" dirty="0">
              <a:solidFill>
                <a:prstClr val="black"/>
              </a:solidFill>
              <a:latin typeface="Trebuchet MS"/>
              <a:ea typeface="Times New Roman"/>
              <a:cs typeface="Times New Roman"/>
            </a:endParaRPr>
          </a:p>
          <a:p>
            <a:pPr marL="342900" indent="-342900" algn="just" eaLnBrk="1" fontAlgn="auto" hangingPunct="1">
              <a:lnSpc>
                <a:spcPct val="115000"/>
              </a:lnSpc>
              <a:spcBef>
                <a:spcPct val="20000"/>
              </a:spcBef>
              <a:spcAft>
                <a:spcPts val="0"/>
              </a:spcAft>
              <a:buFont typeface="Calibri"/>
              <a:buChar char="-"/>
              <a:defRPr/>
            </a:pPr>
            <a:r>
              <a:rPr lang="de-DE" sz="1100" dirty="0">
                <a:solidFill>
                  <a:prstClr val="black"/>
                </a:solidFill>
                <a:latin typeface="Calibri"/>
                <a:ea typeface="Times New Roman"/>
                <a:cs typeface="Times New Roman"/>
              </a:rPr>
              <a:t>Departement für Erziehung und Kultur (2010): Förderdossier </a:t>
            </a:r>
            <a:r>
              <a:rPr lang="de-DE" sz="1100" dirty="0" err="1">
                <a:solidFill>
                  <a:prstClr val="black"/>
                </a:solidFill>
                <a:latin typeface="Calibri"/>
                <a:ea typeface="Times New Roman"/>
                <a:cs typeface="Times New Roman"/>
              </a:rPr>
              <a:t>DaZ</a:t>
            </a:r>
            <a:r>
              <a:rPr lang="de-DE" sz="1100" dirty="0">
                <a:solidFill>
                  <a:prstClr val="black"/>
                </a:solidFill>
                <a:latin typeface="Calibri"/>
                <a:ea typeface="Times New Roman"/>
                <a:cs typeface="Times New Roman"/>
              </a:rPr>
              <a:t>. Pädagogische Hochschule Thurgau. Lehre Weiterbildung Forschung</a:t>
            </a:r>
            <a:endParaRPr lang="en-US" sz="1600" b="1" dirty="0">
              <a:solidFill>
                <a:prstClr val="black"/>
              </a:solidFill>
              <a:latin typeface="Calibri"/>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5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title"/>
          </p:nvPr>
        </p:nvSpPr>
        <p:spPr>
          <a:xfrm>
            <a:off x="0" y="765175"/>
            <a:ext cx="9144000" cy="792163"/>
          </a:xfrm>
        </p:spPr>
        <p:txBody>
          <a:bodyPr/>
          <a:lstStyle/>
          <a:p>
            <a:pPr>
              <a:defRPr/>
            </a:pPr>
            <a:r>
              <a:rPr lang="de-DE" sz="3200" b="1" dirty="0" smtClean="0">
                <a:solidFill>
                  <a:srgbClr val="0000FF"/>
                </a:solidFill>
                <a:latin typeface="+mn-lt"/>
                <a:ea typeface="ＭＳ Ｐゴシック" pitchFamily="34" charset="-128"/>
                <a:cs typeface="Arial" charset="0"/>
              </a:rPr>
              <a:t> „Förderdossier </a:t>
            </a:r>
            <a:r>
              <a:rPr lang="de-DE" sz="3200" b="1" dirty="0" err="1" smtClean="0">
                <a:solidFill>
                  <a:srgbClr val="0000FF"/>
                </a:solidFill>
                <a:latin typeface="+mn-lt"/>
                <a:ea typeface="ＭＳ Ｐゴシック" pitchFamily="34" charset="-128"/>
                <a:cs typeface="Arial" charset="0"/>
              </a:rPr>
              <a:t>DaZ</a:t>
            </a:r>
            <a:r>
              <a:rPr lang="de-DE" sz="3200" b="1" dirty="0" smtClean="0">
                <a:solidFill>
                  <a:srgbClr val="0000FF"/>
                </a:solidFill>
                <a:latin typeface="+mn-lt"/>
                <a:ea typeface="ＭＳ Ｐゴシック" pitchFamily="34" charset="-128"/>
                <a:cs typeface="Arial" charset="0"/>
              </a:rPr>
              <a:t>“: Beispielmaterial</a:t>
            </a:r>
            <a:endParaRPr lang="de-DE" sz="3200" b="1" dirty="0">
              <a:solidFill>
                <a:srgbClr val="0000FF"/>
              </a:solidFill>
              <a:latin typeface="+mn-lt"/>
              <a:ea typeface="ＭＳ Ｐゴシック" pitchFamily="34" charset="-128"/>
              <a:cs typeface="Arial" charset="0"/>
            </a:endParaRPr>
          </a:p>
        </p:txBody>
      </p:sp>
      <p:pic>
        <p:nvPicPr>
          <p:cNvPr id="121861"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1500" y="1636713"/>
            <a:ext cx="5461000" cy="4097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1863" name="Rectangle 1"/>
          <p:cNvSpPr>
            <a:spLocks noChangeArrowheads="1"/>
          </p:cNvSpPr>
          <p:nvPr/>
        </p:nvSpPr>
        <p:spPr bwMode="auto">
          <a:xfrm>
            <a:off x="684213" y="5508625"/>
            <a:ext cx="8208962"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lnSpc>
                <a:spcPct val="115000"/>
              </a:lnSpc>
              <a:spcBef>
                <a:spcPct val="0"/>
              </a:spcBef>
              <a:buFontTx/>
              <a:buNone/>
            </a:pPr>
            <a:r>
              <a:rPr lang="de-DE" sz="1100" b="1">
                <a:solidFill>
                  <a:srgbClr val="000000"/>
                </a:solidFill>
                <a:cs typeface="Times New Roman" panose="02020603050405020304" pitchFamily="18" charset="0"/>
              </a:rPr>
              <a:t>Literatur:</a:t>
            </a:r>
            <a:endParaRPr lang="en-US" sz="1100" b="1">
              <a:solidFill>
                <a:srgbClr val="000000"/>
              </a:solidFill>
              <a:latin typeface="Trebuchet MS" panose="020B0603020202020204" pitchFamily="34" charset="0"/>
              <a:cs typeface="Times New Roman" panose="02020603050405020304" pitchFamily="18" charset="0"/>
            </a:endParaRPr>
          </a:p>
          <a:p>
            <a:pPr algn="just" eaLnBrk="1" hangingPunct="1">
              <a:lnSpc>
                <a:spcPct val="115000"/>
              </a:lnSpc>
              <a:spcBef>
                <a:spcPct val="0"/>
              </a:spcBef>
              <a:buFontTx/>
              <a:buNone/>
            </a:pPr>
            <a:r>
              <a:rPr lang="de-DE" sz="1100">
                <a:solidFill>
                  <a:srgbClr val="000000"/>
                </a:solidFill>
                <a:cs typeface="Times New Roman" panose="02020603050405020304" pitchFamily="18" charset="0"/>
              </a:rPr>
              <a:t>Departement für Erziehung und Kultur (2010): Förderdossier DaZ. Pädagogische Hochschule Thurgau. Lehre Weiterbildung Forschung</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title"/>
          </p:nvPr>
        </p:nvSpPr>
        <p:spPr>
          <a:xfrm>
            <a:off x="0" y="765175"/>
            <a:ext cx="9144000" cy="792163"/>
          </a:xfrm>
        </p:spPr>
        <p:txBody>
          <a:bodyPr/>
          <a:lstStyle/>
          <a:p>
            <a:pPr>
              <a:defRPr/>
            </a:pPr>
            <a:r>
              <a:rPr lang="de-DE" sz="3200" b="1" dirty="0" smtClean="0">
                <a:solidFill>
                  <a:srgbClr val="0000FF"/>
                </a:solidFill>
                <a:latin typeface="+mn-lt"/>
                <a:ea typeface="ＭＳ Ｐゴシック" pitchFamily="34" charset="-128"/>
                <a:cs typeface="Arial" charset="0"/>
              </a:rPr>
              <a:t> „Förderdossier </a:t>
            </a:r>
            <a:r>
              <a:rPr lang="de-DE" sz="3200" b="1" dirty="0" err="1" smtClean="0">
                <a:solidFill>
                  <a:srgbClr val="0000FF"/>
                </a:solidFill>
                <a:latin typeface="+mn-lt"/>
                <a:ea typeface="ＭＳ Ｐゴシック" pitchFamily="34" charset="-128"/>
                <a:cs typeface="Arial" charset="0"/>
              </a:rPr>
              <a:t>DaZ</a:t>
            </a:r>
            <a:r>
              <a:rPr lang="de-DE" sz="3200" b="1" dirty="0" smtClean="0">
                <a:solidFill>
                  <a:srgbClr val="0000FF"/>
                </a:solidFill>
                <a:latin typeface="+mn-lt"/>
                <a:ea typeface="ＭＳ Ｐゴシック" pitchFamily="34" charset="-128"/>
                <a:cs typeface="Arial" charset="0"/>
              </a:rPr>
              <a:t>“: Beispielmaterial</a:t>
            </a:r>
            <a:endParaRPr lang="de-DE" sz="3200" b="1" dirty="0">
              <a:solidFill>
                <a:srgbClr val="0000FF"/>
              </a:solidFill>
              <a:latin typeface="+mn-lt"/>
              <a:ea typeface="ＭＳ Ｐゴシック" pitchFamily="34" charset="-128"/>
              <a:cs typeface="Arial" charset="0"/>
            </a:endParaRPr>
          </a:p>
        </p:txBody>
      </p:sp>
      <p:pic>
        <p:nvPicPr>
          <p:cNvPr id="123909"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488" y="1412875"/>
            <a:ext cx="3635375" cy="4608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911" name="Rectangle 10"/>
          <p:cNvSpPr>
            <a:spLocks noChangeArrowheads="1"/>
          </p:cNvSpPr>
          <p:nvPr/>
        </p:nvSpPr>
        <p:spPr bwMode="auto">
          <a:xfrm>
            <a:off x="4572000" y="5013325"/>
            <a:ext cx="391795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lnSpc>
                <a:spcPct val="115000"/>
              </a:lnSpc>
              <a:buFontTx/>
              <a:buNone/>
            </a:pPr>
            <a:r>
              <a:rPr lang="de-DE" sz="1200" b="1">
                <a:solidFill>
                  <a:srgbClr val="000000"/>
                </a:solidFill>
                <a:cs typeface="Times New Roman" panose="02020603050405020304" pitchFamily="18" charset="0"/>
              </a:rPr>
              <a:t>Literatur:</a:t>
            </a:r>
            <a:r>
              <a:rPr lang="en-US" sz="1200" b="1">
                <a:solidFill>
                  <a:srgbClr val="000000"/>
                </a:solidFill>
                <a:latin typeface="Trebuchet MS" panose="020B0603020202020204" pitchFamily="34" charset="0"/>
                <a:cs typeface="Times New Roman" panose="02020603050405020304" pitchFamily="18" charset="0"/>
              </a:rPr>
              <a:t> </a:t>
            </a:r>
            <a:r>
              <a:rPr lang="de-DE" sz="1100">
                <a:solidFill>
                  <a:srgbClr val="000000"/>
                </a:solidFill>
                <a:cs typeface="Times New Roman" panose="02020603050405020304" pitchFamily="18" charset="0"/>
              </a:rPr>
              <a:t>Departement für Erziehung und Kultur (2010): Förderdossier DaZ. Pädagogische Hochschule Thurgau. Lehre Weiterbildung Forschung.</a:t>
            </a:r>
            <a:endParaRPr lang="en-US" sz="1600" b="1">
              <a:solidFill>
                <a:srgbClr val="000000"/>
              </a:solidFill>
              <a:cs typeface="Times New Roman" panose="02020603050405020304" pitchFamily="18" charset="0"/>
            </a:endParaRPr>
          </a:p>
        </p:txBody>
      </p:sp>
      <p:sp>
        <p:nvSpPr>
          <p:cNvPr id="123912" name="Rectangle 2"/>
          <p:cNvSpPr>
            <a:spLocks noChangeArrowheads="1"/>
          </p:cNvSpPr>
          <p:nvPr/>
        </p:nvSpPr>
        <p:spPr bwMode="auto">
          <a:xfrm rot="798052">
            <a:off x="5018088" y="2963863"/>
            <a:ext cx="3916362"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sz="2400" b="1">
                <a:solidFill>
                  <a:srgbClr val="77933C"/>
                </a:solidFill>
              </a:rPr>
              <a:t>Einschätzung des Erwerbsstands der Grammatik </a:t>
            </a:r>
            <a:r>
              <a:rPr lang="de-DE" sz="1800" b="1">
                <a:solidFill>
                  <a:srgbClr val="77933C"/>
                </a:solidFill>
              </a:rPr>
              <a:t>(nach Diehl)</a:t>
            </a:r>
            <a:endParaRPr lang="en-US" sz="2400">
              <a:solidFill>
                <a:srgbClr val="000000"/>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title"/>
          </p:nvPr>
        </p:nvSpPr>
        <p:spPr>
          <a:xfrm>
            <a:off x="0" y="765175"/>
            <a:ext cx="9144000" cy="792163"/>
          </a:xfrm>
        </p:spPr>
        <p:txBody>
          <a:bodyPr/>
          <a:lstStyle/>
          <a:p>
            <a:pPr>
              <a:defRPr/>
            </a:pPr>
            <a:r>
              <a:rPr lang="de-DE" sz="3200" b="1" dirty="0" smtClean="0">
                <a:solidFill>
                  <a:srgbClr val="0000FF"/>
                </a:solidFill>
                <a:latin typeface="+mn-lt"/>
                <a:ea typeface="ＭＳ Ｐゴシック" pitchFamily="34" charset="-128"/>
                <a:cs typeface="Arial" charset="0"/>
              </a:rPr>
              <a:t> „Förderdossier </a:t>
            </a:r>
            <a:r>
              <a:rPr lang="de-DE" sz="3200" b="1" dirty="0" err="1" smtClean="0">
                <a:solidFill>
                  <a:srgbClr val="0000FF"/>
                </a:solidFill>
                <a:latin typeface="+mn-lt"/>
                <a:ea typeface="ＭＳ Ｐゴシック" pitchFamily="34" charset="-128"/>
                <a:cs typeface="Arial" charset="0"/>
              </a:rPr>
              <a:t>DaZ</a:t>
            </a:r>
            <a:r>
              <a:rPr lang="de-DE" sz="3200" b="1" dirty="0" smtClean="0">
                <a:solidFill>
                  <a:srgbClr val="0000FF"/>
                </a:solidFill>
                <a:latin typeface="+mn-lt"/>
                <a:ea typeface="ＭＳ Ｐゴシック" pitchFamily="34" charset="-128"/>
                <a:cs typeface="Arial" charset="0"/>
              </a:rPr>
              <a:t>“: Beispielmaterial</a:t>
            </a:r>
            <a:endParaRPr lang="de-DE" sz="3200" b="1" dirty="0">
              <a:solidFill>
                <a:srgbClr val="0000FF"/>
              </a:solidFill>
              <a:latin typeface="+mn-lt"/>
              <a:ea typeface="ＭＳ Ｐゴシック" pitchFamily="34" charset="-128"/>
              <a:cs typeface="Arial" charset="0"/>
            </a:endParaRPr>
          </a:p>
        </p:txBody>
      </p:sp>
      <p:pic>
        <p:nvPicPr>
          <p:cNvPr id="125957"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8" name="Rectangle 10"/>
          <p:cNvSpPr>
            <a:spLocks noChangeArrowheads="1"/>
          </p:cNvSpPr>
          <p:nvPr/>
        </p:nvSpPr>
        <p:spPr bwMode="auto">
          <a:xfrm>
            <a:off x="4572000" y="5013325"/>
            <a:ext cx="3917950"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lnSpc>
                <a:spcPct val="115000"/>
              </a:lnSpc>
              <a:buFontTx/>
              <a:buNone/>
            </a:pPr>
            <a:r>
              <a:rPr lang="de-DE" sz="1200" b="1">
                <a:solidFill>
                  <a:srgbClr val="000000"/>
                </a:solidFill>
                <a:cs typeface="Times New Roman" panose="02020603050405020304" pitchFamily="18" charset="0"/>
              </a:rPr>
              <a:t>Literatur:</a:t>
            </a:r>
            <a:r>
              <a:rPr lang="en-US" sz="1200" b="1">
                <a:solidFill>
                  <a:srgbClr val="000000"/>
                </a:solidFill>
                <a:latin typeface="Trebuchet MS" panose="020B0603020202020204" pitchFamily="34" charset="0"/>
                <a:cs typeface="Times New Roman" panose="02020603050405020304" pitchFamily="18" charset="0"/>
              </a:rPr>
              <a:t> </a:t>
            </a:r>
            <a:r>
              <a:rPr lang="de-DE" sz="1100">
                <a:solidFill>
                  <a:srgbClr val="000000"/>
                </a:solidFill>
                <a:cs typeface="Times New Roman" panose="02020603050405020304" pitchFamily="18" charset="0"/>
              </a:rPr>
              <a:t>Departement für Erziehung und Kultur (2010): Förderdossier DaZ. Pädagogische Hochschule Thurgau. Lehre Weiterbildung Forschung.</a:t>
            </a:r>
            <a:endParaRPr lang="en-US" sz="1600" b="1">
              <a:solidFill>
                <a:srgbClr val="000000"/>
              </a:solidFill>
              <a:cs typeface="Times New Roman" panose="02020603050405020304" pitchFamily="18" charset="0"/>
            </a:endParaRPr>
          </a:p>
        </p:txBody>
      </p:sp>
      <p:pic>
        <p:nvPicPr>
          <p:cNvPr id="12595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188" y="1628775"/>
            <a:ext cx="3295650" cy="417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5960" name="Rectangle 11"/>
          <p:cNvSpPr>
            <a:spLocks noChangeArrowheads="1"/>
          </p:cNvSpPr>
          <p:nvPr/>
        </p:nvSpPr>
        <p:spPr bwMode="auto">
          <a:xfrm rot="798052">
            <a:off x="4811713" y="2855913"/>
            <a:ext cx="39179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de-DE" sz="2400" b="1">
                <a:solidFill>
                  <a:srgbClr val="77933C"/>
                </a:solidFill>
              </a:rPr>
              <a:t>Thematische Absprachen zwischen Sprach- und Fachlehrpersonen</a:t>
            </a:r>
            <a:endParaRPr lang="en-US" sz="2400">
              <a:solidFill>
                <a:srgbClr val="000000"/>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title"/>
          </p:nvPr>
        </p:nvSpPr>
        <p:spPr>
          <a:xfrm>
            <a:off x="0" y="765175"/>
            <a:ext cx="9144000" cy="792163"/>
          </a:xfrm>
        </p:spPr>
        <p:txBody>
          <a:bodyPr/>
          <a:lstStyle/>
          <a:p>
            <a:pPr>
              <a:defRPr/>
            </a:pPr>
            <a:r>
              <a:rPr lang="de-DE" sz="3200" b="1" dirty="0" smtClean="0">
                <a:solidFill>
                  <a:srgbClr val="0000FF"/>
                </a:solidFill>
                <a:latin typeface="+mn-lt"/>
                <a:ea typeface="ＭＳ Ｐゴシック" pitchFamily="34" charset="-128"/>
                <a:cs typeface="Arial" charset="0"/>
              </a:rPr>
              <a:t> </a:t>
            </a:r>
            <a:r>
              <a:rPr lang="de-DE" sz="3100" b="1" dirty="0" smtClean="0">
                <a:solidFill>
                  <a:srgbClr val="0000FF"/>
                </a:solidFill>
                <a:latin typeface="+mn-lt"/>
                <a:ea typeface="ＭＳ Ｐゴシック" pitchFamily="34" charset="-128"/>
                <a:cs typeface="Arial" charset="0"/>
              </a:rPr>
              <a:t>„Förderdossier </a:t>
            </a:r>
            <a:r>
              <a:rPr lang="de-DE" sz="3100" b="1" dirty="0" err="1" smtClean="0">
                <a:solidFill>
                  <a:srgbClr val="0000FF"/>
                </a:solidFill>
                <a:latin typeface="+mn-lt"/>
                <a:ea typeface="ＭＳ Ｐゴシック" pitchFamily="34" charset="-128"/>
                <a:cs typeface="Arial" charset="0"/>
              </a:rPr>
              <a:t>DaZ</a:t>
            </a:r>
            <a:r>
              <a:rPr lang="de-DE" sz="3100" b="1" dirty="0" smtClean="0">
                <a:solidFill>
                  <a:srgbClr val="0000FF"/>
                </a:solidFill>
                <a:latin typeface="+mn-lt"/>
                <a:ea typeface="ＭＳ Ｐゴシック" pitchFamily="34" charset="-128"/>
                <a:cs typeface="Arial" charset="0"/>
              </a:rPr>
              <a:t>“: mehrsprachige Elternfragebögen</a:t>
            </a:r>
            <a:endParaRPr lang="de-DE" sz="3100" b="1" dirty="0">
              <a:solidFill>
                <a:srgbClr val="0000FF"/>
              </a:solidFill>
              <a:latin typeface="+mn-lt"/>
              <a:ea typeface="ＭＳ Ｐゴシック" pitchFamily="34" charset="-128"/>
              <a:cs typeface="Arial" charset="0"/>
            </a:endParaRPr>
          </a:p>
        </p:txBody>
      </p:sp>
      <p:pic>
        <p:nvPicPr>
          <p:cNvPr id="128005"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5525" y="1477963"/>
            <a:ext cx="3262313" cy="4506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800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4700" y="1455738"/>
            <a:ext cx="3278188" cy="4494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a:xfrm>
            <a:off x="0" y="765175"/>
            <a:ext cx="9144000" cy="792163"/>
          </a:xfrm>
        </p:spPr>
        <p:txBody>
          <a:bodyPr/>
          <a:lstStyle/>
          <a:p>
            <a:pPr indent="361950" algn="l">
              <a:defRPr/>
            </a:pPr>
            <a:r>
              <a:rPr lang="de-DE" sz="3000" b="1" dirty="0" smtClean="0">
                <a:solidFill>
                  <a:srgbClr val="0000FF"/>
                </a:solidFill>
                <a:latin typeface="+mn-lt"/>
                <a:ea typeface="ＭＳ Ｐゴシック" pitchFamily="34" charset="-128"/>
                <a:cs typeface="Arial" charset="0"/>
              </a:rPr>
              <a:t>Feedback zu den Instrumenten &amp; Ergebnissen</a:t>
            </a:r>
            <a:endParaRPr lang="de-DE" sz="3000" b="1" dirty="0" smtClean="0">
              <a:solidFill>
                <a:srgbClr val="0000FF"/>
              </a:solidFill>
              <a:latin typeface="+mn-lt"/>
              <a:ea typeface="ＭＳ Ｐゴシック" pitchFamily="34" charset="-128"/>
              <a:cs typeface="Arial" charset="0"/>
            </a:endParaRPr>
          </a:p>
        </p:txBody>
      </p:sp>
      <p:pic>
        <p:nvPicPr>
          <p:cNvPr id="130051"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2"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3"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p:cNvSpPr>
            <a:spLocks noGrp="1"/>
          </p:cNvSpPr>
          <p:nvPr>
            <p:ph idx="1"/>
          </p:nvPr>
        </p:nvSpPr>
        <p:spPr>
          <a:xfrm>
            <a:off x="323850" y="1628775"/>
            <a:ext cx="8640763" cy="4248150"/>
          </a:xfrm>
        </p:spPr>
        <p:txBody>
          <a:bodyPr/>
          <a:lstStyle/>
          <a:p>
            <a:pPr marL="0" indent="0" algn="ctr">
              <a:buNone/>
            </a:pPr>
            <a:r>
              <a:rPr lang="de-DE" b="1" dirty="0"/>
              <a:t>Bitte kommentieren Sie die kennengelernten Verfahren auf den jeweiligen Plakaten</a:t>
            </a:r>
            <a:r>
              <a:rPr lang="de-DE" b="1" dirty="0" smtClean="0"/>
              <a:t>.</a:t>
            </a:r>
          </a:p>
          <a:p>
            <a:pPr marL="0" indent="0" algn="ctr">
              <a:buNone/>
            </a:pPr>
            <a:endParaRPr lang="de-DE" b="1" dirty="0"/>
          </a:p>
          <a:p>
            <a:pPr marL="0" eaLnBrk="1" fontAlgn="t" hangingPunct="1">
              <a:spcBef>
                <a:spcPts val="0"/>
              </a:spcBef>
              <a:spcAft>
                <a:spcPts val="0"/>
              </a:spcAft>
            </a:pPr>
            <a:r>
              <a:rPr lang="de-DE" sz="2800" b="1" dirty="0">
                <a:solidFill>
                  <a:srgbClr val="FF0000"/>
                </a:solidFill>
                <a:latin typeface="Calibri" panose="020F0502020204030204" pitchFamily="34" charset="0"/>
              </a:rPr>
              <a:t>Rot: </a:t>
            </a:r>
            <a:r>
              <a:rPr lang="de-DE" sz="2000" dirty="0" smtClean="0">
                <a:solidFill>
                  <a:srgbClr val="000000"/>
                </a:solidFill>
                <a:latin typeface="Calibri" panose="020F0502020204030204" pitchFamily="34" charset="0"/>
              </a:rPr>
              <a:t>Welche </a:t>
            </a:r>
            <a:r>
              <a:rPr lang="de-DE" sz="2000" dirty="0">
                <a:solidFill>
                  <a:srgbClr val="000000"/>
                </a:solidFill>
                <a:latin typeface="Calibri" panose="020F0502020204030204" pitchFamily="34" charset="0"/>
              </a:rPr>
              <a:t>Nachteile sehen Sie?</a:t>
            </a:r>
            <a:endParaRPr lang="de-DE" sz="1600" dirty="0">
              <a:latin typeface="Arial" panose="020B0604020202020204" pitchFamily="34" charset="0"/>
            </a:endParaRPr>
          </a:p>
          <a:p>
            <a:pPr marL="0" eaLnBrk="1" fontAlgn="t" hangingPunct="1">
              <a:spcBef>
                <a:spcPts val="0"/>
              </a:spcBef>
              <a:spcAft>
                <a:spcPts val="0"/>
              </a:spcAft>
            </a:pPr>
            <a:r>
              <a:rPr lang="de-DE" sz="2800" b="1" dirty="0">
                <a:solidFill>
                  <a:srgbClr val="77933C"/>
                </a:solidFill>
                <a:latin typeface="Calibri" panose="020F0502020204030204" pitchFamily="34" charset="0"/>
              </a:rPr>
              <a:t>Grün: </a:t>
            </a:r>
            <a:r>
              <a:rPr lang="de-DE" sz="2000" dirty="0" smtClean="0">
                <a:solidFill>
                  <a:srgbClr val="000000"/>
                </a:solidFill>
                <a:latin typeface="Calibri" panose="020F0502020204030204" pitchFamily="34" charset="0"/>
              </a:rPr>
              <a:t>Welche </a:t>
            </a:r>
            <a:r>
              <a:rPr lang="de-DE" sz="2000" dirty="0">
                <a:solidFill>
                  <a:srgbClr val="000000"/>
                </a:solidFill>
                <a:latin typeface="Calibri" panose="020F0502020204030204" pitchFamily="34" charset="0"/>
              </a:rPr>
              <a:t>Vorteile sehen Sie?</a:t>
            </a:r>
            <a:endParaRPr lang="de-DE" sz="1600" dirty="0">
              <a:latin typeface="Arial" panose="020B0604020202020204" pitchFamily="34" charset="0"/>
            </a:endParaRPr>
          </a:p>
          <a:p>
            <a:pPr marL="0" eaLnBrk="1" fontAlgn="t" hangingPunct="1">
              <a:spcBef>
                <a:spcPts val="0"/>
              </a:spcBef>
              <a:spcAft>
                <a:spcPts val="0"/>
              </a:spcAft>
            </a:pPr>
            <a:r>
              <a:rPr lang="de-DE" sz="2800" b="1" dirty="0">
                <a:solidFill>
                  <a:srgbClr val="FFC000"/>
                </a:solidFill>
                <a:latin typeface="Calibri" panose="020F0502020204030204" pitchFamily="34" charset="0"/>
              </a:rPr>
              <a:t>Gelb:</a:t>
            </a:r>
            <a:r>
              <a:rPr lang="de-DE" sz="2800" dirty="0">
                <a:solidFill>
                  <a:srgbClr val="FFC000"/>
                </a:solidFill>
                <a:latin typeface="Calibri" panose="020F0502020204030204" pitchFamily="34" charset="0"/>
              </a:rPr>
              <a:t> </a:t>
            </a:r>
            <a:r>
              <a:rPr lang="de-DE" sz="2000" dirty="0" smtClean="0">
                <a:solidFill>
                  <a:srgbClr val="000000"/>
                </a:solidFill>
                <a:latin typeface="Calibri" panose="020F0502020204030204" pitchFamily="34" charset="0"/>
              </a:rPr>
              <a:t>Welche </a:t>
            </a:r>
            <a:r>
              <a:rPr lang="de-DE" sz="2000" dirty="0">
                <a:solidFill>
                  <a:srgbClr val="000000"/>
                </a:solidFill>
                <a:latin typeface="Calibri" panose="020F0502020204030204" pitchFamily="34" charset="0"/>
              </a:rPr>
              <a:t>Aussagen über die Sprachkompetenzen können mit diesem Verfahren getroffen werden?</a:t>
            </a:r>
            <a:endParaRPr lang="de-DE" sz="1600" dirty="0">
              <a:latin typeface="Arial" panose="020B0604020202020204" pitchFamily="34" charset="0"/>
            </a:endParaRPr>
          </a:p>
          <a:p>
            <a:pPr marL="0" eaLnBrk="1" fontAlgn="t" hangingPunct="1">
              <a:spcBef>
                <a:spcPts val="0"/>
              </a:spcBef>
              <a:spcAft>
                <a:spcPts val="0"/>
              </a:spcAft>
            </a:pPr>
            <a:r>
              <a:rPr lang="de-DE" sz="2800" b="1" dirty="0">
                <a:solidFill>
                  <a:srgbClr val="558ED5"/>
                </a:solidFill>
                <a:latin typeface="Calibri" panose="020F0502020204030204" pitchFamily="34" charset="0"/>
              </a:rPr>
              <a:t>Blau: </a:t>
            </a:r>
            <a:r>
              <a:rPr lang="de-DE" sz="2000" dirty="0" smtClean="0">
                <a:solidFill>
                  <a:srgbClr val="000000"/>
                </a:solidFill>
                <a:latin typeface="Calibri" panose="020F0502020204030204" pitchFamily="34" charset="0"/>
              </a:rPr>
              <a:t>Inwiefern </a:t>
            </a:r>
            <a:r>
              <a:rPr lang="de-DE" sz="2000" dirty="0">
                <a:solidFill>
                  <a:srgbClr val="000000"/>
                </a:solidFill>
                <a:latin typeface="Calibri" panose="020F0502020204030204" pitchFamily="34" charset="0"/>
              </a:rPr>
              <a:t>werden spezifische Kompetenzen mehrsprachiger </a:t>
            </a:r>
            <a:r>
              <a:rPr lang="de-DE" sz="2000" dirty="0" err="1">
                <a:solidFill>
                  <a:srgbClr val="000000"/>
                </a:solidFill>
                <a:latin typeface="Calibri" panose="020F0502020204030204" pitchFamily="34" charset="0"/>
              </a:rPr>
              <a:t>SchülerInnen</a:t>
            </a:r>
            <a:r>
              <a:rPr lang="de-DE" sz="2000" dirty="0">
                <a:solidFill>
                  <a:srgbClr val="000000"/>
                </a:solidFill>
                <a:latin typeface="Calibri" panose="020F0502020204030204" pitchFamily="34" charset="0"/>
              </a:rPr>
              <a:t> berücksichtigt?</a:t>
            </a:r>
            <a:endParaRPr lang="de-DE" sz="1600" dirty="0">
              <a:latin typeface="Arial" panose="020B0604020202020204" pitchFamily="34" charset="0"/>
            </a:endParaRPr>
          </a:p>
          <a:p>
            <a:pPr marL="0" indent="0" algn="ctr" eaLnBrk="1" hangingPunct="1">
              <a:buFont typeface="Arial" panose="020B0604020202020204" pitchFamily="34" charset="0"/>
              <a:buNone/>
              <a:defRPr/>
            </a:pPr>
            <a:endParaRPr lang="de-DE" sz="1900" b="1" dirty="0"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09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0"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el 1"/>
          <p:cNvSpPr>
            <a:spLocks noGrp="1"/>
          </p:cNvSpPr>
          <p:nvPr>
            <p:ph type="title"/>
          </p:nvPr>
        </p:nvSpPr>
        <p:spPr>
          <a:xfrm>
            <a:off x="0" y="765175"/>
            <a:ext cx="9144000" cy="792163"/>
          </a:xfrm>
        </p:spPr>
        <p:txBody>
          <a:bodyPr/>
          <a:lstStyle/>
          <a:p>
            <a:pPr indent="361950" algn="l">
              <a:defRPr/>
            </a:pPr>
            <a:r>
              <a:rPr lang="de-DE" sz="3000" b="1" dirty="0" smtClean="0">
                <a:solidFill>
                  <a:srgbClr val="0000FF"/>
                </a:solidFill>
                <a:latin typeface="+mn-lt"/>
                <a:ea typeface="ＭＳ Ｐゴシック" pitchFamily="34" charset="-128"/>
                <a:cs typeface="Arial" charset="0"/>
              </a:rPr>
              <a:t>Internetquellen der Instrumente</a:t>
            </a:r>
            <a:endParaRPr lang="de-DE" sz="3000" b="1" dirty="0" smtClean="0">
              <a:solidFill>
                <a:srgbClr val="0000FF"/>
              </a:solidFill>
              <a:latin typeface="+mn-lt"/>
              <a:ea typeface="ＭＳ Ｐゴシック" pitchFamily="34" charset="-128"/>
              <a:cs typeface="Arial" charset="0"/>
            </a:endParaRPr>
          </a:p>
        </p:txBody>
      </p:sp>
      <p:sp>
        <p:nvSpPr>
          <p:cNvPr id="8" name="Content Placeholder 2"/>
          <p:cNvSpPr>
            <a:spLocks noGrp="1"/>
          </p:cNvSpPr>
          <p:nvPr>
            <p:ph idx="1"/>
          </p:nvPr>
        </p:nvSpPr>
        <p:spPr>
          <a:xfrm>
            <a:off x="457200" y="1600200"/>
            <a:ext cx="8229600" cy="3916363"/>
          </a:xfrm>
        </p:spPr>
        <p:txBody>
          <a:bodyPr rtlCol="0">
            <a:normAutofit fontScale="70000" lnSpcReduction="20000"/>
          </a:bodyPr>
          <a:lstStyle/>
          <a:p>
            <a:pPr marL="450215" indent="-450215" algn="just">
              <a:lnSpc>
                <a:spcPct val="150000"/>
              </a:lnSpc>
              <a:spcAft>
                <a:spcPts val="0"/>
              </a:spcAft>
            </a:pPr>
            <a:r>
              <a:rPr lang="de-DE" sz="1800" b="1" dirty="0">
                <a:ea typeface="Times New Roman"/>
                <a:cs typeface="Times New Roman"/>
              </a:rPr>
              <a:t>Niveaubeschreibungen </a:t>
            </a:r>
            <a:r>
              <a:rPr lang="de-DE" sz="1800" b="1" dirty="0" err="1">
                <a:ea typeface="Times New Roman"/>
                <a:cs typeface="Times New Roman"/>
              </a:rPr>
              <a:t>DaZ</a:t>
            </a:r>
            <a:r>
              <a:rPr lang="de-DE" sz="1800" b="1" dirty="0">
                <a:ea typeface="Times New Roman"/>
                <a:cs typeface="Times New Roman"/>
              </a:rPr>
              <a:t>:</a:t>
            </a:r>
            <a:endParaRPr lang="en-US" sz="1800" dirty="0">
              <a:latin typeface="Trebuchet MS"/>
              <a:ea typeface="Times New Roman"/>
              <a:cs typeface="Times New Roman"/>
            </a:endParaRPr>
          </a:p>
          <a:p>
            <a:pPr marL="0" indent="0">
              <a:lnSpc>
                <a:spcPct val="115000"/>
              </a:lnSpc>
              <a:spcBef>
                <a:spcPts val="250"/>
              </a:spcBef>
              <a:spcAft>
                <a:spcPts val="0"/>
              </a:spcAft>
              <a:buNone/>
            </a:pPr>
            <a:r>
              <a:rPr lang="de-DE" sz="2800" u="sng" dirty="0">
                <a:solidFill>
                  <a:srgbClr val="000000"/>
                </a:solidFill>
                <a:ea typeface="Times New Roman"/>
                <a:hlinkClick r:id="rId6"/>
              </a:rPr>
              <a:t>https://publikationen.sachsen.de/bdb/artikel/14477</a:t>
            </a:r>
            <a:r>
              <a:rPr lang="de-DE" sz="2800" dirty="0">
                <a:solidFill>
                  <a:srgbClr val="000000"/>
                </a:solidFill>
                <a:ea typeface="Times New Roman"/>
              </a:rPr>
              <a:t> (Sek1) </a:t>
            </a:r>
            <a:endParaRPr lang="en-US" sz="3600" dirty="0">
              <a:latin typeface="Times New Roman"/>
              <a:ea typeface="Times New Roman"/>
            </a:endParaRPr>
          </a:p>
          <a:p>
            <a:pPr marL="0" indent="0">
              <a:lnSpc>
                <a:spcPct val="115000"/>
              </a:lnSpc>
              <a:spcBef>
                <a:spcPts val="250"/>
              </a:spcBef>
              <a:spcAft>
                <a:spcPts val="0"/>
              </a:spcAft>
              <a:buNone/>
            </a:pPr>
            <a:r>
              <a:rPr lang="it-IT" sz="2800" u="sng" dirty="0">
                <a:solidFill>
                  <a:srgbClr val="000000"/>
                </a:solidFill>
                <a:ea typeface="Times New Roman"/>
                <a:hlinkClick r:id="rId7"/>
              </a:rPr>
              <a:t>https://publikationen.sachsen.de/bdb/artikel/14490</a:t>
            </a:r>
            <a:r>
              <a:rPr lang="it-IT" sz="2800" dirty="0">
                <a:solidFill>
                  <a:srgbClr val="000000"/>
                </a:solidFill>
                <a:ea typeface="Times New Roman"/>
              </a:rPr>
              <a:t> (</a:t>
            </a:r>
            <a:r>
              <a:rPr lang="it-IT" sz="2800" dirty="0" err="1">
                <a:solidFill>
                  <a:srgbClr val="000000"/>
                </a:solidFill>
                <a:ea typeface="Times New Roman"/>
              </a:rPr>
              <a:t>Primarstufe</a:t>
            </a:r>
            <a:r>
              <a:rPr lang="it-IT" sz="2800" dirty="0">
                <a:solidFill>
                  <a:srgbClr val="000000"/>
                </a:solidFill>
                <a:ea typeface="Times New Roman"/>
              </a:rPr>
              <a:t>)</a:t>
            </a:r>
            <a:endParaRPr lang="en-US" sz="3600" dirty="0">
              <a:latin typeface="Times New Roman"/>
              <a:ea typeface="Times New Roman"/>
            </a:endParaRPr>
          </a:p>
          <a:p>
            <a:pPr marL="0" indent="0">
              <a:lnSpc>
                <a:spcPct val="115000"/>
              </a:lnSpc>
              <a:spcBef>
                <a:spcPts val="250"/>
              </a:spcBef>
              <a:spcAft>
                <a:spcPts val="0"/>
              </a:spcAft>
              <a:buNone/>
            </a:pPr>
            <a:endParaRPr lang="en-US" sz="3600" dirty="0">
              <a:latin typeface="Times New Roman"/>
              <a:ea typeface="Times New Roman"/>
            </a:endParaRPr>
          </a:p>
          <a:p>
            <a:pPr>
              <a:lnSpc>
                <a:spcPct val="115000"/>
              </a:lnSpc>
              <a:spcAft>
                <a:spcPts val="0"/>
              </a:spcAft>
            </a:pPr>
            <a:r>
              <a:rPr lang="de-DE" sz="1800" b="1" dirty="0">
                <a:solidFill>
                  <a:srgbClr val="000000"/>
                </a:solidFill>
                <a:ea typeface="Times New Roman"/>
                <a:cs typeface="Times New Roman"/>
              </a:rPr>
              <a:t>Eigene C-Tests erstellen:</a:t>
            </a:r>
            <a:endParaRPr lang="en-US" sz="1800" dirty="0">
              <a:latin typeface="Trebuchet MS"/>
              <a:ea typeface="Times New Roman"/>
              <a:cs typeface="Times New Roman"/>
            </a:endParaRPr>
          </a:p>
          <a:p>
            <a:pPr marL="0" indent="0">
              <a:lnSpc>
                <a:spcPct val="115000"/>
              </a:lnSpc>
              <a:spcBef>
                <a:spcPts val="360"/>
              </a:spcBef>
              <a:spcAft>
                <a:spcPts val="0"/>
              </a:spcAft>
              <a:buNone/>
            </a:pPr>
            <a:r>
              <a:rPr lang="en-US" sz="1800" u="sng" dirty="0">
                <a:solidFill>
                  <a:srgbClr val="000000"/>
                </a:solidFill>
                <a:ea typeface="Times New Roman"/>
                <a:hlinkClick r:id="rId8"/>
              </a:rPr>
              <a:t>http://lingofox.dw.de/index.php?url=c-test</a:t>
            </a:r>
            <a:r>
              <a:rPr lang="de-DE" sz="4000" dirty="0">
                <a:solidFill>
                  <a:srgbClr val="000000"/>
                </a:solidFill>
                <a:ea typeface="Times New Roman"/>
              </a:rPr>
              <a:t> </a:t>
            </a:r>
            <a:endParaRPr lang="en-US" sz="3600" dirty="0">
              <a:latin typeface="Times New Roman"/>
              <a:ea typeface="Times New Roman"/>
            </a:endParaRPr>
          </a:p>
          <a:p>
            <a:pPr marL="0" indent="0">
              <a:lnSpc>
                <a:spcPct val="115000"/>
              </a:lnSpc>
              <a:spcBef>
                <a:spcPts val="250"/>
              </a:spcBef>
              <a:spcAft>
                <a:spcPts val="0"/>
              </a:spcAft>
              <a:buNone/>
            </a:pPr>
            <a:endParaRPr lang="en-US" sz="3600" dirty="0">
              <a:latin typeface="Times New Roman"/>
              <a:ea typeface="Times New Roman"/>
            </a:endParaRPr>
          </a:p>
          <a:p>
            <a:pPr marL="450215" indent="-450215" algn="just">
              <a:lnSpc>
                <a:spcPct val="150000"/>
              </a:lnSpc>
              <a:spcAft>
                <a:spcPts val="0"/>
              </a:spcAft>
            </a:pPr>
            <a:r>
              <a:rPr lang="de-DE" sz="1800" b="1" dirty="0">
                <a:solidFill>
                  <a:srgbClr val="000000"/>
                </a:solidFill>
                <a:ea typeface="Times New Roman"/>
                <a:cs typeface="Times New Roman"/>
              </a:rPr>
              <a:t>Förderdossier </a:t>
            </a:r>
            <a:r>
              <a:rPr lang="de-DE" sz="1800" b="1" dirty="0" err="1">
                <a:solidFill>
                  <a:srgbClr val="000000"/>
                </a:solidFill>
                <a:ea typeface="Times New Roman"/>
                <a:cs typeface="Times New Roman"/>
              </a:rPr>
              <a:t>DaZ</a:t>
            </a:r>
            <a:r>
              <a:rPr lang="de-DE" sz="1800" b="1" dirty="0">
                <a:solidFill>
                  <a:srgbClr val="000000"/>
                </a:solidFill>
                <a:ea typeface="Times New Roman"/>
                <a:cs typeface="Times New Roman"/>
              </a:rPr>
              <a:t>:</a:t>
            </a:r>
            <a:endParaRPr lang="en-US" sz="1800" dirty="0">
              <a:latin typeface="Trebuchet MS"/>
              <a:ea typeface="Times New Roman"/>
              <a:cs typeface="Times New Roman"/>
            </a:endParaRPr>
          </a:p>
          <a:p>
            <a:pPr marL="0" indent="0" algn="just">
              <a:lnSpc>
                <a:spcPct val="115000"/>
              </a:lnSpc>
              <a:spcBef>
                <a:spcPts val="215"/>
              </a:spcBef>
              <a:spcAft>
                <a:spcPts val="0"/>
              </a:spcAft>
              <a:buNone/>
            </a:pPr>
            <a:r>
              <a:rPr lang="de-DE" sz="1800" u="sng" dirty="0">
                <a:solidFill>
                  <a:srgbClr val="000000"/>
                </a:solidFill>
                <a:hlinkClick r:id="rId9"/>
              </a:rPr>
              <a:t>http://avk.formular.tg.ch/dokumente/temp/30942243-F0D6-CABE-427DA7EC69263FF4/Foerderdossier_DaZ_19_1_12.pdf?CFID=63883378&amp;CFTOKEN=22240617</a:t>
            </a:r>
            <a:endParaRPr lang="de-DE" sz="1800" u="sng" dirty="0">
              <a:solidFill>
                <a:srgbClr val="000000"/>
              </a:solidFill>
            </a:endParaRPr>
          </a:p>
          <a:p>
            <a:pPr marL="0" indent="0" algn="just">
              <a:lnSpc>
                <a:spcPct val="115000"/>
              </a:lnSpc>
              <a:spcBef>
                <a:spcPts val="215"/>
              </a:spcBef>
              <a:spcAft>
                <a:spcPts val="0"/>
              </a:spcAft>
              <a:buNone/>
            </a:pPr>
            <a:endParaRPr lang="de-DE" sz="1800" u="sng" dirty="0">
              <a:solidFill>
                <a:srgbClr val="000000"/>
              </a:solidFill>
              <a:latin typeface="Times New Roman"/>
              <a:ea typeface="Times New Roman"/>
            </a:endParaRPr>
          </a:p>
          <a:p>
            <a:pPr algn="just">
              <a:spcBef>
                <a:spcPts val="215"/>
              </a:spcBef>
            </a:pPr>
            <a:r>
              <a:rPr lang="de-DE" sz="1800" b="1" dirty="0" err="1">
                <a:solidFill>
                  <a:srgbClr val="000000"/>
                </a:solidFill>
                <a:ea typeface="Times New Roman"/>
                <a:cs typeface="Times New Roman"/>
              </a:rPr>
              <a:t>FörMig</a:t>
            </a:r>
            <a:r>
              <a:rPr lang="de-DE" sz="1800" b="1" dirty="0">
                <a:solidFill>
                  <a:srgbClr val="000000"/>
                </a:solidFill>
                <a:ea typeface="Times New Roman"/>
                <a:cs typeface="Times New Roman"/>
              </a:rPr>
              <a:t> „Fast Catch Bumerang“:</a:t>
            </a:r>
          </a:p>
          <a:p>
            <a:pPr marL="0" indent="0" algn="just">
              <a:spcBef>
                <a:spcPts val="215"/>
              </a:spcBef>
              <a:buNone/>
            </a:pPr>
            <a:r>
              <a:rPr lang="en-US" sz="1800" dirty="0">
                <a:solidFill>
                  <a:srgbClr val="000000"/>
                </a:solidFill>
                <a:ea typeface="Times New Roman"/>
                <a:cs typeface="Times New Roman"/>
                <a:hlinkClick r:id="rId10"/>
              </a:rPr>
              <a:t>http://www.uni-due.de/imperia/md/content/prodaz/reich_roth_d__ll_fastcatchbumerang.pdf</a:t>
            </a:r>
            <a:endParaRPr lang="en-US" sz="1800" dirty="0">
              <a:solidFill>
                <a:srgbClr val="000000"/>
              </a:solidFill>
              <a:ea typeface="Times New Roman"/>
              <a:cs typeface="Times New Roman"/>
            </a:endParaRPr>
          </a:p>
          <a:p>
            <a:pPr marL="0" indent="0" algn="just" fontAlgn="auto">
              <a:spcBef>
                <a:spcPts val="215"/>
              </a:spcBef>
              <a:spcAft>
                <a:spcPts val="0"/>
              </a:spcAft>
              <a:buFont typeface="Arial" panose="020B0604020202020204" pitchFamily="34" charset="0"/>
              <a:buNone/>
              <a:defRPr/>
            </a:pPr>
            <a:endParaRPr lang="en-US" sz="2500" b="1" dirty="0">
              <a:solidFill>
                <a:srgbClr val="000000"/>
              </a:solidFill>
              <a:ea typeface="Times New Roman"/>
              <a:cs typeface="Times New Roman"/>
            </a:endParaRPr>
          </a:p>
          <a:p>
            <a:pPr fontAlgn="auto">
              <a:spcAft>
                <a:spcPts val="0"/>
              </a:spcAft>
              <a:defRPr/>
            </a:pP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a:xfrm>
            <a:off x="0" y="765175"/>
            <a:ext cx="9144000" cy="792163"/>
          </a:xfrm>
        </p:spPr>
        <p:txBody>
          <a:bodyPr/>
          <a:lstStyle/>
          <a:p>
            <a:pPr indent="361950" algn="l">
              <a:defRPr/>
            </a:pPr>
            <a:r>
              <a:rPr lang="de-DE" sz="3600" b="1" dirty="0" smtClean="0">
                <a:solidFill>
                  <a:srgbClr val="0000FF"/>
                </a:solidFill>
                <a:latin typeface="+mn-lt"/>
                <a:ea typeface="ＭＳ Ｐゴシック" pitchFamily="34" charset="-128"/>
                <a:cs typeface="Arial" charset="0"/>
              </a:rPr>
              <a:t>6) Reflexion</a:t>
            </a:r>
            <a:endParaRPr lang="de-DE" sz="3600" b="1" dirty="0" smtClean="0">
              <a:solidFill>
                <a:srgbClr val="0000FF"/>
              </a:solidFill>
              <a:latin typeface="+mn-lt"/>
              <a:ea typeface="ＭＳ Ｐゴシック" pitchFamily="34" charset="-128"/>
              <a:cs typeface="Arial" charset="0"/>
            </a:endParaRPr>
          </a:p>
        </p:txBody>
      </p:sp>
      <p:pic>
        <p:nvPicPr>
          <p:cNvPr id="134147"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9"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323850" y="1700213"/>
            <a:ext cx="8640763" cy="4525962"/>
          </a:xfrm>
        </p:spPr>
        <p:txBody>
          <a:bodyPr/>
          <a:lstStyle/>
          <a:p>
            <a:r>
              <a:rPr lang="de-DE" sz="2800" dirty="0"/>
              <a:t>Fiel Ihnen die Umsetzung des Instruments </a:t>
            </a:r>
            <a:r>
              <a:rPr lang="de-DE" sz="2800" dirty="0" smtClean="0"/>
              <a:t>leicht/schwer? Warum?</a:t>
            </a:r>
            <a:endParaRPr lang="de-DE" sz="2800" dirty="0"/>
          </a:p>
          <a:p>
            <a:r>
              <a:rPr lang="de-DE" sz="2800" dirty="0"/>
              <a:t>Auf welche Schwierigkeiten sind Sie gestoßen?</a:t>
            </a:r>
          </a:p>
          <a:p>
            <a:r>
              <a:rPr lang="de-DE" sz="2800" dirty="0"/>
              <a:t>Welche Vor- und Nachteile sehen Sie bei dem Verfahren?</a:t>
            </a:r>
          </a:p>
          <a:p>
            <a:r>
              <a:rPr lang="de-DE" sz="2800" dirty="0"/>
              <a:t>Können Sie sich vorstellen eines der Verfahren in Ihrem Unterricht umzusetzen</a:t>
            </a:r>
            <a:r>
              <a:rPr lang="de-DE" sz="2800" dirty="0" smtClean="0"/>
              <a:t>? Warum (nicht)?</a:t>
            </a:r>
            <a:endParaRPr lang="de-DE" sz="28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a:xfrm>
            <a:off x="0" y="765175"/>
            <a:ext cx="9144000" cy="792163"/>
          </a:xfrm>
        </p:spPr>
        <p:txBody>
          <a:bodyPr/>
          <a:lstStyle/>
          <a:p>
            <a:pPr indent="361950" algn="l">
              <a:defRPr/>
            </a:pPr>
            <a:r>
              <a:rPr lang="de-DE" sz="3000" b="1" dirty="0" smtClean="0">
                <a:solidFill>
                  <a:srgbClr val="0000FF"/>
                </a:solidFill>
                <a:latin typeface="+mn-lt"/>
                <a:ea typeface="ＭＳ Ｐゴシック" pitchFamily="34" charset="-128"/>
                <a:cs typeface="Arial" charset="0"/>
              </a:rPr>
              <a:t>6) Reflexion &amp; Diskussion</a:t>
            </a:r>
            <a:endParaRPr lang="de-DE" sz="3000" b="1" dirty="0" smtClean="0">
              <a:solidFill>
                <a:srgbClr val="0000FF"/>
              </a:solidFill>
              <a:latin typeface="+mn-lt"/>
              <a:ea typeface="ＭＳ Ｐゴシック" pitchFamily="34" charset="-128"/>
              <a:cs typeface="Arial" charset="0"/>
            </a:endParaRPr>
          </a:p>
        </p:txBody>
      </p:sp>
      <p:pic>
        <p:nvPicPr>
          <p:cNvPr id="130051"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2"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3"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p:cNvSpPr>
            <a:spLocks noGrp="1"/>
          </p:cNvSpPr>
          <p:nvPr>
            <p:ph idx="1"/>
          </p:nvPr>
        </p:nvSpPr>
        <p:spPr>
          <a:xfrm>
            <a:off x="323850" y="1628775"/>
            <a:ext cx="8640763" cy="4248150"/>
          </a:xfrm>
        </p:spPr>
        <p:txBody>
          <a:bodyPr/>
          <a:lstStyle/>
          <a:p>
            <a:pPr lvl="0"/>
            <a:r>
              <a:rPr lang="de-DE" sz="2000" dirty="0"/>
              <a:t>Es gibt </a:t>
            </a:r>
            <a:r>
              <a:rPr lang="de-DE" sz="2000" b="1" dirty="0"/>
              <a:t>viele Verfahren </a:t>
            </a:r>
            <a:r>
              <a:rPr lang="de-DE" sz="2000" dirty="0"/>
              <a:t>zur </a:t>
            </a:r>
            <a:r>
              <a:rPr lang="de-DE" sz="2000" dirty="0" err="1"/>
              <a:t>Sprachstandserhebung</a:t>
            </a:r>
            <a:endParaRPr lang="de-DE" sz="2000" dirty="0"/>
          </a:p>
          <a:p>
            <a:pPr lvl="0"/>
            <a:r>
              <a:rPr lang="de-DE" sz="2000" dirty="0"/>
              <a:t>Die meisten richten sich an die </a:t>
            </a:r>
            <a:r>
              <a:rPr lang="de-DE" sz="2000" b="1" dirty="0"/>
              <a:t>Altersgruppe von 5-6 </a:t>
            </a:r>
            <a:r>
              <a:rPr lang="de-DE" sz="2000" dirty="0"/>
              <a:t>Jahren (meist Selektionsdiagnostik für Einschulung)</a:t>
            </a:r>
            <a:endParaRPr lang="en-US" sz="2000" dirty="0"/>
          </a:p>
          <a:p>
            <a:pPr lvl="0"/>
            <a:r>
              <a:rPr lang="de-DE" sz="2000" b="1" dirty="0"/>
              <a:t>Fehlende Transparenz: </a:t>
            </a:r>
            <a:r>
              <a:rPr lang="de-DE" sz="2000" dirty="0"/>
              <a:t>Funktion der Tests (Diagnostik/Selektion) wird häufig nicht klar definiert, unklar an welcher Norm Auswertung orientiert ist</a:t>
            </a:r>
            <a:endParaRPr lang="en-US" sz="2000" dirty="0"/>
          </a:p>
          <a:p>
            <a:pPr lvl="0"/>
            <a:r>
              <a:rPr lang="de-DE" sz="2000" dirty="0"/>
              <a:t>Häufig </a:t>
            </a:r>
            <a:r>
              <a:rPr lang="de-DE" sz="2000" b="1" dirty="0"/>
              <a:t>undifferenzierte Beurteilung</a:t>
            </a:r>
            <a:r>
              <a:rPr lang="de-DE" sz="2000" dirty="0"/>
              <a:t> der mehrsprachigen Schüler mit den Norm der Muttersprachler</a:t>
            </a:r>
          </a:p>
          <a:p>
            <a:pPr lvl="0"/>
            <a:r>
              <a:rPr lang="de-DE" sz="2000" dirty="0"/>
              <a:t>Wenig Verfahren geben </a:t>
            </a:r>
            <a:r>
              <a:rPr lang="de-DE" sz="2000" b="1" dirty="0"/>
              <a:t>konkrete Hinweise </a:t>
            </a:r>
            <a:r>
              <a:rPr lang="de-DE" sz="2000" dirty="0"/>
              <a:t>für die weitere Förderung, sondern lassen die </a:t>
            </a:r>
            <a:r>
              <a:rPr lang="de-DE" sz="2000" dirty="0" err="1"/>
              <a:t>LehrerInnen</a:t>
            </a:r>
            <a:r>
              <a:rPr lang="de-DE" sz="2000" dirty="0"/>
              <a:t> alleine stehen</a:t>
            </a:r>
          </a:p>
          <a:p>
            <a:pPr lvl="0"/>
            <a:endParaRPr lang="de-DE" sz="1100" b="1" dirty="0"/>
          </a:p>
          <a:p>
            <a:pPr marL="0" indent="0">
              <a:buNone/>
            </a:pPr>
            <a:r>
              <a:rPr lang="de-DE" sz="1500" b="1" dirty="0"/>
              <a:t>Literatur: </a:t>
            </a:r>
            <a:r>
              <a:rPr lang="de-DE" sz="1500" dirty="0" err="1"/>
              <a:t>Ehlich</a:t>
            </a:r>
            <a:r>
              <a:rPr lang="de-DE" sz="1500" dirty="0"/>
              <a:t> (2005): 150 ff., 162 ff. ; </a:t>
            </a:r>
            <a:r>
              <a:rPr lang="de-DE" sz="1500" dirty="0" err="1"/>
              <a:t>Lengyel</a:t>
            </a:r>
            <a:r>
              <a:rPr lang="de-DE" sz="1500" dirty="0"/>
              <a:t>, Reich, Roth, Döll (2009): 25</a:t>
            </a:r>
            <a:endParaRPr lang="en-US" sz="2300" dirty="0"/>
          </a:p>
          <a:p>
            <a:pPr marL="0" indent="0" algn="ctr" eaLnBrk="1" hangingPunct="1">
              <a:buFont typeface="Arial" panose="020B0604020202020204" pitchFamily="34" charset="0"/>
              <a:buNone/>
              <a:defRPr/>
            </a:pPr>
            <a:endParaRPr lang="de-DE" sz="1900" b="1" dirty="0" smtClean="0"/>
          </a:p>
        </p:txBody>
      </p:sp>
    </p:spTree>
    <p:extLst>
      <p:ext uri="{BB962C8B-B14F-4D97-AF65-F5344CB8AC3E}">
        <p14:creationId xmlns:p14="http://schemas.microsoft.com/office/powerpoint/2010/main" val="118190570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a:xfrm>
            <a:off x="0" y="765175"/>
            <a:ext cx="9144000" cy="792163"/>
          </a:xfrm>
        </p:spPr>
        <p:txBody>
          <a:bodyPr/>
          <a:lstStyle/>
          <a:p>
            <a:pPr indent="361950" algn="l">
              <a:defRPr/>
            </a:pPr>
            <a:r>
              <a:rPr lang="de-DE" sz="3600" b="1" dirty="0">
                <a:solidFill>
                  <a:srgbClr val="0000FF"/>
                </a:solidFill>
                <a:latin typeface="+mn-lt"/>
                <a:ea typeface="ＭＳ Ｐゴシック" pitchFamily="34" charset="-128"/>
                <a:cs typeface="Arial" charset="0"/>
              </a:rPr>
              <a:t>7</a:t>
            </a:r>
            <a:r>
              <a:rPr lang="de-DE" sz="3600" b="1" dirty="0" smtClean="0">
                <a:solidFill>
                  <a:srgbClr val="0000FF"/>
                </a:solidFill>
                <a:latin typeface="+mn-lt"/>
                <a:ea typeface="ＭＳ Ｐゴシック" pitchFamily="34" charset="-128"/>
                <a:cs typeface="Arial" charset="0"/>
              </a:rPr>
              <a:t>. </a:t>
            </a:r>
            <a:r>
              <a:rPr lang="de-DE" sz="3600" b="1" dirty="0" smtClean="0">
                <a:solidFill>
                  <a:srgbClr val="0000FF"/>
                </a:solidFill>
                <a:latin typeface="+mn-lt"/>
                <a:ea typeface="ＭＳ Ｐゴシック" pitchFamily="34" charset="-128"/>
                <a:cs typeface="Arial" charset="0"/>
              </a:rPr>
              <a:t>Reflexion &amp; Ausblick</a:t>
            </a:r>
            <a:endParaRPr lang="de-DE" sz="3600" b="1" dirty="0" smtClean="0">
              <a:solidFill>
                <a:srgbClr val="0000FF"/>
              </a:solidFill>
              <a:latin typeface="+mn-lt"/>
              <a:ea typeface="ＭＳ Ｐゴシック" pitchFamily="34" charset="-128"/>
              <a:cs typeface="Arial" charset="0"/>
            </a:endParaRPr>
          </a:p>
        </p:txBody>
      </p:sp>
      <p:pic>
        <p:nvPicPr>
          <p:cNvPr id="138243"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5"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6" name="Content Placeholder 2"/>
          <p:cNvSpPr>
            <a:spLocks noGrp="1"/>
          </p:cNvSpPr>
          <p:nvPr>
            <p:ph idx="1"/>
          </p:nvPr>
        </p:nvSpPr>
        <p:spPr>
          <a:xfrm>
            <a:off x="457200" y="2060575"/>
            <a:ext cx="8229600" cy="2909888"/>
          </a:xfrm>
        </p:spPr>
        <p:txBody>
          <a:bodyPr/>
          <a:lstStyle/>
          <a:p>
            <a:pPr marL="0" indent="0">
              <a:buNone/>
            </a:pPr>
            <a:r>
              <a:rPr lang="de-DE" sz="2800" b="1" dirty="0"/>
              <a:t>Was sind Ihre persönlichen Ziele in Bezug auf </a:t>
            </a:r>
            <a:r>
              <a:rPr lang="de-DE" sz="2800" b="1" dirty="0" err="1"/>
              <a:t>Sprachstandserhebungen</a:t>
            </a:r>
            <a:r>
              <a:rPr lang="de-DE" sz="2800" b="1" dirty="0"/>
              <a:t> für die nächsten ….</a:t>
            </a:r>
          </a:p>
          <a:p>
            <a:pPr marL="0" indent="0">
              <a:buNone/>
            </a:pPr>
            <a:endParaRPr lang="de-DE" sz="2800" b="1" dirty="0"/>
          </a:p>
          <a:p>
            <a:pPr marL="0" indent="0">
              <a:buNone/>
            </a:pPr>
            <a:r>
              <a:rPr lang="de-DE" sz="2800" dirty="0"/>
              <a:t>… 3 Tage</a:t>
            </a:r>
          </a:p>
          <a:p>
            <a:pPr marL="0" indent="0">
              <a:buNone/>
            </a:pPr>
            <a:r>
              <a:rPr lang="de-DE" sz="2800" dirty="0"/>
              <a:t>		    …. 3 Wochen</a:t>
            </a:r>
          </a:p>
          <a:p>
            <a:pPr marL="0" indent="0">
              <a:buNone/>
            </a:pPr>
            <a:r>
              <a:rPr lang="de-DE" sz="2800" dirty="0"/>
              <a:t>				              … 3 Monate?</a:t>
            </a:r>
            <a:endParaRPr lang="en-US" sz="28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a:xfrm>
            <a:off x="0" y="765175"/>
            <a:ext cx="9144000" cy="792163"/>
          </a:xfrm>
        </p:spPr>
        <p:txBody>
          <a:bodyPr/>
          <a:lstStyle/>
          <a:p>
            <a:pPr indent="361950" algn="l">
              <a:defRPr/>
            </a:pPr>
            <a:r>
              <a:rPr lang="de-DE" sz="3600" b="1" dirty="0" smtClean="0">
                <a:solidFill>
                  <a:srgbClr val="0000FF"/>
                </a:solidFill>
                <a:latin typeface="+mn-lt"/>
                <a:ea typeface="ＭＳ Ｐゴシック" pitchFamily="34" charset="-128"/>
                <a:cs typeface="Arial" charset="0"/>
              </a:rPr>
              <a:t>2. </a:t>
            </a:r>
            <a:r>
              <a:rPr lang="de-DE" sz="3600" b="1" dirty="0" smtClean="0">
                <a:solidFill>
                  <a:srgbClr val="0000FF"/>
                </a:solidFill>
                <a:latin typeface="+mn-lt"/>
                <a:ea typeface="ＭＳ Ｐゴシック" pitchFamily="34" charset="-128"/>
                <a:cs typeface="Arial" charset="0"/>
              </a:rPr>
              <a:t>Warm-up</a:t>
            </a:r>
            <a:endParaRPr lang="de-DE" sz="3600" b="1" dirty="0" smtClean="0">
              <a:solidFill>
                <a:srgbClr val="0000FF"/>
              </a:solidFill>
              <a:latin typeface="+mn-lt"/>
              <a:ea typeface="ＭＳ Ｐゴシック" pitchFamily="34" charset="-128"/>
              <a:cs typeface="Arial" charset="0"/>
            </a:endParaRPr>
          </a:p>
        </p:txBody>
      </p:sp>
      <p:pic>
        <p:nvPicPr>
          <p:cNvPr id="27651"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4379913" y="1052513"/>
            <a:ext cx="4584700" cy="1877437"/>
          </a:xfrm>
          <a:prstGeom prst="rect">
            <a:avLst/>
          </a:prstGeom>
          <a:noFill/>
        </p:spPr>
        <p:txBody>
          <a:bodyPr>
            <a:spAutoFit/>
          </a:bodyPr>
          <a:lstStyle/>
          <a:p>
            <a:pPr marL="457200" lvl="0" indent="-457200">
              <a:buFont typeface="+mj-lt"/>
              <a:buAutoNum type="alphaLcParenR"/>
            </a:pPr>
            <a:r>
              <a:rPr lang="de-DE" b="1" dirty="0">
                <a:solidFill>
                  <a:srgbClr val="00B0F0"/>
                </a:solidFill>
              </a:rPr>
              <a:t>Wurzeln:</a:t>
            </a:r>
            <a:r>
              <a:rPr lang="de-DE" dirty="0">
                <a:solidFill>
                  <a:srgbClr val="00B0F0"/>
                </a:solidFill>
              </a:rPr>
              <a:t> </a:t>
            </a:r>
            <a:r>
              <a:rPr lang="de-DE" dirty="0"/>
              <a:t>Welche Sprachen sprechen Ihre </a:t>
            </a:r>
            <a:r>
              <a:rPr lang="de-DE" dirty="0" err="1"/>
              <a:t>SchülerInnen</a:t>
            </a:r>
            <a:r>
              <a:rPr lang="de-DE" dirty="0"/>
              <a:t>?</a:t>
            </a:r>
          </a:p>
          <a:p>
            <a:pPr marL="342900" lvl="0" indent="-342900">
              <a:buFont typeface="+mj-lt"/>
              <a:buAutoNum type="alphaLcParenR"/>
            </a:pPr>
            <a:endParaRPr lang="en-US" sz="400" dirty="0"/>
          </a:p>
          <a:p>
            <a:pPr marL="342900" lvl="0" indent="-342900">
              <a:buFont typeface="+mj-lt"/>
              <a:buAutoNum type="alphaLcParenR"/>
            </a:pPr>
            <a:r>
              <a:rPr lang="de-DE" b="1" dirty="0">
                <a:solidFill>
                  <a:srgbClr val="92D050"/>
                </a:solidFill>
              </a:rPr>
              <a:t>Baumkrone:</a:t>
            </a:r>
            <a:r>
              <a:rPr lang="de-DE" dirty="0">
                <a:solidFill>
                  <a:srgbClr val="92D050"/>
                </a:solidFill>
              </a:rPr>
              <a:t> </a:t>
            </a:r>
            <a:r>
              <a:rPr lang="de-DE" dirty="0"/>
              <a:t>Welche Kompetenzen sollten/können erhoben werden?</a:t>
            </a:r>
          </a:p>
          <a:p>
            <a:pPr marL="342900" lvl="0" indent="-342900">
              <a:buFont typeface="+mj-lt"/>
              <a:buAutoNum type="alphaLcParenR"/>
            </a:pPr>
            <a:endParaRPr lang="en-US" sz="400" dirty="0"/>
          </a:p>
          <a:p>
            <a:pPr marL="342900" lvl="0" indent="-342900">
              <a:buFont typeface="+mj-lt"/>
              <a:buAutoNum type="alphaLcParenR"/>
            </a:pPr>
            <a:r>
              <a:rPr lang="de-DE" b="1" dirty="0">
                <a:solidFill>
                  <a:srgbClr val="FFC000"/>
                </a:solidFill>
              </a:rPr>
              <a:t>Lupe:</a:t>
            </a:r>
            <a:r>
              <a:rPr lang="de-DE" dirty="0">
                <a:solidFill>
                  <a:srgbClr val="FFC000"/>
                </a:solidFill>
              </a:rPr>
              <a:t> </a:t>
            </a:r>
            <a:r>
              <a:rPr lang="de-DE" dirty="0"/>
              <a:t>Welche Verfahren zur Erfassung des Sprachstands kennen Sie?</a:t>
            </a:r>
            <a:endParaRPr lang="en-US" dirty="0"/>
          </a:p>
        </p:txBody>
      </p:sp>
      <p:sp>
        <p:nvSpPr>
          <p:cNvPr id="15" name="TextBox 14"/>
          <p:cNvSpPr txBox="1"/>
          <p:nvPr/>
        </p:nvSpPr>
        <p:spPr>
          <a:xfrm>
            <a:off x="4356100" y="3594100"/>
            <a:ext cx="3816350" cy="1308050"/>
          </a:xfrm>
          <a:prstGeom prst="rect">
            <a:avLst/>
          </a:prstGeom>
          <a:noFill/>
          <a:ln w="19050">
            <a:solidFill>
              <a:schemeClr val="tx1"/>
            </a:solidFill>
          </a:ln>
        </p:spPr>
        <p:txBody>
          <a:bodyPr>
            <a:spAutoFit/>
          </a:bodyPr>
          <a:lstStyle/>
          <a:p>
            <a:pPr eaLnBrk="1" fontAlgn="auto" hangingPunct="1">
              <a:spcBef>
                <a:spcPts val="0"/>
              </a:spcBef>
              <a:spcAft>
                <a:spcPts val="0"/>
              </a:spcAft>
              <a:defRPr/>
            </a:pPr>
            <a:endParaRPr lang="de-DE" sz="900" b="1" dirty="0">
              <a:solidFill>
                <a:prstClr val="black"/>
              </a:solidFill>
              <a:latin typeface="Calibri"/>
            </a:endParaRPr>
          </a:p>
          <a:p>
            <a:pPr marL="342900" indent="-342900">
              <a:buFont typeface="+mj-lt"/>
              <a:buAutoNum type="arabicPeriod"/>
            </a:pPr>
            <a:r>
              <a:rPr lang="de-DE" sz="1400" b="1" dirty="0"/>
              <a:t>Bitte bearbeiten Sie Ihren Sprachenbaum zunächst alleine.</a:t>
            </a:r>
          </a:p>
          <a:p>
            <a:pPr marL="342900" indent="-342900">
              <a:buFont typeface="+mj-lt"/>
              <a:buAutoNum type="arabicPeriod"/>
            </a:pPr>
            <a:endParaRPr lang="de-DE" sz="1400" b="1" dirty="0"/>
          </a:p>
          <a:p>
            <a:pPr marL="342900" indent="-342900">
              <a:buFont typeface="+mj-lt"/>
              <a:buAutoNum type="arabicPeriod"/>
            </a:pPr>
            <a:r>
              <a:rPr lang="de-DE" sz="1400" b="1" dirty="0"/>
              <a:t>Tauschen Sie sich dann mit Ihrem/r </a:t>
            </a:r>
            <a:r>
              <a:rPr lang="de-DE" sz="1400" b="1" dirty="0" err="1"/>
              <a:t>NachbarIn</a:t>
            </a:r>
            <a:r>
              <a:rPr lang="de-DE" sz="1400" b="1" dirty="0"/>
              <a:t> aus.</a:t>
            </a:r>
            <a:endParaRPr lang="en-US" sz="1400" b="1" dirty="0"/>
          </a:p>
        </p:txBody>
      </p:sp>
      <p:pic>
        <p:nvPicPr>
          <p:cNvPr id="16" name="Picture 2" descr="\\abz01fst\users\user\aaulbert\Desktop\Sprachenbau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1802" y="1535472"/>
            <a:ext cx="3130932" cy="4428530"/>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p:cNvSpPr/>
          <p:nvPr/>
        </p:nvSpPr>
        <p:spPr>
          <a:xfrm>
            <a:off x="342415" y="1901911"/>
            <a:ext cx="1359768" cy="965356"/>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543680" y="1711623"/>
            <a:ext cx="1198748" cy="864096"/>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51520" y="4695900"/>
            <a:ext cx="1296144" cy="792088"/>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a:xfrm>
            <a:off x="0" y="765175"/>
            <a:ext cx="9144000" cy="792163"/>
          </a:xfrm>
        </p:spPr>
        <p:txBody>
          <a:bodyPr/>
          <a:lstStyle/>
          <a:p>
            <a:pPr indent="361950" algn="l">
              <a:defRPr/>
            </a:pPr>
            <a:r>
              <a:rPr lang="de-DE" sz="3600" b="1" dirty="0" smtClean="0">
                <a:solidFill>
                  <a:srgbClr val="0000FF"/>
                </a:solidFill>
                <a:latin typeface="+mn-lt"/>
                <a:ea typeface="ＭＳ Ｐゴシック" pitchFamily="34" charset="-128"/>
                <a:cs typeface="Arial" charset="0"/>
              </a:rPr>
              <a:t>7</a:t>
            </a:r>
            <a:r>
              <a:rPr lang="de-DE" sz="3600" b="1" dirty="0">
                <a:solidFill>
                  <a:srgbClr val="0000FF"/>
                </a:solidFill>
                <a:latin typeface="+mn-lt"/>
                <a:ea typeface="ＭＳ Ｐゴシック" pitchFamily="34" charset="-128"/>
                <a:cs typeface="Arial" charset="0"/>
              </a:rPr>
              <a:t>)</a:t>
            </a:r>
            <a:r>
              <a:rPr lang="de-DE" sz="3600" b="1" dirty="0" smtClean="0">
                <a:solidFill>
                  <a:srgbClr val="0000FF"/>
                </a:solidFill>
                <a:latin typeface="+mn-lt"/>
                <a:ea typeface="ＭＳ Ｐゴシック" pitchFamily="34" charset="-128"/>
                <a:cs typeface="Arial" charset="0"/>
              </a:rPr>
              <a:t> </a:t>
            </a:r>
            <a:r>
              <a:rPr lang="de-DE" sz="3600" b="1" dirty="0" smtClean="0">
                <a:solidFill>
                  <a:srgbClr val="0000FF"/>
                </a:solidFill>
                <a:latin typeface="+mn-lt"/>
                <a:ea typeface="ＭＳ Ｐゴシック" pitchFamily="34" charset="-128"/>
                <a:cs typeface="Arial" charset="0"/>
              </a:rPr>
              <a:t>Feedback &amp; </a:t>
            </a:r>
            <a:r>
              <a:rPr lang="de-DE" sz="3600" b="1" dirty="0" smtClean="0">
                <a:solidFill>
                  <a:srgbClr val="0000FF"/>
                </a:solidFill>
                <a:latin typeface="+mn-lt"/>
                <a:ea typeface="ＭＳ Ｐゴシック" pitchFamily="34" charset="-128"/>
                <a:cs typeface="Arial" charset="0"/>
              </a:rPr>
              <a:t>Abschluss</a:t>
            </a:r>
            <a:endParaRPr lang="de-DE" sz="3600" b="1" dirty="0" smtClean="0">
              <a:solidFill>
                <a:srgbClr val="0000FF"/>
              </a:solidFill>
              <a:latin typeface="+mn-lt"/>
              <a:ea typeface="ＭＳ Ｐゴシック" pitchFamily="34" charset="-128"/>
              <a:cs typeface="Arial" charset="0"/>
            </a:endParaRPr>
          </a:p>
        </p:txBody>
      </p:sp>
      <p:pic>
        <p:nvPicPr>
          <p:cNvPr id="140291"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2"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3"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a:spLocks noGrp="1"/>
          </p:cNvSpPr>
          <p:nvPr>
            <p:ph idx="1"/>
          </p:nvPr>
        </p:nvSpPr>
        <p:spPr>
          <a:xfrm>
            <a:off x="3132138" y="1600200"/>
            <a:ext cx="6011862" cy="4635500"/>
          </a:xfrm>
        </p:spPr>
        <p:txBody>
          <a:bodyPr rtlCol="0">
            <a:normAutofit fontScale="70000" lnSpcReduction="20000"/>
          </a:bodyPr>
          <a:lstStyle/>
          <a:p>
            <a:pPr marL="0" indent="0" fontAlgn="auto">
              <a:spcAft>
                <a:spcPts val="0"/>
              </a:spcAft>
              <a:buFont typeface="Arial" panose="020B0604020202020204" pitchFamily="34" charset="0"/>
              <a:buNone/>
              <a:defRPr/>
            </a:pPr>
            <a:endParaRPr lang="de-DE" dirty="0" smtClean="0"/>
          </a:p>
          <a:p>
            <a:pPr marL="0" indent="0">
              <a:buNone/>
            </a:pPr>
            <a:endParaRPr lang="de-DE" dirty="0"/>
          </a:p>
          <a:p>
            <a:pPr marL="0" indent="0">
              <a:buNone/>
            </a:pPr>
            <a:r>
              <a:rPr lang="de-DE" b="1" i="1" dirty="0">
                <a:solidFill>
                  <a:schemeClr val="accent2">
                    <a:lumMod val="75000"/>
                  </a:schemeClr>
                </a:solidFill>
              </a:rPr>
              <a:t>Was fiel Ihnen leicht?</a:t>
            </a:r>
          </a:p>
          <a:p>
            <a:pPr marL="0" indent="0">
              <a:buNone/>
            </a:pPr>
            <a:endParaRPr lang="de-DE" b="1" i="1" dirty="0">
              <a:solidFill>
                <a:schemeClr val="accent2">
                  <a:lumMod val="75000"/>
                </a:schemeClr>
              </a:solidFill>
            </a:endParaRPr>
          </a:p>
          <a:p>
            <a:pPr marL="0" indent="0">
              <a:buNone/>
            </a:pPr>
            <a:endParaRPr lang="de-DE" b="1" i="1" dirty="0">
              <a:solidFill>
                <a:schemeClr val="accent2">
                  <a:lumMod val="75000"/>
                </a:schemeClr>
              </a:solidFill>
            </a:endParaRPr>
          </a:p>
          <a:p>
            <a:pPr marL="0" indent="0">
              <a:buNone/>
            </a:pPr>
            <a:r>
              <a:rPr lang="de-DE" b="1" i="1" dirty="0">
                <a:solidFill>
                  <a:schemeClr val="accent2">
                    <a:lumMod val="75000"/>
                  </a:schemeClr>
                </a:solidFill>
              </a:rPr>
              <a:t>Bei welchen Inhalten ist Ihnen „ein Licht aufgegangen“?</a:t>
            </a:r>
          </a:p>
          <a:p>
            <a:pPr marL="0" indent="0">
              <a:buNone/>
            </a:pPr>
            <a:endParaRPr lang="de-DE" b="1" i="1" dirty="0">
              <a:solidFill>
                <a:schemeClr val="accent2">
                  <a:lumMod val="75000"/>
                </a:schemeClr>
              </a:solidFill>
            </a:endParaRPr>
          </a:p>
          <a:p>
            <a:pPr marL="0" indent="0">
              <a:buNone/>
            </a:pPr>
            <a:endParaRPr lang="de-DE" b="1" i="1" dirty="0">
              <a:solidFill>
                <a:schemeClr val="accent2">
                  <a:lumMod val="75000"/>
                </a:schemeClr>
              </a:solidFill>
            </a:endParaRPr>
          </a:p>
          <a:p>
            <a:pPr marL="0" indent="0">
              <a:buNone/>
            </a:pPr>
            <a:r>
              <a:rPr lang="de-DE" b="1" i="1" dirty="0">
                <a:solidFill>
                  <a:schemeClr val="accent2">
                    <a:lumMod val="75000"/>
                  </a:schemeClr>
                </a:solidFill>
              </a:rPr>
              <a:t>Was fällt Ihnen noch schwer? Welche Ihrer Fragen sind noch offen geblieben?</a:t>
            </a:r>
          </a:p>
          <a:p>
            <a:pPr marL="0" indent="0">
              <a:buNone/>
            </a:pPr>
            <a:endParaRPr lang="de-DE" dirty="0"/>
          </a:p>
          <a:p>
            <a:pPr marL="0" indent="0">
              <a:buNone/>
            </a:pPr>
            <a:r>
              <a:rPr lang="de-DE" sz="1700" b="1" dirty="0"/>
              <a:t>Bildquellen: </a:t>
            </a:r>
            <a:r>
              <a:rPr lang="de-DE" sz="1700" dirty="0"/>
              <a:t>http://www.fsk-hh.org/files/sendung/stein.jpg (Stein), http://www.betten-deubele.de/wp-content/uploads/2011/04/feder.jpg (Feder), http://photoblog.dralzheimer.stylesyndication.de/images/eine_kerze_in_der_dunkelheit.jpg (Kerze)</a:t>
            </a:r>
            <a:endParaRPr lang="de-DE" sz="1700" dirty="0"/>
          </a:p>
        </p:txBody>
      </p:sp>
      <p:pic>
        <p:nvPicPr>
          <p:cNvPr id="14029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1238" y="4349750"/>
            <a:ext cx="1846262" cy="1385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0296"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9175" y="1625600"/>
            <a:ext cx="1838325" cy="122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0297"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4888" y="2955925"/>
            <a:ext cx="1852612" cy="123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3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0"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el 1"/>
          <p:cNvSpPr>
            <a:spLocks noGrp="1"/>
          </p:cNvSpPr>
          <p:nvPr>
            <p:ph type="title"/>
          </p:nvPr>
        </p:nvSpPr>
        <p:spPr>
          <a:xfrm>
            <a:off x="0" y="765175"/>
            <a:ext cx="9144000" cy="792163"/>
          </a:xfrm>
        </p:spPr>
        <p:txBody>
          <a:bodyPr/>
          <a:lstStyle/>
          <a:p>
            <a:pPr indent="361950" algn="l">
              <a:defRPr/>
            </a:pPr>
            <a:r>
              <a:rPr lang="de-DE" sz="3600" b="1" dirty="0" smtClean="0">
                <a:solidFill>
                  <a:srgbClr val="0000FF"/>
                </a:solidFill>
                <a:latin typeface="+mn-lt"/>
                <a:ea typeface="ＭＳ Ｐゴシック" pitchFamily="34" charset="-128"/>
                <a:cs typeface="Arial" charset="0"/>
              </a:rPr>
              <a:t>Literatur</a:t>
            </a:r>
            <a:endParaRPr lang="de-DE" sz="3600" b="1" dirty="0" smtClean="0">
              <a:solidFill>
                <a:srgbClr val="0000FF"/>
              </a:solidFill>
              <a:latin typeface="+mn-lt"/>
              <a:ea typeface="ＭＳ Ｐゴシック" pitchFamily="34" charset="-128"/>
              <a:cs typeface="Arial" charset="0"/>
            </a:endParaRPr>
          </a:p>
        </p:txBody>
      </p:sp>
      <p:sp>
        <p:nvSpPr>
          <p:cNvPr id="8" name="Content Placeholder 2"/>
          <p:cNvSpPr>
            <a:spLocks noGrp="1"/>
          </p:cNvSpPr>
          <p:nvPr>
            <p:ph idx="1"/>
          </p:nvPr>
        </p:nvSpPr>
        <p:spPr>
          <a:xfrm>
            <a:off x="457200" y="1773238"/>
            <a:ext cx="8229600" cy="4525962"/>
          </a:xfrm>
        </p:spPr>
        <p:txBody>
          <a:bodyPr rtlCol="0">
            <a:noAutofit/>
          </a:bodyPr>
          <a:lstStyle/>
          <a:p>
            <a:pPr marL="450215" indent="-450215" algn="just" fontAlgn="auto">
              <a:spcAft>
                <a:spcPts val="0"/>
              </a:spcAft>
              <a:defRPr/>
            </a:pPr>
            <a:r>
              <a:rPr lang="de-DE" sz="1500" b="1" dirty="0">
                <a:solidFill>
                  <a:srgbClr val="000000"/>
                </a:solidFill>
              </a:rPr>
              <a:t>Baur, Rupprecht S./ </a:t>
            </a:r>
            <a:r>
              <a:rPr lang="de-DE" sz="1500" b="1" dirty="0" err="1">
                <a:solidFill>
                  <a:srgbClr val="000000"/>
                </a:solidFill>
              </a:rPr>
              <a:t>Goggin</a:t>
            </a:r>
            <a:r>
              <a:rPr lang="de-DE" sz="1500" b="1" dirty="0">
                <a:solidFill>
                  <a:srgbClr val="000000"/>
                </a:solidFill>
              </a:rPr>
              <a:t>, Melanie/ Wrede-Jackes, Jennifer (2013):</a:t>
            </a:r>
            <a:r>
              <a:rPr lang="de-DE" sz="1500" dirty="0">
                <a:solidFill>
                  <a:srgbClr val="000000"/>
                </a:solidFill>
              </a:rPr>
              <a:t> Der C-Test: Einsatzmöglichkeiten im Bereich </a:t>
            </a:r>
            <a:r>
              <a:rPr lang="de-DE" sz="1500" dirty="0" err="1">
                <a:solidFill>
                  <a:srgbClr val="000000"/>
                </a:solidFill>
              </a:rPr>
              <a:t>DaZ</a:t>
            </a:r>
            <a:r>
              <a:rPr lang="de-DE" sz="1500" dirty="0">
                <a:solidFill>
                  <a:srgbClr val="000000"/>
                </a:solidFill>
              </a:rPr>
              <a:t>. </a:t>
            </a:r>
            <a:r>
              <a:rPr lang="de-DE" sz="1500" dirty="0" err="1">
                <a:solidFill>
                  <a:srgbClr val="000000"/>
                </a:solidFill>
              </a:rPr>
              <a:t>proDaz</a:t>
            </a:r>
            <a:r>
              <a:rPr lang="de-DE" sz="1500" dirty="0">
                <a:solidFill>
                  <a:srgbClr val="000000"/>
                </a:solidFill>
              </a:rPr>
              <a:t>. Universität Duisburg-Essen, Stiftung Mercator. </a:t>
            </a:r>
            <a:endParaRPr lang="en-US" sz="1500" dirty="0">
              <a:latin typeface="Trebuchet MS"/>
              <a:ea typeface="Times New Roman"/>
              <a:cs typeface="Times New Roman"/>
            </a:endParaRPr>
          </a:p>
          <a:p>
            <a:pPr marL="450215" indent="-450215" algn="just" fontAlgn="auto">
              <a:spcAft>
                <a:spcPts val="0"/>
              </a:spcAft>
              <a:defRPr/>
            </a:pPr>
            <a:r>
              <a:rPr lang="de-DE" sz="1500" b="1" dirty="0" err="1">
                <a:ea typeface="Times New Roman"/>
                <a:cs typeface="Times New Roman"/>
              </a:rPr>
              <a:t>Ehlich</a:t>
            </a:r>
            <a:r>
              <a:rPr lang="de-DE" sz="1500" b="1" dirty="0">
                <a:ea typeface="Times New Roman"/>
                <a:cs typeface="Times New Roman"/>
              </a:rPr>
              <a:t>, Konrad/van den Bergh, </a:t>
            </a:r>
            <a:r>
              <a:rPr lang="de-DE" sz="1500" b="1" dirty="0" err="1">
                <a:ea typeface="Times New Roman"/>
                <a:cs typeface="Times New Roman"/>
              </a:rPr>
              <a:t>Huub</a:t>
            </a:r>
            <a:r>
              <a:rPr lang="de-DE" sz="1500" b="1" dirty="0">
                <a:ea typeface="Times New Roman"/>
                <a:cs typeface="Times New Roman"/>
              </a:rPr>
              <a:t>/</a:t>
            </a:r>
            <a:r>
              <a:rPr lang="de-DE" sz="1500" b="1" dirty="0" err="1">
                <a:ea typeface="Times New Roman"/>
                <a:cs typeface="Times New Roman"/>
              </a:rPr>
              <a:t>Bredel</a:t>
            </a:r>
            <a:r>
              <a:rPr lang="de-DE" sz="1500" b="1" dirty="0">
                <a:ea typeface="Times New Roman"/>
                <a:cs typeface="Times New Roman"/>
              </a:rPr>
              <a:t>, Ursula/</a:t>
            </a:r>
            <a:r>
              <a:rPr lang="de-DE" sz="1500" b="1" dirty="0" err="1">
                <a:ea typeface="Times New Roman"/>
                <a:cs typeface="Times New Roman"/>
              </a:rPr>
              <a:t>Garme</a:t>
            </a:r>
            <a:r>
              <a:rPr lang="de-DE" sz="1500" b="1" dirty="0">
                <a:ea typeface="Times New Roman"/>
                <a:cs typeface="Times New Roman"/>
              </a:rPr>
              <a:t>, Birgitta/</a:t>
            </a:r>
            <a:r>
              <a:rPr lang="de-DE" sz="1500" b="1" dirty="0" err="1">
                <a:ea typeface="Times New Roman"/>
                <a:cs typeface="Times New Roman"/>
              </a:rPr>
              <a:t>Komor</a:t>
            </a:r>
            <a:r>
              <a:rPr lang="de-DE" sz="1500" b="1" dirty="0">
                <a:ea typeface="Times New Roman"/>
                <a:cs typeface="Times New Roman"/>
              </a:rPr>
              <a:t>, Anna/Krumm, Hans-Jürgen/McNamara, Tim/Reich, Hans H./</a:t>
            </a:r>
            <a:r>
              <a:rPr lang="de-DE" sz="1500" b="1" dirty="0" err="1">
                <a:ea typeface="Times New Roman"/>
                <a:cs typeface="Times New Roman"/>
              </a:rPr>
              <a:t>Schnieders</a:t>
            </a:r>
            <a:r>
              <a:rPr lang="de-DE" sz="1500" b="1" dirty="0">
                <a:ea typeface="Times New Roman"/>
                <a:cs typeface="Times New Roman"/>
              </a:rPr>
              <a:t>, Guido/</a:t>
            </a:r>
            <a:r>
              <a:rPr lang="de-DE" sz="1500" b="1" dirty="0" err="1">
                <a:ea typeface="Times New Roman"/>
                <a:cs typeface="Times New Roman"/>
              </a:rPr>
              <a:t>ten</a:t>
            </a:r>
            <a:r>
              <a:rPr lang="de-DE" sz="1500" b="1" dirty="0">
                <a:ea typeface="Times New Roman"/>
                <a:cs typeface="Times New Roman"/>
              </a:rPr>
              <a:t> </a:t>
            </a:r>
            <a:r>
              <a:rPr lang="de-DE" sz="1500" b="1" dirty="0" err="1">
                <a:ea typeface="Times New Roman"/>
                <a:cs typeface="Times New Roman"/>
              </a:rPr>
              <a:t>Thije</a:t>
            </a:r>
            <a:r>
              <a:rPr lang="de-DE" sz="1500" b="1" dirty="0">
                <a:ea typeface="Times New Roman"/>
                <a:cs typeface="Times New Roman"/>
              </a:rPr>
              <a:t>, Jan D. (2005): </a:t>
            </a:r>
            <a:r>
              <a:rPr lang="de-DE" sz="1500" dirty="0">
                <a:ea typeface="Times New Roman"/>
                <a:cs typeface="Times New Roman"/>
              </a:rPr>
              <a:t>Anforderungen an Verfahren der regelmäßigen </a:t>
            </a:r>
            <a:r>
              <a:rPr lang="de-DE" sz="1500" dirty="0" err="1">
                <a:ea typeface="Times New Roman"/>
                <a:cs typeface="Times New Roman"/>
              </a:rPr>
              <a:t>Sprachstandsfeststellung</a:t>
            </a:r>
            <a:r>
              <a:rPr lang="de-DE" sz="1500" dirty="0">
                <a:ea typeface="Times New Roman"/>
                <a:cs typeface="Times New Roman"/>
              </a:rPr>
              <a:t> als Grundlage für die frühe und individuelle Sprachförderung von Kindern mit und ohne Migrationshintergrund. Eine Expertise. München</a:t>
            </a:r>
            <a:r>
              <a:rPr lang="de-DE" sz="1500" dirty="0" smtClean="0">
                <a:ea typeface="Times New Roman"/>
                <a:cs typeface="Times New Roman"/>
              </a:rPr>
              <a:t>.</a:t>
            </a:r>
          </a:p>
          <a:p>
            <a:pPr marL="450215" indent="-450215" algn="just" fontAlgn="auto">
              <a:spcAft>
                <a:spcPts val="0"/>
              </a:spcAft>
              <a:defRPr/>
            </a:pPr>
            <a:r>
              <a:rPr lang="de-DE" sz="1500" b="1" dirty="0" smtClean="0">
                <a:solidFill>
                  <a:srgbClr val="000000"/>
                </a:solidFill>
                <a:ea typeface="Times New Roman"/>
                <a:cs typeface="Times New Roman"/>
              </a:rPr>
              <a:t>Christoph </a:t>
            </a:r>
            <a:r>
              <a:rPr lang="de-DE" sz="1500" b="1" dirty="0" err="1">
                <a:solidFill>
                  <a:srgbClr val="000000"/>
                </a:solidFill>
                <a:ea typeface="Times New Roman"/>
                <a:cs typeface="Times New Roman"/>
              </a:rPr>
              <a:t>Gantefort</a:t>
            </a:r>
            <a:r>
              <a:rPr lang="de-DE" sz="1500" b="1" dirty="0">
                <a:solidFill>
                  <a:srgbClr val="000000"/>
                </a:solidFill>
                <a:ea typeface="Times New Roman"/>
                <a:cs typeface="Times New Roman"/>
              </a:rPr>
              <a:t> / Hans-Joachim Roth (2008): Ein</a:t>
            </a:r>
            <a:r>
              <a:rPr lang="de-DE" sz="1500" dirty="0">
                <a:solidFill>
                  <a:srgbClr val="000000"/>
                </a:solidFill>
                <a:ea typeface="Times New Roman"/>
                <a:cs typeface="Times New Roman"/>
              </a:rPr>
              <a:t> Sturz und seine Folgen. In: Thorsten Klinger / Knut </a:t>
            </a:r>
            <a:r>
              <a:rPr lang="de-DE" sz="1500" dirty="0" err="1">
                <a:solidFill>
                  <a:srgbClr val="000000"/>
                </a:solidFill>
                <a:ea typeface="Times New Roman"/>
                <a:cs typeface="Times New Roman"/>
              </a:rPr>
              <a:t>Schwippert</a:t>
            </a:r>
            <a:r>
              <a:rPr lang="de-DE" sz="1500" dirty="0">
                <a:solidFill>
                  <a:srgbClr val="000000"/>
                </a:solidFill>
                <a:ea typeface="Times New Roman"/>
                <a:cs typeface="Times New Roman"/>
              </a:rPr>
              <a:t> / Birgit Leiblein (Hrsg.): Evaluation im Modellprogramm FÖRMIG. ( = FÖRMIG Edition Band 4.) Münster: </a:t>
            </a:r>
            <a:r>
              <a:rPr lang="de-DE" sz="1500" dirty="0" err="1" smtClean="0">
                <a:solidFill>
                  <a:srgbClr val="000000"/>
                </a:solidFill>
                <a:ea typeface="Times New Roman"/>
                <a:cs typeface="Times New Roman"/>
              </a:rPr>
              <a:t>Waxmann</a:t>
            </a:r>
            <a:r>
              <a:rPr lang="de-DE" sz="1500" dirty="0" smtClean="0">
                <a:solidFill>
                  <a:srgbClr val="000000"/>
                </a:solidFill>
                <a:ea typeface="Times New Roman"/>
                <a:cs typeface="Times New Roman"/>
              </a:rPr>
              <a:t>.</a:t>
            </a:r>
            <a:endParaRPr lang="en-US" sz="1500" dirty="0">
              <a:latin typeface="Trebuchet MS"/>
              <a:ea typeface="Times New Roman"/>
              <a:cs typeface="Times New Roman"/>
            </a:endParaRPr>
          </a:p>
          <a:p>
            <a:pPr marL="450215" indent="-450215" algn="just" fontAlgn="auto">
              <a:spcAft>
                <a:spcPts val="0"/>
              </a:spcAft>
              <a:defRPr/>
            </a:pPr>
            <a:r>
              <a:rPr lang="de-DE" sz="1500" b="1" dirty="0">
                <a:solidFill>
                  <a:srgbClr val="000000"/>
                </a:solidFill>
                <a:ea typeface="Times New Roman"/>
                <a:cs typeface="Times New Roman"/>
              </a:rPr>
              <a:t>Departement für Erziehung und Kultur (2010):</a:t>
            </a:r>
            <a:r>
              <a:rPr lang="de-DE" sz="1500" dirty="0">
                <a:solidFill>
                  <a:srgbClr val="000000"/>
                </a:solidFill>
                <a:ea typeface="Times New Roman"/>
                <a:cs typeface="Times New Roman"/>
              </a:rPr>
              <a:t> Förderdossier </a:t>
            </a:r>
            <a:r>
              <a:rPr lang="de-DE" sz="1500" dirty="0" err="1">
                <a:solidFill>
                  <a:srgbClr val="000000"/>
                </a:solidFill>
                <a:ea typeface="Times New Roman"/>
                <a:cs typeface="Times New Roman"/>
              </a:rPr>
              <a:t>DaZ</a:t>
            </a:r>
            <a:r>
              <a:rPr lang="de-DE" sz="1500" dirty="0">
                <a:solidFill>
                  <a:srgbClr val="000000"/>
                </a:solidFill>
                <a:ea typeface="Times New Roman"/>
                <a:cs typeface="Times New Roman"/>
              </a:rPr>
              <a:t>. Pädagogische Hochschule Thurgau. Lehre Weiterbildung </a:t>
            </a:r>
            <a:r>
              <a:rPr lang="de-DE" sz="1500" dirty="0" smtClean="0">
                <a:solidFill>
                  <a:srgbClr val="000000"/>
                </a:solidFill>
                <a:ea typeface="Times New Roman"/>
                <a:cs typeface="Times New Roman"/>
              </a:rPr>
              <a:t>Forschung</a:t>
            </a:r>
          </a:p>
          <a:p>
            <a:pPr marL="0" indent="0" algn="just" fontAlgn="auto">
              <a:spcAft>
                <a:spcPts val="0"/>
              </a:spcAft>
              <a:buFont typeface="Arial" panose="020B0604020202020204" pitchFamily="34" charset="0"/>
              <a:buNone/>
              <a:defRPr/>
            </a:pPr>
            <a:r>
              <a:rPr lang="de-DE" sz="1500" dirty="0">
                <a:solidFill>
                  <a:srgbClr val="000000"/>
                </a:solidFill>
                <a:ea typeface="Times New Roman"/>
                <a:cs typeface="Times New Roman"/>
              </a:rPr>
              <a:t> </a:t>
            </a:r>
            <a:r>
              <a:rPr lang="de-DE" sz="1500" dirty="0" smtClean="0">
                <a:solidFill>
                  <a:srgbClr val="000000"/>
                </a:solidFill>
                <a:ea typeface="Times New Roman"/>
                <a:cs typeface="Times New Roman"/>
              </a:rPr>
              <a:t>         http</a:t>
            </a:r>
            <a:r>
              <a:rPr lang="de-DE" sz="1500" dirty="0">
                <a:solidFill>
                  <a:srgbClr val="000000"/>
                </a:solidFill>
                <a:ea typeface="Times New Roman"/>
                <a:cs typeface="Times New Roman"/>
              </a:rPr>
              <a:t>://</a:t>
            </a:r>
            <a:r>
              <a:rPr lang="de-DE" sz="1500" dirty="0" smtClean="0">
                <a:solidFill>
                  <a:srgbClr val="000000"/>
                </a:solidFill>
                <a:ea typeface="Times New Roman"/>
                <a:cs typeface="Times New Roman"/>
              </a:rPr>
              <a:t>avk.formular.tg.ch/dokumente/temp/30942243-F0D6-CABE-427DA7EC6    </a:t>
            </a:r>
          </a:p>
          <a:p>
            <a:pPr marL="0" indent="0" algn="just" fontAlgn="auto">
              <a:spcAft>
                <a:spcPts val="0"/>
              </a:spcAft>
              <a:buFont typeface="Arial" panose="020B0604020202020204" pitchFamily="34" charset="0"/>
              <a:buNone/>
              <a:defRPr/>
            </a:pPr>
            <a:r>
              <a:rPr lang="de-DE" sz="1500" dirty="0">
                <a:solidFill>
                  <a:srgbClr val="000000"/>
                </a:solidFill>
                <a:ea typeface="Times New Roman"/>
                <a:cs typeface="Times New Roman"/>
              </a:rPr>
              <a:t> </a:t>
            </a:r>
            <a:r>
              <a:rPr lang="de-DE" sz="1500" dirty="0" smtClean="0">
                <a:solidFill>
                  <a:srgbClr val="000000"/>
                </a:solidFill>
                <a:ea typeface="Times New Roman"/>
                <a:cs typeface="Times New Roman"/>
              </a:rPr>
              <a:t>         9263FF4/Foerderdossier_DaZ_19_1_12.pdf?CFID=63883378&amp;CFTOKEN=22240617</a:t>
            </a:r>
            <a:endParaRPr lang="en-US" sz="1500" dirty="0">
              <a:latin typeface="Trebuchet MS"/>
              <a:ea typeface="Times New Roman"/>
              <a:cs typeface="Times New Roman"/>
            </a:endParaRPr>
          </a:p>
          <a:p>
            <a:pPr marL="450215" indent="-450215" algn="just" fontAlgn="auto">
              <a:spcAft>
                <a:spcPts val="0"/>
              </a:spcAft>
              <a:defRPr/>
            </a:pPr>
            <a:r>
              <a:rPr lang="en-US" sz="1500" b="1" dirty="0" err="1">
                <a:ea typeface="Times New Roman"/>
                <a:cs typeface="Times New Roman"/>
              </a:rPr>
              <a:t>Drorit</a:t>
            </a:r>
            <a:r>
              <a:rPr lang="en-US" sz="1500" b="1" dirty="0">
                <a:ea typeface="Times New Roman"/>
                <a:cs typeface="Times New Roman"/>
              </a:rPr>
              <a:t> </a:t>
            </a:r>
            <a:r>
              <a:rPr lang="en-US" sz="1500" b="1" dirty="0" err="1">
                <a:ea typeface="Times New Roman"/>
                <a:cs typeface="Times New Roman"/>
              </a:rPr>
              <a:t>Lengyel</a:t>
            </a:r>
            <a:r>
              <a:rPr lang="en-US" sz="1500" b="1" dirty="0">
                <a:ea typeface="Times New Roman"/>
                <a:cs typeface="Times New Roman"/>
              </a:rPr>
              <a:t> / Hans H. Reich / Hans-Joachim Roth / Marion </a:t>
            </a:r>
            <a:r>
              <a:rPr lang="en-US" sz="1500" b="1" dirty="0" err="1">
                <a:ea typeface="Times New Roman"/>
                <a:cs typeface="Times New Roman"/>
              </a:rPr>
              <a:t>Döll</a:t>
            </a:r>
            <a:r>
              <a:rPr lang="en-US" sz="1500" b="1" dirty="0">
                <a:ea typeface="Times New Roman"/>
                <a:cs typeface="Times New Roman"/>
              </a:rPr>
              <a:t> (</a:t>
            </a:r>
            <a:r>
              <a:rPr lang="en-US" sz="1500" b="1" dirty="0" err="1">
                <a:ea typeface="Times New Roman"/>
                <a:cs typeface="Times New Roman"/>
              </a:rPr>
              <a:t>Hrsg</a:t>
            </a:r>
            <a:r>
              <a:rPr lang="en-US" sz="1500" b="1" dirty="0">
                <a:ea typeface="Times New Roman"/>
                <a:cs typeface="Times New Roman"/>
              </a:rPr>
              <a:t>.) </a:t>
            </a:r>
            <a:r>
              <a:rPr lang="de-DE" sz="1500" b="1" dirty="0">
                <a:ea typeface="Times New Roman"/>
                <a:cs typeface="Times New Roman"/>
              </a:rPr>
              <a:t>(2009):</a:t>
            </a:r>
            <a:r>
              <a:rPr lang="de-DE" sz="1500" dirty="0">
                <a:ea typeface="Times New Roman"/>
                <a:cs typeface="Times New Roman"/>
              </a:rPr>
              <a:t> </a:t>
            </a:r>
            <a:r>
              <a:rPr lang="de-DE" sz="1500" dirty="0" smtClean="0">
                <a:ea typeface="Times New Roman"/>
                <a:cs typeface="Times New Roman"/>
              </a:rPr>
              <a:t>Von </a:t>
            </a:r>
            <a:r>
              <a:rPr lang="de-DE" sz="1500" dirty="0">
                <a:ea typeface="Times New Roman"/>
                <a:cs typeface="Times New Roman"/>
              </a:rPr>
              <a:t>der </a:t>
            </a:r>
            <a:r>
              <a:rPr lang="de-DE" sz="1500" dirty="0" smtClean="0">
                <a:ea typeface="Times New Roman"/>
                <a:cs typeface="Times New Roman"/>
              </a:rPr>
              <a:t>Sprach-diagnose </a:t>
            </a:r>
            <a:r>
              <a:rPr lang="de-DE" sz="1500" dirty="0">
                <a:ea typeface="Times New Roman"/>
                <a:cs typeface="Times New Roman"/>
              </a:rPr>
              <a:t>zur Sprachförderung</a:t>
            </a:r>
            <a:r>
              <a:rPr lang="de-DE" sz="1500" dirty="0" smtClean="0">
                <a:ea typeface="Times New Roman"/>
                <a:cs typeface="Times New Roman"/>
              </a:rPr>
              <a:t>. (= FÖRMIG </a:t>
            </a:r>
            <a:r>
              <a:rPr lang="de-DE" sz="1500" dirty="0">
                <a:ea typeface="Times New Roman"/>
                <a:cs typeface="Times New Roman"/>
              </a:rPr>
              <a:t>Edition Band </a:t>
            </a:r>
            <a:r>
              <a:rPr lang="de-DE" sz="1500" dirty="0" smtClean="0">
                <a:ea typeface="Times New Roman"/>
                <a:cs typeface="Times New Roman"/>
              </a:rPr>
              <a:t>5.) Münster: </a:t>
            </a:r>
            <a:r>
              <a:rPr lang="de-DE" sz="1500" dirty="0" err="1" smtClean="0">
                <a:ea typeface="Times New Roman"/>
                <a:cs typeface="Times New Roman"/>
              </a:rPr>
              <a:t>Waxmann</a:t>
            </a:r>
            <a:r>
              <a:rPr lang="de-DE" sz="1500" dirty="0">
                <a:ea typeface="Times New Roman"/>
                <a:cs typeface="Times New Roman"/>
              </a:rPr>
              <a:t>.</a:t>
            </a:r>
            <a:endParaRPr lang="en-US" sz="1500" dirty="0">
              <a:latin typeface="Trebuchet MS"/>
              <a:ea typeface="Times New Roman"/>
              <a:cs typeface="Times New Roman"/>
            </a:endParaRPr>
          </a:p>
          <a:p>
            <a:pPr fontAlgn="auto">
              <a:spcAft>
                <a:spcPts val="0"/>
              </a:spcAft>
              <a:defRPr/>
            </a:pPr>
            <a:endParaRPr lang="en-US" sz="150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8"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77500" lnSpcReduction="20000"/>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0215" indent="-450215" algn="just" eaLnBrk="1" fontAlgn="auto" hangingPunct="1">
              <a:lnSpc>
                <a:spcPct val="120000"/>
              </a:lnSpc>
              <a:spcAft>
                <a:spcPts val="0"/>
              </a:spcAft>
              <a:defRPr/>
            </a:pPr>
            <a:r>
              <a:rPr lang="de-DE" sz="1800" b="1" dirty="0" smtClean="0">
                <a:solidFill>
                  <a:sysClr val="windowText" lastClr="000000"/>
                </a:solidFill>
                <a:ea typeface="Times New Roman"/>
                <a:cs typeface="Times New Roman"/>
              </a:rPr>
              <a:t>Fried, Lilian (2004): </a:t>
            </a:r>
            <a:r>
              <a:rPr lang="de-DE" sz="1800" dirty="0" smtClean="0">
                <a:solidFill>
                  <a:sysClr val="windowText" lastClr="000000"/>
                </a:solidFill>
                <a:ea typeface="Times New Roman"/>
                <a:cs typeface="Times New Roman"/>
              </a:rPr>
              <a:t>Expertise zu Sprachstandserhebungen für Kindergartenkinder und Schulanfänger. Eine kritische Betrachtung. Erstellt im Rahmen des Projektes „Schlüsselkompetenz Sprache – Bundesweite Recherche zu Maßnahmen und Aktivitäten im Bereich der sprachlichen Bildung und Sprachförderung in Tageseinrichtungen für Kinder“. Hrsg. Deutsches Jugendinstitut.</a:t>
            </a:r>
            <a:endParaRPr lang="en-US" sz="1800" dirty="0" smtClean="0">
              <a:solidFill>
                <a:sysClr val="windowText" lastClr="000000"/>
              </a:solidFill>
              <a:latin typeface="Trebuchet MS"/>
              <a:ea typeface="Times New Roman"/>
              <a:cs typeface="Times New Roman"/>
            </a:endParaRPr>
          </a:p>
          <a:p>
            <a:pPr marL="450215" indent="-450215" algn="just" eaLnBrk="1" fontAlgn="auto" hangingPunct="1">
              <a:lnSpc>
                <a:spcPct val="120000"/>
              </a:lnSpc>
              <a:spcAft>
                <a:spcPts val="0"/>
              </a:spcAft>
              <a:defRPr/>
            </a:pPr>
            <a:r>
              <a:rPr lang="de-DE" sz="1800" b="1" dirty="0" err="1" smtClean="0">
                <a:solidFill>
                  <a:sysClr val="windowText" lastClr="000000"/>
                </a:solidFill>
                <a:ea typeface="Times New Roman"/>
                <a:cs typeface="Times New Roman"/>
              </a:rPr>
              <a:t>Gogolin</a:t>
            </a:r>
            <a:r>
              <a:rPr lang="de-DE" sz="1800" b="1" dirty="0" smtClean="0">
                <a:solidFill>
                  <a:sysClr val="windowText" lastClr="000000"/>
                </a:solidFill>
                <a:ea typeface="Times New Roman"/>
                <a:cs typeface="Times New Roman"/>
              </a:rPr>
              <a:t>, Ingrid/ Neumann, Ursula/ Roth, Hans-Joachim (Hrsg.)(2005):</a:t>
            </a:r>
            <a:r>
              <a:rPr lang="de-DE" sz="1800" dirty="0" smtClean="0">
                <a:solidFill>
                  <a:sysClr val="windowText" lastClr="000000"/>
                </a:solidFill>
                <a:ea typeface="Times New Roman"/>
                <a:cs typeface="Times New Roman"/>
              </a:rPr>
              <a:t> Sprachdiagnostik bei Kindern und Jugendlichen mit Migrationshintergrund. </a:t>
            </a:r>
            <a:r>
              <a:rPr lang="de-DE" sz="1800" dirty="0" err="1" smtClean="0">
                <a:solidFill>
                  <a:sysClr val="windowText" lastClr="000000"/>
                </a:solidFill>
                <a:ea typeface="Times New Roman"/>
                <a:cs typeface="Times New Roman"/>
              </a:rPr>
              <a:t>FörMig</a:t>
            </a:r>
            <a:r>
              <a:rPr lang="de-DE" sz="1800" dirty="0" smtClean="0">
                <a:solidFill>
                  <a:sysClr val="windowText" lastClr="000000"/>
                </a:solidFill>
                <a:ea typeface="Times New Roman"/>
                <a:cs typeface="Times New Roman"/>
              </a:rPr>
              <a:t> Edition Band 1. Münster: </a:t>
            </a:r>
            <a:r>
              <a:rPr lang="de-DE" sz="1800" dirty="0" err="1" smtClean="0">
                <a:solidFill>
                  <a:sysClr val="windowText" lastClr="000000"/>
                </a:solidFill>
                <a:ea typeface="Times New Roman"/>
                <a:cs typeface="Times New Roman"/>
              </a:rPr>
              <a:t>Waxmann</a:t>
            </a:r>
            <a:r>
              <a:rPr lang="de-DE" sz="1800" dirty="0" smtClean="0">
                <a:solidFill>
                  <a:sysClr val="windowText" lastClr="000000"/>
                </a:solidFill>
                <a:ea typeface="Times New Roman"/>
                <a:cs typeface="Times New Roman"/>
              </a:rPr>
              <a:t>.</a:t>
            </a:r>
            <a:endParaRPr lang="en-US" sz="1800" dirty="0" smtClean="0">
              <a:solidFill>
                <a:sysClr val="windowText" lastClr="000000"/>
              </a:solidFill>
              <a:latin typeface="Trebuchet MS"/>
              <a:ea typeface="Times New Roman"/>
              <a:cs typeface="Times New Roman"/>
            </a:endParaRPr>
          </a:p>
          <a:p>
            <a:pPr marL="450215" indent="-450215" algn="just" eaLnBrk="1" fontAlgn="auto" hangingPunct="1">
              <a:lnSpc>
                <a:spcPct val="120000"/>
              </a:lnSpc>
              <a:spcAft>
                <a:spcPts val="0"/>
              </a:spcAft>
              <a:defRPr/>
            </a:pPr>
            <a:r>
              <a:rPr lang="de-DE" sz="1800" b="1" dirty="0" err="1" smtClean="0">
                <a:solidFill>
                  <a:sysClr val="windowText" lastClr="000000"/>
                </a:solidFill>
                <a:ea typeface="Times New Roman"/>
                <a:cs typeface="Times New Roman"/>
              </a:rPr>
              <a:t>Kany</a:t>
            </a:r>
            <a:r>
              <a:rPr lang="de-DE" sz="1800" b="1" dirty="0" smtClean="0">
                <a:solidFill>
                  <a:sysClr val="windowText" lastClr="000000"/>
                </a:solidFill>
                <a:ea typeface="Times New Roman"/>
                <a:cs typeface="Times New Roman"/>
              </a:rPr>
              <a:t>, Werner/ Schöler, Hermann (2010):</a:t>
            </a:r>
            <a:r>
              <a:rPr lang="de-DE" sz="1800" dirty="0" smtClean="0">
                <a:solidFill>
                  <a:sysClr val="windowText" lastClr="000000"/>
                </a:solidFill>
                <a:ea typeface="Times New Roman"/>
                <a:cs typeface="Times New Roman"/>
              </a:rPr>
              <a:t> Fokus: Sprachförderung. Leitfaden zur Sprachstands-bestimmung im Kindergarten; 2.Aufl. Berlin: Cornelsen Scriptor.</a:t>
            </a:r>
            <a:endParaRPr lang="en-US" sz="1800" dirty="0" smtClean="0">
              <a:solidFill>
                <a:sysClr val="windowText" lastClr="000000"/>
              </a:solidFill>
              <a:latin typeface="Trebuchet MS"/>
              <a:ea typeface="Times New Roman"/>
              <a:cs typeface="Times New Roman"/>
            </a:endParaRPr>
          </a:p>
          <a:p>
            <a:pPr marL="450215" indent="-450215" algn="just" eaLnBrk="1" fontAlgn="auto" hangingPunct="1">
              <a:lnSpc>
                <a:spcPct val="120000"/>
              </a:lnSpc>
              <a:spcAft>
                <a:spcPts val="0"/>
              </a:spcAft>
              <a:defRPr/>
            </a:pPr>
            <a:r>
              <a:rPr lang="de-DE" sz="1800" b="1" dirty="0" err="1" smtClean="0">
                <a:solidFill>
                  <a:srgbClr val="000000"/>
                </a:solidFill>
                <a:ea typeface="Times New Roman"/>
                <a:cs typeface="Times New Roman"/>
              </a:rPr>
              <a:t>Kniffka</a:t>
            </a:r>
            <a:r>
              <a:rPr lang="de-DE" sz="1800" b="1" dirty="0" smtClean="0">
                <a:solidFill>
                  <a:srgbClr val="000000"/>
                </a:solidFill>
                <a:ea typeface="Times New Roman"/>
                <a:cs typeface="Times New Roman"/>
              </a:rPr>
              <a:t>, Gabriele/ Linnemann, Markus/ Thesen, Sara (2007):</a:t>
            </a:r>
            <a:r>
              <a:rPr lang="de-DE" sz="1800" dirty="0" smtClean="0">
                <a:solidFill>
                  <a:srgbClr val="000000"/>
                </a:solidFill>
                <a:ea typeface="Times New Roman"/>
                <a:cs typeface="Times New Roman"/>
              </a:rPr>
              <a:t> C- Test für den Förderunterricht. Kooperationsprojekt Sprachförderung, Universität zu Köln. Stiftung Mercator.</a:t>
            </a:r>
            <a:endParaRPr lang="en-US" sz="1800" dirty="0" smtClean="0">
              <a:solidFill>
                <a:sysClr val="windowText" lastClr="000000"/>
              </a:solidFill>
              <a:latin typeface="Trebuchet MS"/>
              <a:ea typeface="Times New Roman"/>
              <a:cs typeface="Times New Roman"/>
            </a:endParaRPr>
          </a:p>
          <a:p>
            <a:pPr marL="450215" indent="-450215" algn="just" eaLnBrk="1" fontAlgn="auto" hangingPunct="1">
              <a:lnSpc>
                <a:spcPct val="120000"/>
              </a:lnSpc>
              <a:spcAft>
                <a:spcPts val="0"/>
              </a:spcAft>
              <a:defRPr/>
            </a:pPr>
            <a:r>
              <a:rPr lang="de-DE" sz="1800" b="1" dirty="0" smtClean="0">
                <a:solidFill>
                  <a:sysClr val="windowText" lastClr="000000"/>
                </a:solidFill>
                <a:ea typeface="Times New Roman"/>
                <a:cs typeface="Times New Roman"/>
              </a:rPr>
              <a:t>List, Günther / List, Gudula (2004):</a:t>
            </a:r>
            <a:r>
              <a:rPr lang="de-DE" sz="1800" dirty="0" smtClean="0">
                <a:solidFill>
                  <a:sysClr val="windowText" lastClr="000000"/>
                </a:solidFill>
                <a:ea typeface="Times New Roman"/>
                <a:cs typeface="Times New Roman"/>
              </a:rPr>
              <a:t> Sprachliche Heterogenität, „</a:t>
            </a:r>
            <a:r>
              <a:rPr lang="de-DE" sz="1800" dirty="0" err="1" smtClean="0">
                <a:solidFill>
                  <a:sysClr val="windowText" lastClr="000000"/>
                </a:solidFill>
                <a:ea typeface="Times New Roman"/>
                <a:cs typeface="Times New Roman"/>
              </a:rPr>
              <a:t>Quersprachigkeit</a:t>
            </a:r>
            <a:r>
              <a:rPr lang="de-DE" sz="1800" dirty="0" smtClean="0">
                <a:solidFill>
                  <a:sysClr val="windowText" lastClr="000000"/>
                </a:solidFill>
                <a:ea typeface="Times New Roman"/>
                <a:cs typeface="Times New Roman"/>
              </a:rPr>
              <a:t>“ und sprachliches Lernen. In: </a:t>
            </a:r>
            <a:r>
              <a:rPr lang="de-DE" sz="1800" dirty="0" err="1" smtClean="0">
                <a:solidFill>
                  <a:sysClr val="windowText" lastClr="000000"/>
                </a:solidFill>
                <a:ea typeface="Times New Roman"/>
                <a:cs typeface="Times New Roman"/>
              </a:rPr>
              <a:t>Quetz</a:t>
            </a:r>
            <a:r>
              <a:rPr lang="de-DE" sz="1800" dirty="0" smtClean="0">
                <a:solidFill>
                  <a:sysClr val="windowText" lastClr="000000"/>
                </a:solidFill>
                <a:ea typeface="Times New Roman"/>
                <a:cs typeface="Times New Roman"/>
              </a:rPr>
              <a:t>, Jürgen / </a:t>
            </a:r>
            <a:r>
              <a:rPr lang="de-DE" sz="1800" dirty="0" err="1" smtClean="0">
                <a:solidFill>
                  <a:sysClr val="windowText" lastClr="000000"/>
                </a:solidFill>
                <a:ea typeface="Times New Roman"/>
                <a:cs typeface="Times New Roman"/>
              </a:rPr>
              <a:t>Solmecke</a:t>
            </a:r>
            <a:r>
              <a:rPr lang="de-DE" sz="1800" dirty="0" smtClean="0">
                <a:solidFill>
                  <a:sysClr val="windowText" lastClr="000000"/>
                </a:solidFill>
                <a:ea typeface="Times New Roman"/>
                <a:cs typeface="Times New Roman"/>
              </a:rPr>
              <a:t>, Gert (Hrsg.): Brücken schlagen. Fächer – Sprachen – Institutionen. Berlin.</a:t>
            </a:r>
            <a:endParaRPr lang="en-US" sz="1800" dirty="0" smtClean="0">
              <a:solidFill>
                <a:sysClr val="windowText" lastClr="000000"/>
              </a:solidFill>
              <a:latin typeface="Trebuchet MS"/>
              <a:ea typeface="Times New Roman"/>
              <a:cs typeface="Times New Roman"/>
            </a:endParaRPr>
          </a:p>
          <a:p>
            <a:pPr marL="450215" indent="-450215" algn="just" eaLnBrk="1" fontAlgn="auto" hangingPunct="1">
              <a:lnSpc>
                <a:spcPct val="120000"/>
              </a:lnSpc>
              <a:spcAft>
                <a:spcPts val="0"/>
              </a:spcAft>
              <a:defRPr/>
            </a:pPr>
            <a:r>
              <a:rPr lang="de-DE" sz="1800" b="1" dirty="0" smtClean="0">
                <a:solidFill>
                  <a:sysClr val="windowText" lastClr="000000"/>
                </a:solidFill>
                <a:ea typeface="Times New Roman"/>
                <a:cs typeface="Times New Roman"/>
              </a:rPr>
              <a:t>RAA (2008):</a:t>
            </a:r>
            <a:r>
              <a:rPr lang="de-DE" sz="1800" dirty="0" smtClean="0">
                <a:solidFill>
                  <a:sysClr val="windowText" lastClr="000000"/>
                </a:solidFill>
                <a:ea typeface="Times New Roman"/>
                <a:cs typeface="Times New Roman"/>
              </a:rPr>
              <a:t> von der Sprachdiagnose zur Förderplanung. Instrumente zur Beobachtung und Förderung der individuellen Sprachentwicklung für die Primarstufe und die Sekundarstufe (http://www.raa.de/fileadmin/dateien/pdf/service/downloads/RAA-Sprachstandsdiagnose_B.pdf).</a:t>
            </a:r>
            <a:endParaRPr lang="en-US" sz="1800" dirty="0" smtClean="0">
              <a:solidFill>
                <a:sysClr val="windowText" lastClr="000000"/>
              </a:solidFill>
              <a:latin typeface="Trebuchet MS"/>
              <a:ea typeface="Times New Roman"/>
              <a:cs typeface="Times New Roman"/>
            </a:endParaRPr>
          </a:p>
          <a:p>
            <a:pPr marL="450215" indent="-450215" algn="just" eaLnBrk="1" fontAlgn="auto" hangingPunct="1">
              <a:lnSpc>
                <a:spcPct val="120000"/>
              </a:lnSpc>
              <a:spcAft>
                <a:spcPts val="0"/>
              </a:spcAft>
              <a:defRPr/>
            </a:pPr>
            <a:r>
              <a:rPr lang="de-DE" sz="1800" b="1" dirty="0" smtClean="0">
                <a:solidFill>
                  <a:srgbClr val="000000"/>
                </a:solidFill>
                <a:ea typeface="Times New Roman"/>
                <a:cs typeface="Times New Roman"/>
              </a:rPr>
              <a:t>Sächsisches Bildungsinstitut (2009):</a:t>
            </a:r>
            <a:r>
              <a:rPr lang="de-DE" sz="1800" dirty="0" smtClean="0">
                <a:solidFill>
                  <a:srgbClr val="000000"/>
                </a:solidFill>
                <a:ea typeface="Times New Roman"/>
                <a:cs typeface="Times New Roman"/>
              </a:rPr>
              <a:t> Niveaubeschreibungen Deutsch als Zweitsprache für die Sekundarstufe 1. Transferfassung 2009.</a:t>
            </a:r>
            <a:endParaRPr lang="en-US" sz="1800" dirty="0" smtClean="0">
              <a:solidFill>
                <a:sysClr val="windowText" lastClr="000000"/>
              </a:solidFill>
              <a:latin typeface="Trebuchet MS"/>
              <a:ea typeface="Times New Roman"/>
              <a:cs typeface="Times New Roman"/>
            </a:endParaRPr>
          </a:p>
          <a:p>
            <a:pPr marL="0" indent="0" eaLnBrk="1" fontAlgn="auto" hangingPunct="1">
              <a:lnSpc>
                <a:spcPct val="120000"/>
              </a:lnSpc>
              <a:spcAft>
                <a:spcPts val="0"/>
              </a:spcAft>
              <a:buFont typeface="Arial" panose="020B0604020202020204" pitchFamily="34" charset="0"/>
              <a:buNone/>
              <a:defRPr/>
            </a:pPr>
            <a:endParaRPr lang="en-US" sz="1800" dirty="0" smtClean="0">
              <a:solidFill>
                <a:prstClr val="black"/>
              </a:solidFill>
            </a:endParaRPr>
          </a:p>
          <a:p>
            <a:pPr eaLnBrk="1" fontAlgn="auto" hangingPunct="1">
              <a:lnSpc>
                <a:spcPct val="120000"/>
              </a:lnSpc>
              <a:spcAft>
                <a:spcPts val="0"/>
              </a:spcAft>
              <a:defRPr/>
            </a:pPr>
            <a:endParaRPr lang="en-US" dirty="0" smtClean="0">
              <a:solidFill>
                <a:sysClr val="windowText" lastClr="000000"/>
              </a:solidFill>
            </a:endParaRPr>
          </a:p>
          <a:p>
            <a:pPr eaLnBrk="1" fontAlgn="auto" hangingPunct="1">
              <a:spcAft>
                <a:spcPts val="0"/>
              </a:spcAft>
              <a:defRPr/>
            </a:pPr>
            <a:endParaRPr lang="en-US" dirty="0">
              <a:solidFill>
                <a:sysClr val="windowText" lastClr="000000"/>
              </a:solidFill>
            </a:endParaRPr>
          </a:p>
        </p:txBody>
      </p:sp>
      <p:sp>
        <p:nvSpPr>
          <p:cNvPr id="7" name="Titel 1"/>
          <p:cNvSpPr>
            <a:spLocks noGrp="1"/>
          </p:cNvSpPr>
          <p:nvPr>
            <p:ph type="title"/>
          </p:nvPr>
        </p:nvSpPr>
        <p:spPr>
          <a:xfrm>
            <a:off x="0" y="765175"/>
            <a:ext cx="9144000" cy="792163"/>
          </a:xfrm>
        </p:spPr>
        <p:txBody>
          <a:bodyPr/>
          <a:lstStyle/>
          <a:p>
            <a:pPr indent="361950" algn="l">
              <a:defRPr/>
            </a:pPr>
            <a:r>
              <a:rPr lang="de-DE" sz="3600" b="1" dirty="0" smtClean="0">
                <a:solidFill>
                  <a:srgbClr val="0000FF"/>
                </a:solidFill>
                <a:latin typeface="+mn-lt"/>
                <a:ea typeface="ＭＳ Ｐゴシック" pitchFamily="34" charset="-128"/>
                <a:cs typeface="Arial" charset="0"/>
              </a:rPr>
              <a:t>Literatur</a:t>
            </a:r>
            <a:endParaRPr lang="de-DE" sz="3600" b="1" dirty="0" smtClean="0">
              <a:solidFill>
                <a:srgbClr val="0000FF"/>
              </a:solidFill>
              <a:latin typeface="+mn-lt"/>
              <a:ea typeface="ＭＳ Ｐゴシック" pitchFamily="34" charset="-128"/>
              <a:cs typeface="Arial"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el 1"/>
          <p:cNvSpPr>
            <a:spLocks noGrp="1"/>
          </p:cNvSpPr>
          <p:nvPr>
            <p:ph type="title"/>
          </p:nvPr>
        </p:nvSpPr>
        <p:spPr>
          <a:xfrm>
            <a:off x="0" y="765175"/>
            <a:ext cx="9144000" cy="792163"/>
          </a:xfrm>
        </p:spPr>
        <p:txBody>
          <a:bodyPr/>
          <a:lstStyle/>
          <a:p>
            <a:pPr indent="361950" algn="l">
              <a:defRPr/>
            </a:pPr>
            <a:r>
              <a:rPr lang="de-DE" sz="3600" b="1" dirty="0">
                <a:solidFill>
                  <a:srgbClr val="0000FF"/>
                </a:solidFill>
                <a:latin typeface="+mn-lt"/>
                <a:ea typeface="ＭＳ Ｐゴシック" pitchFamily="34" charset="-128"/>
                <a:cs typeface="Arial" charset="0"/>
              </a:rPr>
              <a:t>3</a:t>
            </a:r>
            <a:r>
              <a:rPr lang="de-DE" sz="3600" b="1" dirty="0" smtClean="0">
                <a:solidFill>
                  <a:srgbClr val="0000FF"/>
                </a:solidFill>
                <a:latin typeface="+mn-lt"/>
                <a:ea typeface="ＭＳ Ｐゴシック" pitchFamily="34" charset="-128"/>
                <a:cs typeface="Arial" charset="0"/>
              </a:rPr>
              <a:t>. </a:t>
            </a:r>
            <a:r>
              <a:rPr lang="de-DE" sz="3600" b="1" dirty="0" smtClean="0">
                <a:solidFill>
                  <a:srgbClr val="0000FF"/>
                </a:solidFill>
                <a:latin typeface="+mn-lt"/>
                <a:ea typeface="ＭＳ Ｐゴシック" pitchFamily="34" charset="-128"/>
                <a:cs typeface="Arial" charset="0"/>
              </a:rPr>
              <a:t>Reflexion über die eigene Praxis</a:t>
            </a:r>
            <a:endParaRPr lang="de-DE" sz="3600" b="1" dirty="0" smtClean="0">
              <a:solidFill>
                <a:srgbClr val="0000FF"/>
              </a:solidFill>
              <a:latin typeface="+mn-lt"/>
              <a:ea typeface="ＭＳ Ｐゴシック" pitchFamily="34" charset="-128"/>
              <a:cs typeface="Arial" charset="0"/>
            </a:endParaRPr>
          </a:p>
        </p:txBody>
      </p:sp>
      <p:pic>
        <p:nvPicPr>
          <p:cNvPr id="29699"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ontent Placeholder 2"/>
          <p:cNvSpPr>
            <a:spLocks noGrp="1"/>
          </p:cNvSpPr>
          <p:nvPr>
            <p:ph idx="1"/>
          </p:nvPr>
        </p:nvSpPr>
        <p:spPr>
          <a:xfrm>
            <a:off x="241300" y="1557338"/>
            <a:ext cx="3970338" cy="4464050"/>
          </a:xfrm>
        </p:spPr>
        <p:txBody>
          <a:bodyPr>
            <a:normAutofit fontScale="62500" lnSpcReduction="20000"/>
          </a:bodyPr>
          <a:lstStyle/>
          <a:p>
            <a:r>
              <a:rPr lang="de-DE" sz="4000" dirty="0"/>
              <a:t>Wählen Sie in Gedanken eine/n Ihrer </a:t>
            </a:r>
            <a:r>
              <a:rPr lang="de-DE" sz="4000" b="1" dirty="0"/>
              <a:t>mehrsprachigen </a:t>
            </a:r>
            <a:r>
              <a:rPr lang="de-DE" sz="4000" b="1" dirty="0" err="1"/>
              <a:t>SchülerInnen</a:t>
            </a:r>
            <a:r>
              <a:rPr lang="de-DE" sz="4000" b="1" dirty="0"/>
              <a:t> </a:t>
            </a:r>
            <a:r>
              <a:rPr lang="de-DE" sz="4000" dirty="0"/>
              <a:t>aus!</a:t>
            </a:r>
          </a:p>
          <a:p>
            <a:pPr marL="0" indent="0">
              <a:buNone/>
            </a:pPr>
            <a:endParaRPr lang="de-DE" sz="4000" dirty="0"/>
          </a:p>
          <a:p>
            <a:r>
              <a:rPr lang="de-DE" sz="4000" dirty="0"/>
              <a:t>Stellen Sie auf dem Arbeitsblatt durch die </a:t>
            </a:r>
            <a:r>
              <a:rPr lang="de-DE" sz="4000" b="1" dirty="0"/>
              <a:t>farbigen Punkte </a:t>
            </a:r>
            <a:r>
              <a:rPr lang="de-DE" sz="4000" dirty="0"/>
              <a:t>die </a:t>
            </a:r>
            <a:r>
              <a:rPr lang="de-DE" sz="4000" b="1" dirty="0"/>
              <a:t>Sprachkompetenzen</a:t>
            </a:r>
            <a:r>
              <a:rPr lang="de-DE" sz="4000" dirty="0"/>
              <a:t> dieser </a:t>
            </a:r>
            <a:r>
              <a:rPr lang="de-DE" sz="4000" dirty="0" err="1"/>
              <a:t>SchülerInnen</a:t>
            </a:r>
            <a:r>
              <a:rPr lang="de-DE" sz="4000" dirty="0"/>
              <a:t> dar.</a:t>
            </a:r>
          </a:p>
          <a:p>
            <a:pPr marL="0" indent="0">
              <a:buNone/>
            </a:pPr>
            <a:endParaRPr lang="de-DE" sz="2000" dirty="0"/>
          </a:p>
          <a:p>
            <a:pPr marL="352425" indent="-352425">
              <a:buNone/>
            </a:pPr>
            <a:r>
              <a:rPr lang="de-DE" sz="2600" b="1" dirty="0">
                <a:solidFill>
                  <a:srgbClr val="FF0000"/>
                </a:solidFill>
              </a:rPr>
              <a:t>rot: </a:t>
            </a:r>
            <a:r>
              <a:rPr lang="de-DE" sz="2600" dirty="0"/>
              <a:t>kaum Kompetenzen</a:t>
            </a:r>
          </a:p>
          <a:p>
            <a:pPr marL="352425" indent="-352425">
              <a:buNone/>
            </a:pPr>
            <a:r>
              <a:rPr lang="de-DE" sz="2600" b="1" dirty="0">
                <a:solidFill>
                  <a:srgbClr val="FFC000"/>
                </a:solidFill>
              </a:rPr>
              <a:t>gelb: </a:t>
            </a:r>
            <a:r>
              <a:rPr lang="de-DE" sz="2600" dirty="0"/>
              <a:t>mittel gute Kompetenzen</a:t>
            </a:r>
          </a:p>
          <a:p>
            <a:pPr marL="352425" indent="-352425">
              <a:buNone/>
            </a:pPr>
            <a:r>
              <a:rPr lang="de-DE" sz="2600" b="1" dirty="0">
                <a:solidFill>
                  <a:srgbClr val="00B050"/>
                </a:solidFill>
              </a:rPr>
              <a:t>grün: </a:t>
            </a:r>
            <a:r>
              <a:rPr lang="de-DE" sz="2600" dirty="0"/>
              <a:t>sehr gute Kompetenzen</a:t>
            </a:r>
          </a:p>
          <a:p>
            <a:pPr marL="0" indent="0">
              <a:buFont typeface="Arial" panose="020B0604020202020204" pitchFamily="34" charset="0"/>
              <a:buNone/>
              <a:defRPr/>
            </a:pPr>
            <a:endParaRPr lang="de-DE" sz="1600" dirty="0"/>
          </a:p>
        </p:txBody>
      </p:sp>
      <p:pic>
        <p:nvPicPr>
          <p:cNvPr id="8" name="Picture 3" descr="\\abz01fst\users\user\aaulbert\Desktop\Reflexion_Sprachstand Su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27984" y="2492896"/>
            <a:ext cx="4482790" cy="31683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Inhaltsplatzhalter 2"/>
          <p:cNvSpPr>
            <a:spLocks noGrp="1"/>
          </p:cNvSpPr>
          <p:nvPr>
            <p:ph idx="1"/>
          </p:nvPr>
        </p:nvSpPr>
        <p:spPr>
          <a:xfrm>
            <a:off x="179388" y="1700213"/>
            <a:ext cx="8640762" cy="4176712"/>
          </a:xfrm>
        </p:spPr>
        <p:txBody>
          <a:bodyPr/>
          <a:lstStyle/>
          <a:p>
            <a:pPr lvl="0">
              <a:buFont typeface="Calibri"/>
              <a:buChar char="-"/>
            </a:pPr>
            <a:r>
              <a:rPr lang="de-DE" sz="2000" i="1" dirty="0">
                <a:ea typeface="Times New Roman"/>
                <a:cs typeface="Times New Roman"/>
              </a:rPr>
              <a:t>Ich halte das Erheben von Sprachkompetenzen für sehr wichtig.</a:t>
            </a:r>
          </a:p>
          <a:p>
            <a:pPr lvl="0">
              <a:buFont typeface="Calibri"/>
              <a:buChar char="-"/>
            </a:pPr>
            <a:r>
              <a:rPr lang="de-DE" sz="2000" i="1" dirty="0">
                <a:ea typeface="Times New Roman"/>
                <a:cs typeface="Times New Roman"/>
              </a:rPr>
              <a:t>Mir fällt das Einschätzen der Sprachkompetenzen leicht.</a:t>
            </a:r>
            <a:endParaRPr lang="en-US" sz="2800" dirty="0">
              <a:latin typeface="Trebuchet MS"/>
              <a:ea typeface="Times New Roman"/>
              <a:cs typeface="Times New Roman"/>
            </a:endParaRPr>
          </a:p>
          <a:p>
            <a:pPr lvl="0">
              <a:buFont typeface="Calibri"/>
              <a:buChar char="-"/>
            </a:pPr>
            <a:r>
              <a:rPr lang="de-DE" sz="2000" i="1" dirty="0">
                <a:ea typeface="Times New Roman"/>
                <a:cs typeface="Times New Roman"/>
              </a:rPr>
              <a:t>Ich könnte auf Anhieb die Sprachkompetenzen der meisten </a:t>
            </a:r>
            <a:r>
              <a:rPr lang="de-DE" sz="2000" i="1" dirty="0" err="1">
                <a:ea typeface="Times New Roman"/>
                <a:cs typeface="Times New Roman"/>
              </a:rPr>
              <a:t>SchülerInnen</a:t>
            </a:r>
            <a:r>
              <a:rPr lang="de-DE" sz="2000" i="1" dirty="0">
                <a:ea typeface="Times New Roman"/>
                <a:cs typeface="Times New Roman"/>
              </a:rPr>
              <a:t> meiner Klasse einschätzen.</a:t>
            </a:r>
            <a:endParaRPr lang="en-US" sz="2800" dirty="0">
              <a:latin typeface="Trebuchet MS"/>
              <a:ea typeface="Times New Roman"/>
              <a:cs typeface="Times New Roman"/>
            </a:endParaRPr>
          </a:p>
          <a:p>
            <a:pPr lvl="0">
              <a:buFont typeface="Calibri"/>
              <a:buChar char="-"/>
            </a:pPr>
            <a:r>
              <a:rPr lang="de-DE" sz="2000" i="1" dirty="0">
                <a:ea typeface="Times New Roman"/>
                <a:cs typeface="Times New Roman"/>
              </a:rPr>
              <a:t>Ich könnte auch die Sprachkompetenzen der </a:t>
            </a:r>
            <a:r>
              <a:rPr lang="de-DE" sz="2000" i="1" dirty="0" err="1">
                <a:ea typeface="Times New Roman"/>
                <a:cs typeface="Times New Roman"/>
              </a:rPr>
              <a:t>SchülerInnen</a:t>
            </a:r>
            <a:r>
              <a:rPr lang="de-DE" sz="2000" i="1" dirty="0">
                <a:ea typeface="Times New Roman"/>
                <a:cs typeface="Times New Roman"/>
              </a:rPr>
              <a:t> in der Erstsprache einschätzen.</a:t>
            </a:r>
            <a:endParaRPr lang="en-US" sz="2800" dirty="0">
              <a:latin typeface="Trebuchet MS"/>
              <a:ea typeface="Times New Roman"/>
              <a:cs typeface="Times New Roman"/>
            </a:endParaRPr>
          </a:p>
          <a:p>
            <a:pPr lvl="0">
              <a:buFont typeface="Calibri"/>
              <a:buChar char="-"/>
            </a:pPr>
            <a:r>
              <a:rPr lang="de-DE" sz="2000" i="1" dirty="0">
                <a:ea typeface="Times New Roman"/>
                <a:cs typeface="Times New Roman"/>
              </a:rPr>
              <a:t>Das Erheben von Sprachkompetenzen fällt in meinen Aufgabenbereich.</a:t>
            </a:r>
          </a:p>
          <a:p>
            <a:pPr lvl="0">
              <a:buFont typeface="Calibri"/>
              <a:buChar char="-"/>
            </a:pPr>
            <a:r>
              <a:rPr lang="de-DE" sz="2000" i="1" dirty="0">
                <a:ea typeface="Times New Roman"/>
                <a:cs typeface="Times New Roman"/>
              </a:rPr>
              <a:t>Bei der Erhebung von Sprachkompetenzen sollte das gesamte Sprachenrepertoire der </a:t>
            </a:r>
            <a:r>
              <a:rPr lang="de-DE" sz="2000" i="1" dirty="0" err="1">
                <a:ea typeface="Times New Roman"/>
                <a:cs typeface="Times New Roman"/>
              </a:rPr>
              <a:t>SchülerInnen</a:t>
            </a:r>
            <a:r>
              <a:rPr lang="de-DE" sz="2000" i="1" dirty="0">
                <a:ea typeface="Times New Roman"/>
                <a:cs typeface="Times New Roman"/>
              </a:rPr>
              <a:t> berücksichtigt werden</a:t>
            </a:r>
            <a:endParaRPr lang="de-DE" sz="2000" i="1" dirty="0">
              <a:ea typeface="Times New Roman"/>
              <a:cs typeface="Times New Roman"/>
            </a:endParaRPr>
          </a:p>
        </p:txBody>
      </p:sp>
      <p:pic>
        <p:nvPicPr>
          <p:cNvPr id="31747"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title"/>
          </p:nvPr>
        </p:nvSpPr>
        <p:spPr>
          <a:xfrm>
            <a:off x="0" y="765175"/>
            <a:ext cx="9144000" cy="792163"/>
          </a:xfrm>
        </p:spPr>
        <p:txBody>
          <a:bodyPr/>
          <a:lstStyle/>
          <a:p>
            <a:pPr indent="361950" algn="l">
              <a:defRPr/>
            </a:pPr>
            <a:r>
              <a:rPr lang="de-DE" sz="3600" b="1" dirty="0">
                <a:solidFill>
                  <a:srgbClr val="0000FF"/>
                </a:solidFill>
                <a:latin typeface="+mn-lt"/>
                <a:ea typeface="ＭＳ Ｐゴシック" pitchFamily="34" charset="-128"/>
                <a:cs typeface="Arial" charset="0"/>
              </a:rPr>
              <a:t>3</a:t>
            </a:r>
            <a:r>
              <a:rPr lang="de-DE" sz="3600" b="1" dirty="0" smtClean="0">
                <a:solidFill>
                  <a:srgbClr val="0000FF"/>
                </a:solidFill>
                <a:latin typeface="+mn-lt"/>
                <a:ea typeface="ＭＳ Ｐゴシック" pitchFamily="34" charset="-128"/>
                <a:cs typeface="Arial" charset="0"/>
              </a:rPr>
              <a:t>. </a:t>
            </a:r>
            <a:r>
              <a:rPr lang="de-DE" sz="3600" b="1" dirty="0">
                <a:solidFill>
                  <a:srgbClr val="0000FF"/>
                </a:solidFill>
                <a:ea typeface="ＭＳ Ｐゴシック" pitchFamily="34" charset="-128"/>
                <a:cs typeface="Arial" charset="0"/>
              </a:rPr>
              <a:t>Reflexion über die eigene Praxis</a:t>
            </a:r>
            <a:endParaRPr lang="de-DE" sz="3600" b="1" dirty="0" smtClean="0">
              <a:solidFill>
                <a:srgbClr val="0000FF"/>
              </a:solidFill>
              <a:latin typeface="+mn-lt"/>
              <a:ea typeface="ＭＳ Ｐゴシック" pitchFamily="34" charset="-128"/>
              <a:cs typeface="Arial"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Bil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6235700"/>
            <a:ext cx="1087437"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7675" y="6129338"/>
            <a:ext cx="9112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6308725"/>
            <a:ext cx="1223963"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el 1"/>
          <p:cNvSpPr>
            <a:spLocks noGrp="1"/>
          </p:cNvSpPr>
          <p:nvPr>
            <p:ph type="title"/>
          </p:nvPr>
        </p:nvSpPr>
        <p:spPr>
          <a:xfrm>
            <a:off x="0" y="765175"/>
            <a:ext cx="9144000" cy="792163"/>
          </a:xfrm>
        </p:spPr>
        <p:txBody>
          <a:bodyPr/>
          <a:lstStyle/>
          <a:p>
            <a:pPr algn="l">
              <a:defRPr/>
            </a:pPr>
            <a:r>
              <a:rPr lang="de-DE" sz="3600" b="1" dirty="0" smtClean="0">
                <a:solidFill>
                  <a:srgbClr val="0000FF"/>
                </a:solidFill>
                <a:latin typeface="+mn-lt"/>
                <a:ea typeface="ＭＳ Ｐゴシック" pitchFamily="34" charset="-128"/>
                <a:cs typeface="Arial" charset="0"/>
              </a:rPr>
              <a:t>  4</a:t>
            </a:r>
            <a:r>
              <a:rPr lang="de-DE" sz="3600" b="1" dirty="0">
                <a:solidFill>
                  <a:srgbClr val="0000FF"/>
                </a:solidFill>
                <a:latin typeface="+mn-lt"/>
                <a:ea typeface="ＭＳ Ｐゴシック" pitchFamily="34" charset="-128"/>
                <a:cs typeface="Arial" charset="0"/>
              </a:rPr>
              <a:t>. </a:t>
            </a:r>
            <a:r>
              <a:rPr lang="de-DE" sz="3600" b="1" dirty="0" smtClean="0">
                <a:solidFill>
                  <a:srgbClr val="0000FF"/>
                </a:solidFill>
                <a:latin typeface="+mn-lt"/>
                <a:ea typeface="ＭＳ Ｐゴシック" pitchFamily="34" charset="-128"/>
                <a:cs typeface="Arial" charset="0"/>
              </a:rPr>
              <a:t>Einführung in die </a:t>
            </a:r>
            <a:r>
              <a:rPr lang="de-DE" sz="3600" b="1" dirty="0" err="1" smtClean="0">
                <a:solidFill>
                  <a:srgbClr val="0000FF"/>
                </a:solidFill>
                <a:latin typeface="+mn-lt"/>
                <a:ea typeface="ＭＳ Ｐゴシック" pitchFamily="34" charset="-128"/>
                <a:cs typeface="Arial" charset="0"/>
              </a:rPr>
              <a:t>Sprachstandsdiagnostik</a:t>
            </a:r>
            <a:endParaRPr lang="de-DE" sz="3600" b="1" dirty="0">
              <a:solidFill>
                <a:srgbClr val="0000FF"/>
              </a:solidFill>
              <a:latin typeface="+mn-lt"/>
              <a:ea typeface="ＭＳ Ｐゴシック" pitchFamily="34" charset="-128"/>
              <a:cs typeface="Arial" charset="0"/>
            </a:endParaRPr>
          </a:p>
        </p:txBody>
      </p:sp>
      <p:sp>
        <p:nvSpPr>
          <p:cNvPr id="40966" name="Content Placeholder 2"/>
          <p:cNvSpPr>
            <a:spLocks noGrp="1"/>
          </p:cNvSpPr>
          <p:nvPr>
            <p:ph idx="1"/>
          </p:nvPr>
        </p:nvSpPr>
        <p:spPr>
          <a:xfrm>
            <a:off x="323850" y="1773238"/>
            <a:ext cx="8291513" cy="3992562"/>
          </a:xfrm>
        </p:spPr>
        <p:txBody>
          <a:bodyPr/>
          <a:lstStyle/>
          <a:p>
            <a:pPr marL="360000" indent="-514350">
              <a:lnSpc>
                <a:spcPts val="4500"/>
              </a:lnSpc>
              <a:spcBef>
                <a:spcPts val="0"/>
              </a:spcBef>
              <a:buFont typeface="+mj-lt"/>
              <a:buAutoNum type="arabicPeriod"/>
            </a:pPr>
            <a:r>
              <a:rPr lang="de-DE" sz="2000" b="1" dirty="0" err="1"/>
              <a:t>Sprachstandsdiagnostik</a:t>
            </a:r>
            <a:r>
              <a:rPr lang="de-DE" sz="2000" b="1" dirty="0"/>
              <a:t> </a:t>
            </a:r>
            <a:r>
              <a:rPr lang="de-DE" sz="2000" dirty="0"/>
              <a:t>– Was ist das?</a:t>
            </a:r>
          </a:p>
          <a:p>
            <a:pPr marL="360000" indent="-514350">
              <a:lnSpc>
                <a:spcPts val="4500"/>
              </a:lnSpc>
              <a:spcBef>
                <a:spcPts val="0"/>
              </a:spcBef>
              <a:buFont typeface="+mj-lt"/>
              <a:buAutoNum type="arabicPeriod"/>
            </a:pPr>
            <a:r>
              <a:rPr lang="de-DE" sz="2000" b="1" dirty="0"/>
              <a:t>Leitfragen zur </a:t>
            </a:r>
            <a:r>
              <a:rPr lang="de-DE" sz="2000" b="1" dirty="0" err="1"/>
              <a:t>Sprachstandsdiagnostik</a:t>
            </a:r>
            <a:endParaRPr lang="de-DE" sz="2000" b="1" dirty="0"/>
          </a:p>
          <a:p>
            <a:pPr marL="360000" indent="-514350">
              <a:lnSpc>
                <a:spcPts val="4500"/>
              </a:lnSpc>
              <a:spcBef>
                <a:spcPts val="0"/>
              </a:spcBef>
              <a:buFont typeface="+mj-lt"/>
              <a:buAutoNum type="arabicPeriod"/>
            </a:pPr>
            <a:r>
              <a:rPr lang="de-DE" sz="2000" b="1" dirty="0"/>
              <a:t>Ziele der Diagnostik</a:t>
            </a:r>
          </a:p>
          <a:p>
            <a:pPr marL="360000" indent="-514350">
              <a:lnSpc>
                <a:spcPts val="4500"/>
              </a:lnSpc>
              <a:spcBef>
                <a:spcPts val="0"/>
              </a:spcBef>
              <a:buFont typeface="+mj-lt"/>
              <a:buAutoNum type="arabicPeriod"/>
            </a:pPr>
            <a:r>
              <a:rPr lang="de-DE" sz="2000" b="1" dirty="0"/>
              <a:t>Was kann diagnostiziert werden? </a:t>
            </a:r>
            <a:r>
              <a:rPr lang="de-DE" sz="1400" dirty="0"/>
              <a:t> </a:t>
            </a:r>
            <a:endParaRPr lang="de-DE" sz="2800" b="1" dirty="0"/>
          </a:p>
          <a:p>
            <a:pPr marL="360000" indent="-514350">
              <a:lnSpc>
                <a:spcPts val="4500"/>
              </a:lnSpc>
              <a:spcBef>
                <a:spcPts val="0"/>
              </a:spcBef>
              <a:buFont typeface="+mj-lt"/>
              <a:buAutoNum type="arabicPeriod"/>
            </a:pPr>
            <a:r>
              <a:rPr lang="de-DE" sz="2000" b="1" dirty="0"/>
              <a:t>Fazit und Zusammenfassung</a:t>
            </a:r>
          </a:p>
          <a:p>
            <a:pPr marL="360000" indent="-514350">
              <a:lnSpc>
                <a:spcPts val="4500"/>
              </a:lnSpc>
              <a:spcBef>
                <a:spcPts val="0"/>
              </a:spcBef>
              <a:buFont typeface="+mj-lt"/>
              <a:buAutoNum type="arabicPeriod"/>
            </a:pPr>
            <a:r>
              <a:rPr lang="de-DE" sz="2000" b="1" dirty="0"/>
              <a:t>Kategorisierung und Vorstellung einzelner Verfahren</a:t>
            </a:r>
          </a:p>
          <a:p>
            <a:pPr marL="360000" indent="-514350">
              <a:lnSpc>
                <a:spcPts val="4500"/>
              </a:lnSpc>
              <a:spcBef>
                <a:spcPts val="0"/>
              </a:spcBef>
              <a:buFont typeface="+mj-lt"/>
              <a:buAutoNum type="arabicPeriod"/>
            </a:pPr>
            <a:r>
              <a:rPr lang="de-DE" sz="2000" b="1" dirty="0"/>
              <a:t>Literaturliste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4831</Words>
  <Application>Microsoft Office PowerPoint</Application>
  <PresentationFormat>On-screen Show (4:3)</PresentationFormat>
  <Paragraphs>618</Paragraphs>
  <Slides>62</Slides>
  <Notes>62</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62</vt:i4>
      </vt:variant>
    </vt:vector>
  </HeadingPairs>
  <TitlesOfParts>
    <vt:vector size="72" baseType="lpstr">
      <vt:lpstr>ＭＳ Ｐゴシック</vt:lpstr>
      <vt:lpstr>Arial</vt:lpstr>
      <vt:lpstr>Calibri</vt:lpstr>
      <vt:lpstr>Courier New</vt:lpstr>
      <vt:lpstr>Times New Roman</vt:lpstr>
      <vt:lpstr>Trebuchet MS</vt:lpstr>
      <vt:lpstr>Wingdings</vt:lpstr>
      <vt:lpstr>Office Theme</vt:lpstr>
      <vt:lpstr>2_Office Theme</vt:lpstr>
      <vt:lpstr>6_Office Theme</vt:lpstr>
      <vt:lpstr>PowerPoint Presentation</vt:lpstr>
      <vt:lpstr>PowerPoint Presentation</vt:lpstr>
      <vt:lpstr>PowerPoint Presentation</vt:lpstr>
      <vt:lpstr>Ablauf </vt:lpstr>
      <vt:lpstr>1. Kennenlernen</vt:lpstr>
      <vt:lpstr>2. Warm-up</vt:lpstr>
      <vt:lpstr>3. Reflexion über die eigene Praxis</vt:lpstr>
      <vt:lpstr>3. Reflexion über die eigene Praxis</vt:lpstr>
      <vt:lpstr>  4. Einführung in die Sprachstandsdiagnostik</vt:lpstr>
      <vt:lpstr>  4a) Sprachstandsdiagnostik - Was ist das?</vt:lpstr>
      <vt:lpstr>  4a) Prozess der Sprachförderdiagnostik</vt:lpstr>
      <vt:lpstr>  4b) Leitfragen zur Sprachstandsdiagnostik</vt:lpstr>
      <vt:lpstr>  4b) Leitfragen zur Sprachstandsdiagnostik</vt:lpstr>
      <vt:lpstr>  4b) Ziele der Sprachstandsdiagnostik</vt:lpstr>
      <vt:lpstr>  4b) Leitfragen zur Sprachstandsdiagnostik</vt:lpstr>
      <vt:lpstr>  4b) Zielgruppe </vt:lpstr>
      <vt:lpstr>  4b) Leitfragen zur Sprachstandsdiagnostik</vt:lpstr>
      <vt:lpstr>  4b) Erhebung spezifischer sprachlicher Fertigkeiten</vt:lpstr>
      <vt:lpstr>  4b) Sprachliche Basisiqualifikationen</vt:lpstr>
      <vt:lpstr>  4b) Leitfragen zur Sprachförderdiagnostik</vt:lpstr>
      <vt:lpstr>  4b) Sprachliche Anforderungen in der Schule</vt:lpstr>
      <vt:lpstr>  4b) Leitfragen zur Sprachförderdiagnostik</vt:lpstr>
      <vt:lpstr>PowerPoint Presentation</vt:lpstr>
      <vt:lpstr>4c) Fazit</vt:lpstr>
      <vt:lpstr>  4c) Fazit – Auswahl der Verfahren zur Erhebung des Sprachstandes abhängig von:</vt:lpstr>
      <vt:lpstr>     5. Kennenlernen ausgewählter Verfahren zur Sprachstandserhebung und deren praktische Umsetzung</vt:lpstr>
      <vt:lpstr>  5. Verfahren der Sprachstandsdiagnostik</vt:lpstr>
      <vt:lpstr>  5. Kategorisierung der Erhebungsverfahren</vt:lpstr>
      <vt:lpstr>  5. Vorstellung ausgewählter Erhebungsinstrumente</vt:lpstr>
      <vt:lpstr>  5. Vorstellung ausgewählter Erhebungsinstrumente</vt:lpstr>
      <vt:lpstr> „Niveaubeschreibungen DaZ“: Überblick</vt:lpstr>
      <vt:lpstr> „Niveaubeschreibungen DaZ“: Aufbau</vt:lpstr>
      <vt:lpstr> „Niveaubeschreibungen DaZ“: Beispielmaterial</vt:lpstr>
      <vt:lpstr> „Niveaubeschreibungen DaZ“: Beobachtungsbogen</vt:lpstr>
      <vt:lpstr> „Fast Catch Bumerang“ und „Tulpenbeet“: Überblick</vt:lpstr>
      <vt:lpstr> „Fast Catch Bumerang“: Beispielmaterial</vt:lpstr>
      <vt:lpstr> „Fast Catch Bumerang“: erhobene Kompetenzen</vt:lpstr>
      <vt:lpstr> „Fast Catch Bumerang“: Auswertungsbogen</vt:lpstr>
      <vt:lpstr> „Tulpenbeet“: Beispielmaterial</vt:lpstr>
      <vt:lpstr> „Tulpenbeet“: erhobene Kompetenzen</vt:lpstr>
      <vt:lpstr> „Tulpenbeet“: Auswertungsbogen</vt:lpstr>
      <vt:lpstr> „C-Test “: Überblick</vt:lpstr>
      <vt:lpstr> „C-Test“: Aufbau und Durchführung</vt:lpstr>
      <vt:lpstr> „C-Test“: Beispielmaterial</vt:lpstr>
      <vt:lpstr> „C-Test“: Auswertung</vt:lpstr>
      <vt:lpstr> „C-Test“: Auswertung</vt:lpstr>
      <vt:lpstr> „C-Test“: Interpretation der Ergebnisse</vt:lpstr>
      <vt:lpstr> „C-Test“: Interpretation der Ergebnisse</vt:lpstr>
      <vt:lpstr> „Förderdossier DaZ“: Überblick</vt:lpstr>
      <vt:lpstr> „Förderdossier DaZ“: Beispielmaterial</vt:lpstr>
      <vt:lpstr> „Förderdossier DaZ“: Beispielmaterial</vt:lpstr>
      <vt:lpstr> „Förderdossier DaZ“: Beispielmaterial</vt:lpstr>
      <vt:lpstr> „Förderdossier DaZ“: Beispielmaterial</vt:lpstr>
      <vt:lpstr> „Förderdossier DaZ“: mehrsprachige Elternfragebögen</vt:lpstr>
      <vt:lpstr>Feedback zu den Instrumenten &amp; Ergebnissen</vt:lpstr>
      <vt:lpstr>Internetquellen der Instrumente</vt:lpstr>
      <vt:lpstr>6) Reflexion</vt:lpstr>
      <vt:lpstr>6) Reflexion &amp; Diskussion</vt:lpstr>
      <vt:lpstr>7. Reflexion &amp; Ausblick</vt:lpstr>
      <vt:lpstr>7) Feedback &amp; Abschluss</vt:lpstr>
      <vt:lpstr>Literatur</vt:lpstr>
      <vt:lpstr>Literatur</vt:lpstr>
    </vt:vector>
  </TitlesOfParts>
  <Company>ECML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Christian</dc:creator>
  <cp:lastModifiedBy>AAbel</cp:lastModifiedBy>
  <cp:revision>291</cp:revision>
  <dcterms:created xsi:type="dcterms:W3CDTF">2011-11-11T11:03:57Z</dcterms:created>
  <dcterms:modified xsi:type="dcterms:W3CDTF">2014-01-19T12:57:16Z</dcterms:modified>
</cp:coreProperties>
</file>