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485" r:id="rId2"/>
  </p:sldMasterIdLst>
  <p:notesMasterIdLst>
    <p:notesMasterId r:id="rId16"/>
  </p:notesMasterIdLst>
  <p:sldIdLst>
    <p:sldId id="524" r:id="rId3"/>
    <p:sldId id="258" r:id="rId4"/>
    <p:sldId id="380" r:id="rId5"/>
    <p:sldId id="447" r:id="rId6"/>
    <p:sldId id="448" r:id="rId7"/>
    <p:sldId id="548" r:id="rId8"/>
    <p:sldId id="449" r:id="rId9"/>
    <p:sldId id="451" r:id="rId10"/>
    <p:sldId id="549" r:id="rId11"/>
    <p:sldId id="464" r:id="rId12"/>
    <p:sldId id="597" r:id="rId13"/>
    <p:sldId id="595" r:id="rId14"/>
    <p:sldId id="596" r:id="rId15"/>
  </p:sldIdLst>
  <p:sldSz cx="9144000" cy="6858000" type="screen4x3"/>
  <p:notesSz cx="6794500" cy="9906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FF"/>
    <a:srgbClr val="006600"/>
    <a:srgbClr val="366092"/>
    <a:srgbClr val="315683"/>
    <a:srgbClr val="7C7CF0"/>
    <a:srgbClr val="0086EA"/>
    <a:srgbClr val="43AEFF"/>
    <a:srgbClr val="3B689F"/>
    <a:srgbClr val="199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14" autoAdjust="0"/>
    <p:restoredTop sz="72727" autoAdjust="0"/>
  </p:normalViewPr>
  <p:slideViewPr>
    <p:cSldViewPr>
      <p:cViewPr varScale="1">
        <p:scale>
          <a:sx n="67" d="100"/>
          <a:sy n="67" d="100"/>
        </p:scale>
        <p:origin x="1536"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12"/>
    </p:cViewPr>
  </p:sorterViewPr>
  <p:notesViewPr>
    <p:cSldViewPr>
      <p:cViewPr varScale="1">
        <p:scale>
          <a:sx n="51" d="100"/>
          <a:sy n="51"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4486" cy="494762"/>
          </a:xfrm>
          <a:prstGeom prst="rect">
            <a:avLst/>
          </a:prstGeom>
        </p:spPr>
        <p:txBody>
          <a:bodyPr vert="horz" lIns="95419" tIns="47709" rIns="95419" bIns="47709" rtlCol="0"/>
          <a:lstStyle>
            <a:lvl1pPr algn="l" eaLnBrk="1" hangingPunct="1">
              <a:defRPr sz="1300">
                <a:latin typeface="Arial" charset="0"/>
                <a:ea typeface="+mn-ea"/>
                <a:cs typeface="+mn-cs"/>
              </a:defRPr>
            </a:lvl1pPr>
          </a:lstStyle>
          <a:p>
            <a:pPr>
              <a:defRPr/>
            </a:pPr>
            <a:endParaRPr lang="de-DE"/>
          </a:p>
        </p:txBody>
      </p:sp>
      <p:sp>
        <p:nvSpPr>
          <p:cNvPr id="3" name="Datumsplatzhalter 2"/>
          <p:cNvSpPr>
            <a:spLocks noGrp="1"/>
          </p:cNvSpPr>
          <p:nvPr>
            <p:ph type="dt" idx="1"/>
          </p:nvPr>
        </p:nvSpPr>
        <p:spPr>
          <a:xfrm>
            <a:off x="3848496" y="1"/>
            <a:ext cx="2944486" cy="494762"/>
          </a:xfrm>
          <a:prstGeom prst="rect">
            <a:avLst/>
          </a:prstGeom>
        </p:spPr>
        <p:txBody>
          <a:bodyPr vert="horz" wrap="square" lIns="95419" tIns="47709" rIns="95419" bIns="47709" numCol="1" anchor="t" anchorCtr="0" compatLnSpc="1">
            <a:prstTxWarp prst="textNoShape">
              <a:avLst/>
            </a:prstTxWarp>
          </a:bodyPr>
          <a:lstStyle>
            <a:lvl1pPr algn="r" eaLnBrk="1" hangingPunct="1">
              <a:defRPr sz="1300">
                <a:latin typeface="Arial" charset="0"/>
              </a:defRPr>
            </a:lvl1pPr>
          </a:lstStyle>
          <a:p>
            <a:pPr>
              <a:defRPr/>
            </a:pPr>
            <a:fld id="{54D2B2D9-BBA5-4DEE-8B40-807A3E85E975}" type="datetimeFigureOut">
              <a:rPr lang="de-DE"/>
              <a:pPr>
                <a:defRPr/>
              </a:pPr>
              <a:t>25.06.2015</a:t>
            </a:fld>
            <a:endParaRPr lang="de-DE"/>
          </a:p>
        </p:txBody>
      </p:sp>
      <p:sp>
        <p:nvSpPr>
          <p:cNvPr id="4" name="Folienbildplatzhalter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5419" tIns="47709" rIns="95419" bIns="47709" rtlCol="0" anchor="ctr"/>
          <a:lstStyle/>
          <a:p>
            <a:pPr lvl="0"/>
            <a:endParaRPr lang="de-DE" noProof="0" smtClean="0"/>
          </a:p>
        </p:txBody>
      </p:sp>
      <p:sp>
        <p:nvSpPr>
          <p:cNvPr id="5" name="Notizenplatzhalter 4"/>
          <p:cNvSpPr>
            <a:spLocks noGrp="1"/>
          </p:cNvSpPr>
          <p:nvPr>
            <p:ph type="body" sz="quarter" idx="3"/>
          </p:nvPr>
        </p:nvSpPr>
        <p:spPr>
          <a:xfrm>
            <a:off x="679146" y="4704851"/>
            <a:ext cx="5436208" cy="4457469"/>
          </a:xfrm>
          <a:prstGeom prst="rect">
            <a:avLst/>
          </a:prstGeom>
        </p:spPr>
        <p:txBody>
          <a:bodyPr vert="horz" wrap="square" lIns="95419" tIns="47709" rIns="95419" bIns="47709" numCol="1" anchor="t" anchorCtr="0" compatLnSpc="1">
            <a:prstTxWarp prst="textNoShape">
              <a:avLst/>
            </a:prstTxWarp>
            <a:normAutofit/>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6" name="Fußzeilenplatzhalter 5"/>
          <p:cNvSpPr>
            <a:spLocks noGrp="1"/>
          </p:cNvSpPr>
          <p:nvPr>
            <p:ph type="ftr" sz="quarter" idx="4"/>
          </p:nvPr>
        </p:nvSpPr>
        <p:spPr>
          <a:xfrm>
            <a:off x="0" y="9409702"/>
            <a:ext cx="2944486" cy="494762"/>
          </a:xfrm>
          <a:prstGeom prst="rect">
            <a:avLst/>
          </a:prstGeom>
        </p:spPr>
        <p:txBody>
          <a:bodyPr vert="horz" lIns="95419" tIns="47709" rIns="95419" bIns="47709" rtlCol="0" anchor="b"/>
          <a:lstStyle>
            <a:lvl1pPr algn="l" eaLnBrk="1" hangingPunct="1">
              <a:defRPr sz="1300">
                <a:latin typeface="Arial" charset="0"/>
                <a:ea typeface="+mn-ea"/>
                <a:cs typeface="+mn-cs"/>
              </a:defRPr>
            </a:lvl1pPr>
          </a:lstStyle>
          <a:p>
            <a:pPr>
              <a:defRPr/>
            </a:pPr>
            <a:endParaRPr lang="de-DE"/>
          </a:p>
        </p:txBody>
      </p:sp>
      <p:sp>
        <p:nvSpPr>
          <p:cNvPr id="7" name="Foliennummernplatzhalter 6"/>
          <p:cNvSpPr>
            <a:spLocks noGrp="1"/>
          </p:cNvSpPr>
          <p:nvPr>
            <p:ph type="sldNum" sz="quarter" idx="5"/>
          </p:nvPr>
        </p:nvSpPr>
        <p:spPr>
          <a:xfrm>
            <a:off x="3848496" y="9409702"/>
            <a:ext cx="2944486" cy="494762"/>
          </a:xfrm>
          <a:prstGeom prst="rect">
            <a:avLst/>
          </a:prstGeom>
        </p:spPr>
        <p:txBody>
          <a:bodyPr vert="horz" wrap="square" lIns="95419" tIns="47709" rIns="95419" bIns="47709" numCol="1" anchor="b" anchorCtr="0" compatLnSpc="1">
            <a:prstTxWarp prst="textNoShape">
              <a:avLst/>
            </a:prstTxWarp>
          </a:bodyPr>
          <a:lstStyle>
            <a:lvl1pPr algn="r" eaLnBrk="1" hangingPunct="1">
              <a:defRPr sz="1300"/>
            </a:lvl1pPr>
          </a:lstStyle>
          <a:p>
            <a:pPr>
              <a:defRPr/>
            </a:pPr>
            <a:fld id="{82A748EE-E30B-4CF2-A78C-9F7337CFE101}" type="slidenum">
              <a:rPr lang="de-DE"/>
              <a:pPr>
                <a:defRPr/>
              </a:pPr>
              <a:t>‹Nr.›</a:t>
            </a:fld>
            <a:endParaRPr lang="de-DE"/>
          </a:p>
        </p:txBody>
      </p:sp>
    </p:spTree>
    <p:extLst>
      <p:ext uri="{BB962C8B-B14F-4D97-AF65-F5344CB8AC3E}">
        <p14:creationId xmlns:p14="http://schemas.microsoft.com/office/powerpoint/2010/main" val="30978948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2A748EE-E30B-4CF2-A78C-9F7337CFE101}" type="slidenum">
              <a:rPr lang="de-DE" smtClean="0"/>
              <a:pPr>
                <a:defRPr/>
              </a:pPr>
              <a:t>1</a:t>
            </a:fld>
            <a:endParaRPr lang="de-DE"/>
          </a:p>
        </p:txBody>
      </p:sp>
    </p:spTree>
    <p:extLst>
      <p:ext uri="{BB962C8B-B14F-4D97-AF65-F5344CB8AC3E}">
        <p14:creationId xmlns:p14="http://schemas.microsoft.com/office/powerpoint/2010/main" val="552021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1" dirty="0" smtClean="0"/>
              <a:t>Was fällt Ihnen auf?:</a:t>
            </a:r>
          </a:p>
          <a:p>
            <a:pPr marL="174598" indent="-174598">
              <a:buFont typeface="Arial" pitchFamily="34" charset="0"/>
              <a:buChar char="•"/>
            </a:pPr>
            <a:r>
              <a:rPr lang="de-DE" dirty="0" smtClean="0"/>
              <a:t>Fast alle entwickelten Verfahren für jüngere Kinder im Kindergarten oder Übergang in die Grundschule </a:t>
            </a:r>
          </a:p>
          <a:p>
            <a:pPr marL="174598" indent="-174598">
              <a:buFont typeface="Arial" pitchFamily="34" charset="0"/>
              <a:buChar char="•"/>
            </a:pPr>
            <a:r>
              <a:rPr lang="de-DE" dirty="0" smtClean="0">
                <a:sym typeface="Wingdings" pitchFamily="2" charset="2"/>
              </a:rPr>
              <a:t>Wenige Verfahren, die eine kontinuierliche Dokumentation des Sprachstandes über die gesamte Schullaufbahn  hin ermöglichen</a:t>
            </a:r>
          </a:p>
          <a:p>
            <a:endParaRPr lang="de-DE" u="sng" dirty="0" smtClean="0">
              <a:sym typeface="Wingdings" pitchFamily="2" charset="2"/>
            </a:endParaRPr>
          </a:p>
          <a:p>
            <a:r>
              <a:rPr lang="de-DE" u="sng" dirty="0" smtClean="0">
                <a:sym typeface="Wingdings" pitchFamily="2" charset="2"/>
              </a:rPr>
              <a:t>Vorteil: </a:t>
            </a:r>
          </a:p>
          <a:p>
            <a:r>
              <a:rPr lang="de-DE" dirty="0" smtClean="0">
                <a:sym typeface="Wingdings" pitchFamily="2" charset="2"/>
              </a:rPr>
              <a:t>Sprachförderung soll früh angesetzt werden, Sprachentwicklungsprobleme früh diagnostizieren</a:t>
            </a:r>
          </a:p>
          <a:p>
            <a:endParaRPr lang="de-DE" u="sng" dirty="0" smtClean="0"/>
          </a:p>
          <a:p>
            <a:r>
              <a:rPr lang="de-DE" u="sng" dirty="0" smtClean="0"/>
              <a:t>Nachteil:</a:t>
            </a:r>
          </a:p>
          <a:p>
            <a:r>
              <a:rPr lang="de-DE" dirty="0" smtClean="0"/>
              <a:t>Schnell Selektionsdiagnostik (Schulfähigkeit feststellen, Rückstellung von der Schule),  primäre mündliche und allgemeinsprachliche Kompetenzen werden erhoben </a:t>
            </a:r>
            <a:r>
              <a:rPr lang="de-DE" dirty="0" smtClean="0">
                <a:sym typeface="Wingdings" pitchFamily="2" charset="2"/>
              </a:rPr>
              <a:t> kann nicht auf ältere </a:t>
            </a:r>
            <a:r>
              <a:rPr lang="de-DE" dirty="0" err="1" smtClean="0">
                <a:sym typeface="Wingdings" pitchFamily="2" charset="2"/>
              </a:rPr>
              <a:t>SchülerInnen</a:t>
            </a:r>
            <a:r>
              <a:rPr lang="de-DE" dirty="0" smtClean="0">
                <a:sym typeface="Wingdings" pitchFamily="2" charset="2"/>
              </a:rPr>
              <a:t> in der Schule übertragen werden (Sprachschwierigkeiten zeigen sich jedoch meist nicht in der Allgemeinsprache sondern in der schriftsprachlichen Bildungs-/Fachsprache) </a:t>
            </a:r>
            <a:endParaRPr lang="en-US" dirty="0" smtClean="0"/>
          </a:p>
          <a:p>
            <a:endParaRPr lang="en-US" dirty="0" smtClean="0">
              <a:ea typeface="ＭＳ Ｐゴシック" panose="020B0600070205080204" pitchFamily="34" charset="-128"/>
            </a:endParaRPr>
          </a:p>
        </p:txBody>
      </p:sp>
      <p:sp>
        <p:nvSpPr>
          <p:cNvPr id="7373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723" indent="-27527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112" indent="-220222">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557" indent="-220222">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003" indent="-220222">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2244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6289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0333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74378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09ED31C-CA27-4039-8E8B-FE5C807FEE99}" type="slidenum">
              <a:rPr lang="de-DE" sz="1300">
                <a:solidFill>
                  <a:srgbClr val="000000"/>
                </a:solidFill>
                <a:latin typeface="Arial" panose="020B0604020202020204" pitchFamily="34" charset="0"/>
              </a:rPr>
              <a:pPr>
                <a:spcBef>
                  <a:spcPct val="0"/>
                </a:spcBef>
              </a:pPr>
              <a:t>12</a:t>
            </a:fld>
            <a:endParaRPr lang="de-DE" sz="1300">
              <a:solidFill>
                <a:srgbClr val="000000"/>
              </a:solidFill>
              <a:latin typeface="Arial" panose="020B0604020202020204" pitchFamily="34" charset="0"/>
            </a:endParaRPr>
          </a:p>
        </p:txBody>
      </p:sp>
    </p:spTree>
    <p:extLst>
      <p:ext uri="{BB962C8B-B14F-4D97-AF65-F5344CB8AC3E}">
        <p14:creationId xmlns:p14="http://schemas.microsoft.com/office/powerpoint/2010/main" val="2088914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0890" eaLnBrk="1" fontAlgn="auto" hangingPunct="1">
              <a:spcBef>
                <a:spcPts val="0"/>
              </a:spcBef>
              <a:spcAft>
                <a:spcPts val="0"/>
              </a:spcAft>
              <a:defRPr/>
            </a:pPr>
            <a:r>
              <a:rPr lang="de-DE" dirty="0">
                <a:solidFill>
                  <a:prstClr val="black"/>
                </a:solidFill>
                <a:sym typeface="Wingdings" pitchFamily="2" charset="2"/>
              </a:rPr>
              <a:t> Verbindung zum Sprachenbaum im Warm-up: Gemeinsam überlegen, welcher der genannten Verfahren bereits von den </a:t>
            </a:r>
            <a:r>
              <a:rPr lang="de-DE" dirty="0" err="1">
                <a:solidFill>
                  <a:prstClr val="black"/>
                </a:solidFill>
                <a:sym typeface="Wingdings" pitchFamily="2" charset="2"/>
              </a:rPr>
              <a:t>TeilnehmerInnen</a:t>
            </a:r>
            <a:r>
              <a:rPr lang="de-DE" dirty="0">
                <a:solidFill>
                  <a:prstClr val="black"/>
                </a:solidFill>
                <a:sym typeface="Wingdings" pitchFamily="2" charset="2"/>
              </a:rPr>
              <a:t> genannt wurden  die genannten Verfahren in die Kategorien einteilen. </a:t>
            </a:r>
            <a:endParaRPr lang="de-DE" dirty="0">
              <a:solidFill>
                <a:prstClr val="black"/>
              </a:solidFill>
            </a:endParaRPr>
          </a:p>
          <a:p>
            <a:pPr defTabSz="880890" eaLnBrk="1" fontAlgn="auto" hangingPunct="1">
              <a:spcBef>
                <a:spcPts val="0"/>
              </a:spcBef>
              <a:spcAft>
                <a:spcPts val="0"/>
              </a:spcAft>
              <a:defRPr/>
            </a:pPr>
            <a:endParaRPr lang="de-DE" b="1" dirty="0">
              <a:solidFill>
                <a:prstClr val="black"/>
              </a:solidFill>
            </a:endParaRPr>
          </a:p>
          <a:p>
            <a:pPr defTabSz="880890" eaLnBrk="1" fontAlgn="auto" hangingPunct="1">
              <a:spcBef>
                <a:spcPts val="0"/>
              </a:spcBef>
              <a:spcAft>
                <a:spcPts val="0"/>
              </a:spcAft>
              <a:defRPr/>
            </a:pPr>
            <a:r>
              <a:rPr lang="de-DE" b="1" dirty="0">
                <a:solidFill>
                  <a:prstClr val="black"/>
                </a:solidFill>
              </a:rPr>
              <a:t>Wie lassen sich </a:t>
            </a:r>
            <a:r>
              <a:rPr lang="de-DE" b="1" dirty="0" err="1">
                <a:solidFill>
                  <a:prstClr val="black"/>
                </a:solidFill>
              </a:rPr>
              <a:t>Sprachstandserhebungen</a:t>
            </a:r>
            <a:r>
              <a:rPr lang="de-DE" b="1" dirty="0">
                <a:solidFill>
                  <a:prstClr val="black"/>
                </a:solidFill>
              </a:rPr>
              <a:t> kategorisieren?: </a:t>
            </a:r>
            <a:r>
              <a:rPr lang="de-DE" dirty="0">
                <a:solidFill>
                  <a:prstClr val="black"/>
                </a:solidFill>
              </a:rPr>
              <a:t>hier Einteilung nach Methoden</a:t>
            </a:r>
          </a:p>
          <a:p>
            <a:pPr defTabSz="880890" eaLnBrk="1" fontAlgn="auto" hangingPunct="1">
              <a:spcBef>
                <a:spcPts val="0"/>
              </a:spcBef>
              <a:spcAft>
                <a:spcPts val="0"/>
              </a:spcAft>
              <a:defRPr/>
            </a:pPr>
            <a:endParaRPr lang="de-DE" dirty="0">
              <a:solidFill>
                <a:prstClr val="black"/>
              </a:solidFill>
            </a:endParaRPr>
          </a:p>
          <a:p>
            <a:pPr defTabSz="880890" eaLnBrk="1" fontAlgn="auto" hangingPunct="1">
              <a:spcBef>
                <a:spcPts val="0"/>
              </a:spcBef>
              <a:spcAft>
                <a:spcPts val="0"/>
              </a:spcAft>
              <a:defRPr/>
            </a:pPr>
            <a:r>
              <a:rPr lang="de-DE" b="1" dirty="0">
                <a:solidFill>
                  <a:prstClr val="black"/>
                </a:solidFill>
              </a:rPr>
              <a:t>Wichtig: </a:t>
            </a:r>
            <a:r>
              <a:rPr lang="de-DE" dirty="0">
                <a:solidFill>
                  <a:prstClr val="black"/>
                </a:solidFill>
              </a:rPr>
              <a:t>Bei der Auflistung der Verfahren handelt es sich nicht um eine vollständige Liste: Es gibt deutlich mehr Verfahren. Aus der Fülle an Verfahren wurden bereits die Verfahren ausgewählt, die zumindest Ansatzweise auf Mehrsprachigkeit/ Zweisprachigkeit eingehen.</a:t>
            </a:r>
          </a:p>
          <a:p>
            <a:pPr defTabSz="880890" eaLnBrk="1" fontAlgn="auto" hangingPunct="1">
              <a:spcBef>
                <a:spcPts val="0"/>
              </a:spcBef>
              <a:spcAft>
                <a:spcPts val="0"/>
              </a:spcAft>
              <a:defRPr/>
            </a:pPr>
            <a:endParaRPr lang="de-DE" dirty="0">
              <a:solidFill>
                <a:prstClr val="black"/>
              </a:solidFill>
            </a:endParaRPr>
          </a:p>
          <a:p>
            <a:pPr defTabSz="880890" eaLnBrk="1" fontAlgn="auto" hangingPunct="1">
              <a:spcBef>
                <a:spcPts val="0"/>
              </a:spcBef>
              <a:spcAft>
                <a:spcPts val="0"/>
              </a:spcAft>
              <a:defRPr/>
            </a:pPr>
            <a:r>
              <a:rPr lang="de-DE" b="1" dirty="0">
                <a:solidFill>
                  <a:prstClr val="black"/>
                </a:solidFill>
              </a:rPr>
              <a:t>Alternative Einteilungen:</a:t>
            </a:r>
          </a:p>
          <a:p>
            <a:pPr marL="174598" indent="-174598" defTabSz="880890" eaLnBrk="1" fontAlgn="auto" hangingPunct="1">
              <a:spcBef>
                <a:spcPts val="0"/>
              </a:spcBef>
              <a:spcAft>
                <a:spcPts val="0"/>
              </a:spcAft>
              <a:buFont typeface="Arial" pitchFamily="34" charset="0"/>
              <a:buChar char="•"/>
              <a:defRPr/>
            </a:pPr>
            <a:r>
              <a:rPr lang="de-DE" dirty="0">
                <a:solidFill>
                  <a:prstClr val="black"/>
                </a:solidFill>
              </a:rPr>
              <a:t>Nach </a:t>
            </a:r>
            <a:r>
              <a:rPr lang="de-DE">
                <a:solidFill>
                  <a:prstClr val="black"/>
                </a:solidFill>
              </a:rPr>
              <a:t>Schulstufe </a:t>
            </a:r>
          </a:p>
          <a:p>
            <a:pPr marL="174598" indent="-174598" defTabSz="880890" eaLnBrk="1" fontAlgn="auto" hangingPunct="1">
              <a:spcBef>
                <a:spcPts val="0"/>
              </a:spcBef>
              <a:spcAft>
                <a:spcPts val="0"/>
              </a:spcAft>
              <a:buFont typeface="Arial" pitchFamily="34" charset="0"/>
              <a:buChar char="•"/>
              <a:defRPr/>
            </a:pPr>
            <a:r>
              <a:rPr lang="de-DE">
                <a:solidFill>
                  <a:prstClr val="black"/>
                </a:solidFill>
              </a:rPr>
              <a:t>Nach </a:t>
            </a:r>
            <a:r>
              <a:rPr lang="de-DE" dirty="0">
                <a:solidFill>
                  <a:prstClr val="black"/>
                </a:solidFill>
              </a:rPr>
              <a:t>Sprachkompetenzen (welche Verfahren erheben welche sprachlichen Kompetenzen)</a:t>
            </a:r>
          </a:p>
          <a:p>
            <a:pPr marL="174598" indent="-174598" defTabSz="880890" eaLnBrk="1" fontAlgn="auto" hangingPunct="1">
              <a:spcBef>
                <a:spcPts val="0"/>
              </a:spcBef>
              <a:spcAft>
                <a:spcPts val="0"/>
              </a:spcAft>
              <a:buFont typeface="Arial" pitchFamily="34" charset="0"/>
              <a:buChar char="•"/>
              <a:defRPr/>
            </a:pPr>
            <a:r>
              <a:rPr lang="de-DE" dirty="0">
                <a:solidFill>
                  <a:prstClr val="black"/>
                </a:solidFill>
              </a:rPr>
              <a:t>Nach Ziel der Diagnose (Selektionsdiagnostik, Förderdiagnostik, Sprachheildiagnostik)</a:t>
            </a:r>
            <a:endParaRPr lang="en-US" dirty="0">
              <a:solidFill>
                <a:prstClr val="black"/>
              </a:solidFill>
            </a:endParaRPr>
          </a:p>
        </p:txBody>
      </p:sp>
      <p:sp>
        <p:nvSpPr>
          <p:cNvPr id="7578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723" indent="-27527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112" indent="-220222">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557" indent="-220222">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003" indent="-220222">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2244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6289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0333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74378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5AF6DAD-6DF0-4BD4-93F7-00A991888040}" type="slidenum">
              <a:rPr lang="de-DE" sz="1300">
                <a:solidFill>
                  <a:srgbClr val="000000"/>
                </a:solidFill>
                <a:latin typeface="Arial" panose="020B0604020202020204" pitchFamily="34" charset="0"/>
              </a:rPr>
              <a:pPr>
                <a:spcBef>
                  <a:spcPct val="0"/>
                </a:spcBef>
              </a:pPr>
              <a:t>13</a:t>
            </a:fld>
            <a:endParaRPr lang="de-DE" sz="1300">
              <a:solidFill>
                <a:srgbClr val="000000"/>
              </a:solidFill>
              <a:latin typeface="Arial" panose="020B0604020202020204" pitchFamily="34" charset="0"/>
            </a:endParaRPr>
          </a:p>
        </p:txBody>
      </p:sp>
    </p:spTree>
    <p:extLst>
      <p:ext uri="{BB962C8B-B14F-4D97-AF65-F5344CB8AC3E}">
        <p14:creationId xmlns:p14="http://schemas.microsoft.com/office/powerpoint/2010/main" val="3453399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700" smtClean="0">
                <a:ea typeface="ＭＳ Ｐゴシック" panose="020B0600070205080204" pitchFamily="34" charset="-128"/>
              </a:rPr>
              <a:t>Sie </a:t>
            </a:r>
            <a:r>
              <a:rPr lang="en-US" sz="1700" dirty="0" err="1" smtClean="0">
                <a:ea typeface="ＭＳ Ｐゴシック" panose="020B0600070205080204" pitchFamily="34" charset="-128"/>
              </a:rPr>
              <a:t>dazu</a:t>
            </a:r>
            <a:r>
              <a:rPr lang="en-US" sz="1700" dirty="0" smtClean="0">
                <a:ea typeface="ＭＳ Ｐゴシック" panose="020B0600070205080204" pitchFamily="34" charset="-128"/>
              </a:rPr>
              <a:t> </a:t>
            </a:r>
            <a:r>
              <a:rPr lang="en-US" sz="1700" dirty="0" err="1" smtClean="0">
                <a:ea typeface="ＭＳ Ｐゴシック" panose="020B0600070205080204" pitchFamily="34" charset="-128"/>
              </a:rPr>
              <a:t>gehörendes</a:t>
            </a:r>
            <a:r>
              <a:rPr lang="en-US" sz="1700" dirty="0" smtClean="0">
                <a:ea typeface="ＭＳ Ｐゴシック" panose="020B0600070205080204" pitchFamily="34" charset="-128"/>
              </a:rPr>
              <a:t> </a:t>
            </a:r>
            <a:r>
              <a:rPr lang="en-US" sz="1700" dirty="0" err="1" smtClean="0">
                <a:ea typeface="ＭＳ Ｐゴシック" panose="020B0600070205080204" pitchFamily="34" charset="-128"/>
              </a:rPr>
              <a:t>Fortbildungsskript</a:t>
            </a:r>
            <a:endParaRPr lang="en-US" sz="1700" dirty="0">
              <a:ea typeface="ＭＳ Ｐゴシック" panose="020B0600070205080204" pitchFamily="34" charset="-128"/>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723" indent="-275278">
              <a:defRPr>
                <a:solidFill>
                  <a:schemeClr val="tx1"/>
                </a:solidFill>
                <a:latin typeface="Arial" panose="020B0604020202020204" pitchFamily="34" charset="0"/>
                <a:ea typeface="ＭＳ Ｐゴシック" panose="020B0600070205080204" pitchFamily="34" charset="-128"/>
              </a:defRPr>
            </a:lvl2pPr>
            <a:lvl3pPr marL="1101112" indent="-220222">
              <a:defRPr>
                <a:solidFill>
                  <a:schemeClr val="tx1"/>
                </a:solidFill>
                <a:latin typeface="Arial" panose="020B0604020202020204" pitchFamily="34" charset="0"/>
                <a:ea typeface="ＭＳ Ｐゴシック" panose="020B0600070205080204" pitchFamily="34" charset="-128"/>
              </a:defRPr>
            </a:lvl3pPr>
            <a:lvl4pPr marL="1541557" indent="-220222">
              <a:defRPr>
                <a:solidFill>
                  <a:schemeClr val="tx1"/>
                </a:solidFill>
                <a:latin typeface="Arial" panose="020B0604020202020204" pitchFamily="34" charset="0"/>
                <a:ea typeface="ＭＳ Ｐゴシック" panose="020B0600070205080204" pitchFamily="34" charset="-128"/>
              </a:defRPr>
            </a:lvl4pPr>
            <a:lvl5pPr marL="1982003" indent="-220222">
              <a:defRPr>
                <a:solidFill>
                  <a:schemeClr val="tx1"/>
                </a:solidFill>
                <a:latin typeface="Arial" panose="020B0604020202020204" pitchFamily="34" charset="0"/>
                <a:ea typeface="ＭＳ Ｐゴシック" panose="020B0600070205080204" pitchFamily="34" charset="-128"/>
              </a:defRPr>
            </a:lvl5pPr>
            <a:lvl6pPr marL="2422447" indent="-22022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62892" indent="-22022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03337" indent="-22022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743782" indent="-22022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9AF9B37-D4BD-4F58-854A-3B8E1DFC965A}" type="slidenum">
              <a:rPr lang="de-DE" smtClean="0"/>
              <a:pPr/>
              <a:t>2</a:t>
            </a:fld>
            <a:endParaRPr lang="de-DE" smtClean="0"/>
          </a:p>
        </p:txBody>
      </p:sp>
    </p:spTree>
    <p:extLst>
      <p:ext uri="{BB962C8B-B14F-4D97-AF65-F5344CB8AC3E}">
        <p14:creationId xmlns:p14="http://schemas.microsoft.com/office/powerpoint/2010/main" val="462524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ea typeface="ＭＳ Ｐゴシック" panose="020B0600070205080204" pitchFamily="34" charset="-128"/>
            </a:endParaRPr>
          </a:p>
        </p:txBody>
      </p:sp>
      <p:sp>
        <p:nvSpPr>
          <p:cNvPr id="2458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723" indent="-27527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112" indent="-220222">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557" indent="-220222">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003" indent="-220222">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2244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6289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0333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74378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D9A22B9-2593-4046-A418-F458FC190235}" type="slidenum">
              <a:rPr lang="de-DE" sz="1300">
                <a:latin typeface="Arial" panose="020B0604020202020204" pitchFamily="34" charset="0"/>
              </a:rPr>
              <a:pPr>
                <a:spcBef>
                  <a:spcPct val="0"/>
                </a:spcBef>
              </a:pPr>
              <a:t>3</a:t>
            </a:fld>
            <a:endParaRPr lang="de-DE" sz="1300">
              <a:latin typeface="Arial" panose="020B0604020202020204" pitchFamily="34" charset="0"/>
            </a:endParaRPr>
          </a:p>
        </p:txBody>
      </p:sp>
    </p:spTree>
    <p:extLst>
      <p:ext uri="{BB962C8B-B14F-4D97-AF65-F5344CB8AC3E}">
        <p14:creationId xmlns:p14="http://schemas.microsoft.com/office/powerpoint/2010/main" val="2086942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0890" eaLnBrk="1" fontAlgn="auto" hangingPunct="1">
              <a:spcBef>
                <a:spcPts val="0"/>
              </a:spcBef>
              <a:spcAft>
                <a:spcPts val="0"/>
              </a:spcAft>
              <a:defRPr/>
            </a:pPr>
            <a:r>
              <a:rPr lang="de-DE" sz="1700" b="1" dirty="0">
                <a:solidFill>
                  <a:prstClr val="black"/>
                </a:solidFill>
                <a:ea typeface="Times New Roman"/>
                <a:cs typeface="Times New Roman"/>
              </a:rPr>
              <a:t>Kennlernen:</a:t>
            </a:r>
            <a:endParaRPr lang="en-US" sz="2300" dirty="0">
              <a:solidFill>
                <a:prstClr val="black"/>
              </a:solidFill>
              <a:latin typeface="Trebuchet MS"/>
              <a:ea typeface="Times New Roman"/>
              <a:cs typeface="Times New Roman"/>
            </a:endParaRPr>
          </a:p>
          <a:p>
            <a:pPr defTabSz="880890" eaLnBrk="1" fontAlgn="auto" hangingPunct="1">
              <a:spcBef>
                <a:spcPts val="0"/>
              </a:spcBef>
              <a:spcAft>
                <a:spcPts val="0"/>
              </a:spcAft>
              <a:defRPr/>
            </a:pPr>
            <a:r>
              <a:rPr lang="de-DE" sz="1700" u="sng">
                <a:solidFill>
                  <a:prstClr val="black"/>
                </a:solidFill>
                <a:ea typeface="Times New Roman"/>
                <a:cs typeface="Times New Roman"/>
              </a:rPr>
              <a:t>Streichholzspiel</a:t>
            </a:r>
            <a:r>
              <a:rPr lang="de-DE" sz="1700" u="sng" dirty="0">
                <a:solidFill>
                  <a:prstClr val="black"/>
                </a:solidFill>
                <a:ea typeface="Times New Roman"/>
                <a:cs typeface="Times New Roman"/>
              </a:rPr>
              <a:t>:</a:t>
            </a:r>
            <a:endParaRPr lang="en-US" sz="2300" dirty="0">
              <a:solidFill>
                <a:prstClr val="black"/>
              </a:solidFill>
              <a:latin typeface="Trebuchet MS"/>
              <a:ea typeface="Times New Roman"/>
              <a:cs typeface="Times New Roman"/>
            </a:endParaRPr>
          </a:p>
          <a:p>
            <a:pPr defTabSz="880890" eaLnBrk="1" fontAlgn="auto" hangingPunct="1">
              <a:spcBef>
                <a:spcPts val="0"/>
              </a:spcBef>
              <a:spcAft>
                <a:spcPts val="0"/>
              </a:spcAft>
              <a:defRPr/>
            </a:pPr>
            <a:r>
              <a:rPr lang="de-DE" sz="1700" dirty="0">
                <a:solidFill>
                  <a:prstClr val="black"/>
                </a:solidFill>
                <a:ea typeface="Times New Roman"/>
                <a:cs typeface="Times New Roman"/>
              </a:rPr>
              <a:t>Jeder der </a:t>
            </a:r>
            <a:r>
              <a:rPr lang="de-DE" sz="1700" dirty="0" err="1">
                <a:solidFill>
                  <a:prstClr val="black"/>
                </a:solidFill>
                <a:ea typeface="Times New Roman"/>
                <a:cs typeface="Times New Roman"/>
              </a:rPr>
              <a:t>TeilnehmerInnen</a:t>
            </a:r>
            <a:r>
              <a:rPr lang="de-DE" sz="1700" dirty="0">
                <a:solidFill>
                  <a:prstClr val="black"/>
                </a:solidFill>
                <a:ea typeface="Times New Roman"/>
                <a:cs typeface="Times New Roman"/>
              </a:rPr>
              <a:t> erhält ein Streichholz. Reih um stellt sich jeder vor. Dafür wird das Streichholz angezündet und jeder darf so </a:t>
            </a:r>
            <a:r>
              <a:rPr lang="de-DE" sz="1700">
                <a:solidFill>
                  <a:prstClr val="black"/>
                </a:solidFill>
                <a:ea typeface="Times New Roman"/>
                <a:cs typeface="Times New Roman"/>
              </a:rPr>
              <a:t>lange reden</a:t>
            </a:r>
            <a:r>
              <a:rPr lang="de-DE" sz="1700" dirty="0">
                <a:solidFill>
                  <a:prstClr val="black"/>
                </a:solidFill>
                <a:ea typeface="Times New Roman"/>
                <a:cs typeface="Times New Roman"/>
              </a:rPr>
              <a:t>, wie das Streichholz brennt.</a:t>
            </a:r>
            <a:endParaRPr lang="en-US" sz="2300" dirty="0">
              <a:solidFill>
                <a:prstClr val="black"/>
              </a:solidFill>
              <a:latin typeface="Trebuchet MS"/>
              <a:ea typeface="Times New Roman"/>
              <a:cs typeface="Times New Roman"/>
            </a:endParaRPr>
          </a:p>
        </p:txBody>
      </p:sp>
      <p:sp>
        <p:nvSpPr>
          <p:cNvPr id="2662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723" indent="-27527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112" indent="-220222">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557" indent="-220222">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003" indent="-220222">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2244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6289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0333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74378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AF94DF1-6A66-4F7E-A01E-B264E6893BC5}" type="slidenum">
              <a:rPr lang="de-DE" sz="1300">
                <a:latin typeface="Arial" panose="020B0604020202020204" pitchFamily="34" charset="0"/>
              </a:rPr>
              <a:pPr>
                <a:spcBef>
                  <a:spcPct val="0"/>
                </a:spcBef>
              </a:pPr>
              <a:t>4</a:t>
            </a:fld>
            <a:endParaRPr lang="de-DE" sz="1300">
              <a:latin typeface="Arial" panose="020B0604020202020204" pitchFamily="34" charset="0"/>
            </a:endParaRPr>
          </a:p>
        </p:txBody>
      </p:sp>
    </p:spTree>
    <p:extLst>
      <p:ext uri="{BB962C8B-B14F-4D97-AF65-F5344CB8AC3E}">
        <p14:creationId xmlns:p14="http://schemas.microsoft.com/office/powerpoint/2010/main" val="2241769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izenplatzhalter 2"/>
          <p:cNvSpPr>
            <a:spLocks noGrp="1"/>
          </p:cNvSpPr>
          <p:nvPr>
            <p:ph type="body" idx="1"/>
          </p:nvPr>
        </p:nvSpPr>
        <p:spPr bwMode="auto">
          <a:xfrm>
            <a:off x="641163" y="4813945"/>
            <a:ext cx="5436208" cy="44574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algn="just" defTabSz="880890" eaLnBrk="1" fontAlgn="auto" hangingPunct="1">
              <a:spcBef>
                <a:spcPts val="0"/>
              </a:spcBef>
              <a:spcAft>
                <a:spcPts val="0"/>
              </a:spcAft>
              <a:defRPr/>
            </a:pPr>
            <a:r>
              <a:rPr lang="de-DE" sz="1700" b="1" dirty="0">
                <a:solidFill>
                  <a:prstClr val="black"/>
                </a:solidFill>
              </a:rPr>
              <a:t>Methode: </a:t>
            </a:r>
            <a:r>
              <a:rPr lang="de-DE" sz="1700" dirty="0">
                <a:solidFill>
                  <a:prstClr val="black"/>
                </a:solidFill>
              </a:rPr>
              <a:t>TPS</a:t>
            </a:r>
          </a:p>
          <a:p>
            <a:pPr algn="just" defTabSz="880890" eaLnBrk="1" fontAlgn="auto" hangingPunct="1">
              <a:spcBef>
                <a:spcPts val="0"/>
              </a:spcBef>
              <a:spcAft>
                <a:spcPts val="0"/>
              </a:spcAft>
              <a:defRPr/>
            </a:pPr>
            <a:endParaRPr lang="de-DE" sz="1700" b="1" dirty="0">
              <a:solidFill>
                <a:prstClr val="black"/>
              </a:solidFill>
            </a:endParaRPr>
          </a:p>
          <a:p>
            <a:pPr algn="just" defTabSz="880890" eaLnBrk="1" fontAlgn="auto" hangingPunct="1">
              <a:spcBef>
                <a:spcPts val="0"/>
              </a:spcBef>
              <a:spcAft>
                <a:spcPts val="0"/>
              </a:spcAft>
              <a:defRPr/>
            </a:pPr>
            <a:r>
              <a:rPr lang="de-DE" sz="1700" u="sng" dirty="0">
                <a:solidFill>
                  <a:prstClr val="black"/>
                </a:solidFill>
              </a:rPr>
              <a:t>Durchführung:</a:t>
            </a:r>
            <a:endParaRPr lang="en-US" sz="1700" dirty="0">
              <a:solidFill>
                <a:prstClr val="black"/>
              </a:solidFill>
            </a:endParaRPr>
          </a:p>
          <a:p>
            <a:pPr algn="just" defTabSz="880890" eaLnBrk="1" fontAlgn="auto" hangingPunct="1">
              <a:spcBef>
                <a:spcPts val="0"/>
              </a:spcBef>
              <a:spcAft>
                <a:spcPts val="0"/>
              </a:spcAft>
              <a:defRPr/>
            </a:pPr>
            <a:r>
              <a:rPr lang="de-DE" sz="1700" dirty="0">
                <a:solidFill>
                  <a:prstClr val="black"/>
                </a:solidFill>
              </a:rPr>
              <a:t>Die TN erhalten zunächst das Arbeitsblatt und füllen dies alleine aus. In Partnerarbeit können sich die TN danach gegenseitig austauschen, bevor alle Ergebnisse an einem großen Plakat (Sprachenbaum) zusammengetragen werden.</a:t>
            </a:r>
          </a:p>
          <a:p>
            <a:pPr algn="just" defTabSz="880890" eaLnBrk="1" fontAlgn="auto" hangingPunct="1">
              <a:spcBef>
                <a:spcPts val="0"/>
              </a:spcBef>
              <a:spcAft>
                <a:spcPts val="0"/>
              </a:spcAft>
              <a:defRPr/>
            </a:pPr>
            <a:endParaRPr lang="de-DE" sz="1700" dirty="0">
              <a:solidFill>
                <a:prstClr val="black"/>
              </a:solidFill>
            </a:endParaRPr>
          </a:p>
          <a:p>
            <a:pPr algn="just" defTabSz="880890" eaLnBrk="1" fontAlgn="auto" hangingPunct="1">
              <a:spcBef>
                <a:spcPts val="0"/>
              </a:spcBef>
              <a:spcAft>
                <a:spcPts val="0"/>
              </a:spcAft>
              <a:defRPr/>
            </a:pPr>
            <a:r>
              <a:rPr lang="de-DE" sz="1700" dirty="0">
                <a:solidFill>
                  <a:prstClr val="black"/>
                </a:solidFill>
              </a:rPr>
              <a:t>Das Plakat wird die Fortbildung über an der Wand gelassen und um immer mehr Informationen erweitert. So können beispielsweise während des theoretischen Teils weitere sprachliche Teilqualifikationen in die Baumkrone geschrieben werden.</a:t>
            </a:r>
          </a:p>
          <a:p>
            <a:pPr algn="just" defTabSz="880890" eaLnBrk="1" fontAlgn="auto" hangingPunct="1">
              <a:spcBef>
                <a:spcPts val="0"/>
              </a:spcBef>
              <a:spcAft>
                <a:spcPts val="0"/>
              </a:spcAft>
              <a:defRPr/>
            </a:pPr>
            <a:endParaRPr lang="de-DE" sz="1700" dirty="0">
              <a:solidFill>
                <a:prstClr val="black"/>
              </a:solidFill>
            </a:endParaRPr>
          </a:p>
          <a:p>
            <a:pPr algn="just" defTabSz="880890" eaLnBrk="1" fontAlgn="auto" hangingPunct="1">
              <a:spcBef>
                <a:spcPts val="0"/>
              </a:spcBef>
              <a:spcAft>
                <a:spcPts val="0"/>
              </a:spcAft>
              <a:defRPr/>
            </a:pPr>
            <a:r>
              <a:rPr lang="de-DE" sz="1700" dirty="0">
                <a:solidFill>
                  <a:prstClr val="black"/>
                </a:solidFill>
              </a:rPr>
              <a:t>Die Erhebungsverfahren, die von den </a:t>
            </a:r>
            <a:r>
              <a:rPr lang="de-DE" sz="1700" dirty="0" err="1">
                <a:solidFill>
                  <a:prstClr val="black"/>
                </a:solidFill>
              </a:rPr>
              <a:t>TeilnehmerInnen</a:t>
            </a:r>
            <a:r>
              <a:rPr lang="de-DE" sz="1700" dirty="0">
                <a:solidFill>
                  <a:prstClr val="black"/>
                </a:solidFill>
              </a:rPr>
              <a:t> genannt werden, werden zunächst auf Karten geschrieben und unsortiert neben den Baum gehängt. Erst im Theorieteil lernen die Teilnehmer die Kategorien der Erhebungsverfahren kennen.</a:t>
            </a:r>
          </a:p>
          <a:p>
            <a:pPr algn="just" defTabSz="880890" eaLnBrk="1" fontAlgn="auto" hangingPunct="1">
              <a:spcBef>
                <a:spcPts val="0"/>
              </a:spcBef>
              <a:spcAft>
                <a:spcPts val="0"/>
              </a:spcAft>
              <a:defRPr/>
            </a:pPr>
            <a:r>
              <a:rPr lang="de-DE" sz="1700" dirty="0">
                <a:solidFill>
                  <a:prstClr val="black"/>
                </a:solidFill>
              </a:rPr>
              <a:t>Gemeinsam werden dann die Verfahren auf dem Plakat sortiert und ggf. um weitere Verfahren ergänzt. </a:t>
            </a:r>
            <a:endParaRPr lang="en-US" sz="1700" dirty="0">
              <a:solidFill>
                <a:prstClr val="black"/>
              </a:solidFill>
            </a:endParaRPr>
          </a:p>
        </p:txBody>
      </p:sp>
      <p:sp>
        <p:nvSpPr>
          <p:cNvPr id="2867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723" indent="-27527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112" indent="-220222">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557" indent="-220222">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003" indent="-220222">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2244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6289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0333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74378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F8FFD52-E041-4E9C-9CF2-6B2809A63568}" type="slidenum">
              <a:rPr lang="de-DE" sz="1300">
                <a:latin typeface="Arial" panose="020B0604020202020204" pitchFamily="34" charset="0"/>
              </a:rPr>
              <a:pPr>
                <a:spcBef>
                  <a:spcPct val="0"/>
                </a:spcBef>
              </a:pPr>
              <a:t>5</a:t>
            </a:fld>
            <a:endParaRPr lang="de-DE" sz="1300">
              <a:latin typeface="Arial" panose="020B0604020202020204" pitchFamily="34" charset="0"/>
            </a:endParaRPr>
          </a:p>
        </p:txBody>
      </p:sp>
    </p:spTree>
    <p:extLst>
      <p:ext uri="{BB962C8B-B14F-4D97-AF65-F5344CB8AC3E}">
        <p14:creationId xmlns:p14="http://schemas.microsoft.com/office/powerpoint/2010/main" val="919905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sz="1700" dirty="0">
              <a:ea typeface="ＭＳ Ｐゴシック" panose="020B0600070205080204" pitchFamily="34" charset="-128"/>
            </a:endParaRPr>
          </a:p>
          <a:p>
            <a:r>
              <a:rPr lang="de-DE" sz="1700">
                <a:ea typeface="ＭＳ Ｐゴシック" panose="020B0600070205080204" pitchFamily="34" charset="-128"/>
                <a:sym typeface="Wingdings" panose="05000000000000000000" pitchFamily="2" charset="2"/>
              </a:rPr>
              <a:t> Zuerst Spontansprache anspielen! Dann Material verteilen.</a:t>
            </a:r>
            <a:endParaRPr lang="de-DE" sz="1700" dirty="0">
              <a:ea typeface="ＭＳ Ｐゴシック" panose="020B0600070205080204" pitchFamily="34" charset="-128"/>
            </a:endParaRPr>
          </a:p>
        </p:txBody>
      </p:sp>
      <p:sp>
        <p:nvSpPr>
          <p:cNvPr id="307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723" indent="-27527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112" indent="-220222">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557" indent="-220222">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003" indent="-220222">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2244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6289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0333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74378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E6DD32F-A292-488C-B8A4-BBFC54FF5CDD}" type="slidenum">
              <a:rPr lang="de-DE" sz="1300">
                <a:latin typeface="Arial" panose="020B0604020202020204" pitchFamily="34" charset="0"/>
              </a:rPr>
              <a:pPr>
                <a:spcBef>
                  <a:spcPct val="0"/>
                </a:spcBef>
              </a:pPr>
              <a:t>7</a:t>
            </a:fld>
            <a:endParaRPr lang="de-DE" sz="1300">
              <a:latin typeface="Arial" panose="020B0604020202020204" pitchFamily="34" charset="0"/>
            </a:endParaRPr>
          </a:p>
        </p:txBody>
      </p:sp>
    </p:spTree>
    <p:extLst>
      <p:ext uri="{BB962C8B-B14F-4D97-AF65-F5344CB8AC3E}">
        <p14:creationId xmlns:p14="http://schemas.microsoft.com/office/powerpoint/2010/main" val="596579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z="1700" dirty="0">
              <a:ea typeface="ＭＳ Ｐゴシック" panose="020B0600070205080204" pitchFamily="34" charset="-128"/>
            </a:endParaRPr>
          </a:p>
        </p:txBody>
      </p:sp>
      <p:sp>
        <p:nvSpPr>
          <p:cNvPr id="3482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723" indent="-27527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112" indent="-220222">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557" indent="-220222">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003" indent="-220222">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2244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6289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0333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74378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50E144B-C509-4E09-B14D-64FE614892C5}" type="slidenum">
              <a:rPr lang="de-DE" sz="1300">
                <a:latin typeface="Arial" panose="020B0604020202020204" pitchFamily="34" charset="0"/>
              </a:rPr>
              <a:pPr>
                <a:spcBef>
                  <a:spcPct val="0"/>
                </a:spcBef>
              </a:pPr>
              <a:t>8</a:t>
            </a:fld>
            <a:endParaRPr lang="de-DE" sz="1300">
              <a:latin typeface="Arial" panose="020B0604020202020204" pitchFamily="34" charset="0"/>
            </a:endParaRPr>
          </a:p>
        </p:txBody>
      </p:sp>
    </p:spTree>
    <p:extLst>
      <p:ext uri="{BB962C8B-B14F-4D97-AF65-F5344CB8AC3E}">
        <p14:creationId xmlns:p14="http://schemas.microsoft.com/office/powerpoint/2010/main" val="1310276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ea typeface="ＭＳ Ｐゴシック" panose="020B0600070205080204" pitchFamily="34" charset="-128"/>
            </a:endParaRPr>
          </a:p>
        </p:txBody>
      </p:sp>
      <p:sp>
        <p:nvSpPr>
          <p:cNvPr id="3686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723" indent="-27527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112" indent="-220222">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557" indent="-220222">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003" indent="-220222">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2244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6289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0333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74378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D821D37-7585-4F9A-8C68-0AD940D17A06}" type="slidenum">
              <a:rPr lang="de-DE" sz="1300">
                <a:latin typeface="Arial" panose="020B0604020202020204" pitchFamily="34" charset="0"/>
              </a:rPr>
              <a:pPr>
                <a:spcBef>
                  <a:spcPct val="0"/>
                </a:spcBef>
              </a:pPr>
              <a:t>10</a:t>
            </a:fld>
            <a:endParaRPr lang="de-DE" sz="1300">
              <a:latin typeface="Arial" panose="020B0604020202020204" pitchFamily="34" charset="0"/>
            </a:endParaRPr>
          </a:p>
        </p:txBody>
      </p:sp>
    </p:spTree>
    <p:extLst>
      <p:ext uri="{BB962C8B-B14F-4D97-AF65-F5344CB8AC3E}">
        <p14:creationId xmlns:p14="http://schemas.microsoft.com/office/powerpoint/2010/main" val="899487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smtClean="0"/>
              <a:t>Anhand der Grafik aufzeigen, an welcher Stelle des gesamten Sprachförderprozesses diese Fortbildung angesiedelt werden kann:</a:t>
            </a:r>
          </a:p>
          <a:p>
            <a:endParaRPr lang="de-DE" dirty="0" smtClean="0"/>
          </a:p>
          <a:p>
            <a:endParaRPr lang="de-DE" dirty="0" smtClean="0"/>
          </a:p>
          <a:p>
            <a:pPr marL="174598" indent="-174598">
              <a:buFont typeface="Arial" pitchFamily="34" charset="0"/>
              <a:buChar char="•"/>
            </a:pPr>
            <a:r>
              <a:rPr lang="de-DE" b="1" dirty="0" smtClean="0"/>
              <a:t>Prozess der Sprachförderdiagnostik: </a:t>
            </a:r>
          </a:p>
          <a:p>
            <a:pPr marL="698391" lvl="1" indent="-232797">
              <a:buFont typeface="+mj-lt"/>
              <a:buAutoNum type="arabicPeriod"/>
            </a:pPr>
            <a:r>
              <a:rPr lang="de-DE" dirty="0" err="1" smtClean="0"/>
              <a:t>Sprachstandsfeststellung</a:t>
            </a:r>
            <a:endParaRPr lang="de-DE" dirty="0" smtClean="0"/>
          </a:p>
          <a:p>
            <a:pPr marL="698391" lvl="1" indent="-232797">
              <a:buFont typeface="+mj-lt"/>
              <a:buAutoNum type="arabicPeriod"/>
            </a:pPr>
            <a:r>
              <a:rPr lang="de-DE" dirty="0" smtClean="0"/>
              <a:t>Ableitung von Fördermaßnahmen</a:t>
            </a:r>
          </a:p>
          <a:p>
            <a:pPr marL="698391" lvl="1" indent="-232797">
              <a:buFont typeface="+mj-lt"/>
              <a:buAutoNum type="arabicPeriod"/>
            </a:pPr>
            <a:r>
              <a:rPr lang="de-DE" dirty="0" smtClean="0"/>
              <a:t>Evaluation der Förderung</a:t>
            </a:r>
          </a:p>
          <a:p>
            <a:endParaRPr lang="de-DE" dirty="0" smtClean="0"/>
          </a:p>
          <a:p>
            <a:pPr marL="174598" indent="-174598">
              <a:buFont typeface="Arial" pitchFamily="34" charset="0"/>
              <a:buChar char="•"/>
            </a:pPr>
            <a:r>
              <a:rPr lang="de-DE" dirty="0" smtClean="0"/>
              <a:t>Welche Bedeutung hat die </a:t>
            </a:r>
            <a:r>
              <a:rPr lang="de-DE" dirty="0" err="1" smtClean="0"/>
              <a:t>Sprachstandsdiagnostik</a:t>
            </a:r>
            <a:r>
              <a:rPr lang="de-DE" dirty="0" smtClean="0"/>
              <a:t> in der gesamten Förderplanung</a:t>
            </a:r>
          </a:p>
          <a:p>
            <a:pPr marL="174598" indent="-174598">
              <a:buFont typeface="Arial" pitchFamily="34" charset="0"/>
              <a:buChar char="•"/>
            </a:pPr>
            <a:r>
              <a:rPr lang="de-DE" dirty="0" smtClean="0"/>
              <a:t>Anhand des Kreislaufes aufzeigen, dass Förderdiagnostik ein wiederholter Prozess ist und nicht einmalig geschieht</a:t>
            </a:r>
          </a:p>
          <a:p>
            <a:pPr marL="174598" indent="-174598">
              <a:buFont typeface="Arial" pitchFamily="34" charset="0"/>
              <a:buChar char="•"/>
            </a:pPr>
            <a:r>
              <a:rPr lang="de-DE" dirty="0" smtClean="0"/>
              <a:t>Was wird in dieser Fortbildung thematisiert, was nicht </a:t>
            </a:r>
            <a:r>
              <a:rPr lang="de-DE" dirty="0" smtClean="0">
                <a:sym typeface="Wingdings" pitchFamily="2" charset="2"/>
              </a:rPr>
              <a:t> Verweis auf weiterführende Angebote</a:t>
            </a:r>
            <a:endParaRPr lang="de-DE" dirty="0" smtClean="0"/>
          </a:p>
          <a:p>
            <a:pPr marL="174598" indent="-174598">
              <a:buFont typeface="Arial" pitchFamily="34" charset="0"/>
              <a:buChar char="•"/>
            </a:pPr>
            <a:endParaRPr lang="de-DE" dirty="0" smtClean="0"/>
          </a:p>
          <a:p>
            <a:endParaRPr lang="de-DE" dirty="0" smtClean="0"/>
          </a:p>
          <a:p>
            <a:endParaRPr lang="de-DE" sz="1700" dirty="0">
              <a:ea typeface="ＭＳ Ｐゴシック" panose="020B0600070205080204" pitchFamily="34" charset="-128"/>
            </a:endParaRPr>
          </a:p>
        </p:txBody>
      </p:sp>
      <p:sp>
        <p:nvSpPr>
          <p:cNvPr id="3891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723" indent="-27527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112" indent="-220222">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1557" indent="-220222">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003" indent="-220222">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2244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6289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03337"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743782" indent="-220222"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D5FD0F3-E860-422F-A815-EE11137075DF}" type="slidenum">
              <a:rPr lang="de-DE" sz="1300">
                <a:latin typeface="Arial" panose="020B0604020202020204" pitchFamily="34" charset="0"/>
              </a:rPr>
              <a:pPr>
                <a:spcBef>
                  <a:spcPct val="0"/>
                </a:spcBef>
              </a:pPr>
              <a:t>11</a:t>
            </a:fld>
            <a:endParaRPr lang="de-DE" sz="1300">
              <a:latin typeface="Arial" panose="020B0604020202020204" pitchFamily="34" charset="0"/>
            </a:endParaRPr>
          </a:p>
        </p:txBody>
      </p:sp>
    </p:spTree>
    <p:extLst>
      <p:ext uri="{BB962C8B-B14F-4D97-AF65-F5344CB8AC3E}">
        <p14:creationId xmlns:p14="http://schemas.microsoft.com/office/powerpoint/2010/main" val="37329658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p:txBody>
          <a:bodyPr/>
          <a:lstStyle>
            <a:lvl1pPr>
              <a:defRPr/>
            </a:lvl1pPr>
          </a:lstStyle>
          <a:p>
            <a:pPr>
              <a:defRPr/>
            </a:pPr>
            <a:fld id="{2FE47DCC-F1EE-4726-88D2-A5BA389D7144}" type="datetimeFigureOut">
              <a:rPr lang="en-US"/>
              <a:pPr>
                <a:defRPr/>
              </a:pPr>
              <a:t>6/25/2015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132422E-8759-4C02-B6E1-B1260D066673}" type="slidenum">
              <a:rPr lang="en-US"/>
              <a:pPr>
                <a:defRPr/>
              </a:pPr>
              <a:t>‹Nr.›</a:t>
            </a:fld>
            <a:endParaRPr lang="en-US"/>
          </a:p>
        </p:txBody>
      </p:sp>
    </p:spTree>
    <p:extLst>
      <p:ext uri="{BB962C8B-B14F-4D97-AF65-F5344CB8AC3E}">
        <p14:creationId xmlns:p14="http://schemas.microsoft.com/office/powerpoint/2010/main" val="3105082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3FD53-E079-4068-8045-9DDF33971541}" type="datetimeFigureOut">
              <a:rPr lang="en-US"/>
              <a:pPr>
                <a:defRPr/>
              </a:pPr>
              <a:t>6/25/2015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95DA84-6F85-4E15-B6C8-837B8833B09B}" type="slidenum">
              <a:rPr lang="en-US"/>
              <a:pPr>
                <a:defRPr/>
              </a:pPr>
              <a:t>‹Nr.›</a:t>
            </a:fld>
            <a:endParaRPr lang="en-US"/>
          </a:p>
        </p:txBody>
      </p:sp>
    </p:spTree>
    <p:extLst>
      <p:ext uri="{BB962C8B-B14F-4D97-AF65-F5344CB8AC3E}">
        <p14:creationId xmlns:p14="http://schemas.microsoft.com/office/powerpoint/2010/main" val="1297194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10C9B15-8F91-4EC8-90FF-59A5871215E8}" type="datetimeFigureOut">
              <a:rPr lang="en-US"/>
              <a:pPr>
                <a:defRPr/>
              </a:pPr>
              <a:t>6/25/2015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378137-F746-45DD-9BE5-2BFEBE2EEAF7}" type="slidenum">
              <a:rPr lang="en-US"/>
              <a:pPr>
                <a:defRPr/>
              </a:pPr>
              <a:t>‹Nr.›</a:t>
            </a:fld>
            <a:endParaRPr lang="en-US"/>
          </a:p>
        </p:txBody>
      </p:sp>
    </p:spTree>
    <p:extLst>
      <p:ext uri="{BB962C8B-B14F-4D97-AF65-F5344CB8AC3E}">
        <p14:creationId xmlns:p14="http://schemas.microsoft.com/office/powerpoint/2010/main" val="4162905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164" name="Rectangle 68"/>
          <p:cNvSpPr>
            <a:spLocks noGrp="1" noChangeArrowheads="1"/>
          </p:cNvSpPr>
          <p:nvPr>
            <p:ph type="ctrTitle"/>
          </p:nvPr>
        </p:nvSpPr>
        <p:spPr>
          <a:xfrm>
            <a:off x="457200" y="1752600"/>
            <a:ext cx="8229600" cy="1143000"/>
          </a:xfrm>
        </p:spPr>
        <p:txBody>
          <a:bodyPr/>
          <a:lstStyle>
            <a:lvl1pPr algn="ctr">
              <a:defRPr sz="3600"/>
            </a:lvl1pPr>
          </a:lstStyle>
          <a:p>
            <a:r>
              <a:rPr lang="it-IT" altLang="ja-JP" smtClean="0"/>
              <a:t>Fare clic per modificare lo stile del titolo</a:t>
            </a:r>
            <a:endParaRPr lang="en-US" altLang="ja-JP"/>
          </a:p>
        </p:txBody>
      </p:sp>
      <p:sp>
        <p:nvSpPr>
          <p:cNvPr id="4165" name="Rectangle 69"/>
          <p:cNvSpPr>
            <a:spLocks noGrp="1" noChangeArrowheads="1"/>
          </p:cNvSpPr>
          <p:nvPr>
            <p:ph type="subTitle" idx="1"/>
          </p:nvPr>
        </p:nvSpPr>
        <p:spPr>
          <a:xfrm>
            <a:off x="1371600" y="3352800"/>
            <a:ext cx="6400800" cy="1752600"/>
          </a:xfrm>
        </p:spPr>
        <p:txBody>
          <a:bodyPr/>
          <a:lstStyle>
            <a:lvl1pPr marL="0" indent="0" algn="ctr">
              <a:defRPr/>
            </a:lvl1pPr>
          </a:lstStyle>
          <a:p>
            <a:r>
              <a:rPr lang="it-IT" altLang="ja-JP" smtClean="0"/>
              <a:t>Fare clic per modificare lo stile del sottotitolo dello schema</a:t>
            </a:r>
            <a:endParaRPr lang="en-US" altLang="ja-JP"/>
          </a:p>
        </p:txBody>
      </p:sp>
    </p:spTree>
    <p:extLst>
      <p:ext uri="{BB962C8B-B14F-4D97-AF65-F5344CB8AC3E}">
        <p14:creationId xmlns:p14="http://schemas.microsoft.com/office/powerpoint/2010/main" val="1396011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1AFFEB5C-E1A4-4C27-BEC8-F6B46D8E14A8}" type="slidenum">
              <a:rPr lang="en-GB"/>
              <a:pPr>
                <a:defRPr/>
              </a:pPr>
              <a:t>‹Nr.›</a:t>
            </a:fld>
            <a:endParaRPr lang="en-GB"/>
          </a:p>
        </p:txBody>
      </p:sp>
    </p:spTree>
    <p:extLst>
      <p:ext uri="{BB962C8B-B14F-4D97-AF65-F5344CB8AC3E}">
        <p14:creationId xmlns:p14="http://schemas.microsoft.com/office/powerpoint/2010/main" val="2416964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BEA217D2-C2D2-40E1-B90A-C5E783F65FFF}" type="slidenum">
              <a:rPr lang="en-GB"/>
              <a:pPr>
                <a:defRPr/>
              </a:pPr>
              <a:t>‹Nr.›</a:t>
            </a:fld>
            <a:endParaRPr lang="en-GB"/>
          </a:p>
        </p:txBody>
      </p:sp>
    </p:spTree>
    <p:extLst>
      <p:ext uri="{BB962C8B-B14F-4D97-AF65-F5344CB8AC3E}">
        <p14:creationId xmlns:p14="http://schemas.microsoft.com/office/powerpoint/2010/main" val="2315601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Content Placeholder 2"/>
          <p:cNvSpPr>
            <a:spLocks noGrp="1"/>
          </p:cNvSpPr>
          <p:nvPr>
            <p:ph sz="half" idx="1"/>
          </p:nvPr>
        </p:nvSpPr>
        <p:spPr>
          <a:xfrm>
            <a:off x="1143000" y="2286000"/>
            <a:ext cx="35052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Content Placeholder 3"/>
          <p:cNvSpPr>
            <a:spLocks noGrp="1"/>
          </p:cNvSpPr>
          <p:nvPr>
            <p:ph sz="half" idx="2"/>
          </p:nvPr>
        </p:nvSpPr>
        <p:spPr>
          <a:xfrm>
            <a:off x="4800600" y="2286000"/>
            <a:ext cx="35052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82E1C2C3-6D37-40E1-8461-C20D9139D36F}" type="slidenum">
              <a:rPr lang="en-GB"/>
              <a:pPr>
                <a:defRPr/>
              </a:pPr>
              <a:t>‹Nr.›</a:t>
            </a:fld>
            <a:endParaRPr lang="en-GB"/>
          </a:p>
        </p:txBody>
      </p:sp>
    </p:spTree>
    <p:extLst>
      <p:ext uri="{BB962C8B-B14F-4D97-AF65-F5344CB8AC3E}">
        <p14:creationId xmlns:p14="http://schemas.microsoft.com/office/powerpoint/2010/main" val="4139133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158BC645-3281-444E-AD4B-91620E2F9493}" type="slidenum">
              <a:rPr lang="en-GB"/>
              <a:pPr>
                <a:defRPr/>
              </a:pPr>
              <a:t>‹Nr.›</a:t>
            </a:fld>
            <a:endParaRPr lang="en-GB"/>
          </a:p>
        </p:txBody>
      </p:sp>
    </p:spTree>
    <p:extLst>
      <p:ext uri="{BB962C8B-B14F-4D97-AF65-F5344CB8AC3E}">
        <p14:creationId xmlns:p14="http://schemas.microsoft.com/office/powerpoint/2010/main" val="2942706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DEDDF01A-A3B3-462B-AA23-641DD21A1F57}" type="slidenum">
              <a:rPr lang="en-GB"/>
              <a:pPr>
                <a:defRPr/>
              </a:pPr>
              <a:t>‹Nr.›</a:t>
            </a:fld>
            <a:endParaRPr lang="en-GB"/>
          </a:p>
        </p:txBody>
      </p:sp>
    </p:spTree>
    <p:extLst>
      <p:ext uri="{BB962C8B-B14F-4D97-AF65-F5344CB8AC3E}">
        <p14:creationId xmlns:p14="http://schemas.microsoft.com/office/powerpoint/2010/main" val="1194400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0A2D721E-6997-4D00-B767-C676154DEB07}" type="slidenum">
              <a:rPr lang="en-GB"/>
              <a:pPr>
                <a:defRPr/>
              </a:pPr>
              <a:t>‹Nr.›</a:t>
            </a:fld>
            <a:endParaRPr lang="en-GB"/>
          </a:p>
        </p:txBody>
      </p:sp>
    </p:spTree>
    <p:extLst>
      <p:ext uri="{BB962C8B-B14F-4D97-AF65-F5344CB8AC3E}">
        <p14:creationId xmlns:p14="http://schemas.microsoft.com/office/powerpoint/2010/main" val="1869083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51A47A82-40C5-4F0C-8ABA-1A4B147D87EB}" type="slidenum">
              <a:rPr lang="en-GB"/>
              <a:pPr>
                <a:defRPr/>
              </a:pPr>
              <a:t>‹Nr.›</a:t>
            </a:fld>
            <a:endParaRPr lang="en-GB"/>
          </a:p>
        </p:txBody>
      </p:sp>
    </p:spTree>
    <p:extLst>
      <p:ext uri="{BB962C8B-B14F-4D97-AF65-F5344CB8AC3E}">
        <p14:creationId xmlns:p14="http://schemas.microsoft.com/office/powerpoint/2010/main" val="1442733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AA47613-D7C2-4A5E-B978-E924CFB72D7B}" type="datetimeFigureOut">
              <a:rPr lang="en-US"/>
              <a:pPr>
                <a:defRPr/>
              </a:pPr>
              <a:t>6/25/2015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0BEE32-E2F6-4127-A708-417A7003736C}" type="slidenum">
              <a:rPr lang="en-US"/>
              <a:pPr>
                <a:defRPr/>
              </a:pPr>
              <a:t>‹Nr.›</a:t>
            </a:fld>
            <a:endParaRPr lang="en-US"/>
          </a:p>
        </p:txBody>
      </p:sp>
    </p:spTree>
    <p:extLst>
      <p:ext uri="{BB962C8B-B14F-4D97-AF65-F5344CB8AC3E}">
        <p14:creationId xmlns:p14="http://schemas.microsoft.com/office/powerpoint/2010/main" val="172942161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405F8EFB-7E6D-47DA-A3DD-BB1FD1DD09ED}" type="slidenum">
              <a:rPr lang="en-GB"/>
              <a:pPr>
                <a:defRPr/>
              </a:pPr>
              <a:t>‹Nr.›</a:t>
            </a:fld>
            <a:endParaRPr lang="en-GB"/>
          </a:p>
        </p:txBody>
      </p:sp>
    </p:spTree>
    <p:extLst>
      <p:ext uri="{BB962C8B-B14F-4D97-AF65-F5344CB8AC3E}">
        <p14:creationId xmlns:p14="http://schemas.microsoft.com/office/powerpoint/2010/main" val="3527725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A7FAA527-A9C1-45DE-A5D9-C3D62448EF62}" type="slidenum">
              <a:rPr lang="en-GB"/>
              <a:pPr>
                <a:defRPr/>
              </a:pPr>
              <a:t>‹Nr.›</a:t>
            </a:fld>
            <a:endParaRPr lang="en-GB"/>
          </a:p>
        </p:txBody>
      </p:sp>
    </p:spTree>
    <p:extLst>
      <p:ext uri="{BB962C8B-B14F-4D97-AF65-F5344CB8AC3E}">
        <p14:creationId xmlns:p14="http://schemas.microsoft.com/office/powerpoint/2010/main" val="1557184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219200"/>
            <a:ext cx="1847850" cy="4953000"/>
          </a:xfrm>
        </p:spPr>
        <p:txBody>
          <a:bodyPr vert="eaVert"/>
          <a:lstStyle/>
          <a:p>
            <a:r>
              <a:rPr lang="it-IT" smtClean="0"/>
              <a:t>Fare clic per modificare lo stile del titolo</a:t>
            </a:r>
            <a:endParaRPr lang="en-US"/>
          </a:p>
        </p:txBody>
      </p:sp>
      <p:sp>
        <p:nvSpPr>
          <p:cNvPr id="3" name="Vertical Text Placeholder 2"/>
          <p:cNvSpPr>
            <a:spLocks noGrp="1"/>
          </p:cNvSpPr>
          <p:nvPr>
            <p:ph type="body" orient="vert" idx="1"/>
          </p:nvPr>
        </p:nvSpPr>
        <p:spPr>
          <a:xfrm>
            <a:off x="1143000" y="1219200"/>
            <a:ext cx="5391150" cy="49530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26052960-B99C-45B7-A26B-97C79ED3087D}" type="slidenum">
              <a:rPr lang="en-GB"/>
              <a:pPr>
                <a:defRPr/>
              </a:pPr>
              <a:t>‹Nr.›</a:t>
            </a:fld>
            <a:endParaRPr lang="en-GB"/>
          </a:p>
        </p:txBody>
      </p:sp>
    </p:spTree>
    <p:extLst>
      <p:ext uri="{BB962C8B-B14F-4D97-AF65-F5344CB8AC3E}">
        <p14:creationId xmlns:p14="http://schemas.microsoft.com/office/powerpoint/2010/main" val="3758379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Content Placeholder 1"/>
          <p:cNvSpPr>
            <a:spLocks noGrp="1"/>
          </p:cNvSpPr>
          <p:nvPr>
            <p:ph/>
          </p:nvPr>
        </p:nvSpPr>
        <p:spPr>
          <a:xfrm>
            <a:off x="1143000" y="1219200"/>
            <a:ext cx="7391400" cy="4953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3"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E1DF569D-833B-491D-8FF0-6F91AEA22658}" type="slidenum">
              <a:rPr lang="en-GB"/>
              <a:pPr>
                <a:defRPr/>
              </a:pPr>
              <a:t>‹Nr.›</a:t>
            </a:fld>
            <a:endParaRPr lang="en-GB"/>
          </a:p>
        </p:txBody>
      </p:sp>
    </p:spTree>
    <p:extLst>
      <p:ext uri="{BB962C8B-B14F-4D97-AF65-F5344CB8AC3E}">
        <p14:creationId xmlns:p14="http://schemas.microsoft.com/office/powerpoint/2010/main" val="3757631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dgm" preserve="1">
  <p:cSld name="Titolo, diagramma o organigramma">
    <p:spTree>
      <p:nvGrpSpPr>
        <p:cNvPr id="1" name=""/>
        <p:cNvGrpSpPr/>
        <p:nvPr/>
      </p:nvGrpSpPr>
      <p:grpSpPr>
        <a:xfrm>
          <a:off x="0" y="0"/>
          <a:ext cx="0" cy="0"/>
          <a:chOff x="0" y="0"/>
          <a:chExt cx="0" cy="0"/>
        </a:xfrm>
      </p:grpSpPr>
      <p:sp>
        <p:nvSpPr>
          <p:cNvPr id="2" name="Title 1"/>
          <p:cNvSpPr>
            <a:spLocks noGrp="1"/>
          </p:cNvSpPr>
          <p:nvPr>
            <p:ph type="title"/>
          </p:nvPr>
        </p:nvSpPr>
        <p:spPr>
          <a:xfrm>
            <a:off x="1143000" y="1219200"/>
            <a:ext cx="7391400" cy="914400"/>
          </a:xfrm>
        </p:spPr>
        <p:txBody>
          <a:bodyPr/>
          <a:lstStyle/>
          <a:p>
            <a:r>
              <a:rPr lang="it-IT" smtClean="0"/>
              <a:t>Fare clic per modificare lo stile del titolo</a:t>
            </a:r>
            <a:endParaRPr lang="en-US"/>
          </a:p>
        </p:txBody>
      </p:sp>
      <p:sp>
        <p:nvSpPr>
          <p:cNvPr id="3" name="SmartArt Placeholder 2"/>
          <p:cNvSpPr>
            <a:spLocks noGrp="1"/>
          </p:cNvSpPr>
          <p:nvPr>
            <p:ph type="dgm" idx="1"/>
          </p:nvPr>
        </p:nvSpPr>
        <p:spPr>
          <a:xfrm>
            <a:off x="1143000" y="2286000"/>
            <a:ext cx="7162800" cy="3886200"/>
          </a:xfrm>
        </p:spPr>
        <p:txBody>
          <a:bodyPr/>
          <a:lstStyle/>
          <a:p>
            <a:pPr lvl="0"/>
            <a:r>
              <a:rPr lang="it-IT" noProof="0" smtClean="0"/>
              <a:t>Fare clic sull'icona per aggiungere un elemento grafico SmartArt</a:t>
            </a:r>
            <a:endParaRPr lang="en-US" noProof="0" smtClean="0"/>
          </a:p>
        </p:txBody>
      </p:sp>
      <p:sp>
        <p:nvSpPr>
          <p:cNvPr id="4" name="Rectangle 70"/>
          <p:cNvSpPr>
            <a:spLocks noGrp="1" noChangeArrowheads="1"/>
          </p:cNvSpPr>
          <p:nvPr>
            <p:ph type="sldNum" sz="quarter" idx="10"/>
          </p:nvPr>
        </p:nvSpPr>
        <p:spPr/>
        <p:txBody>
          <a:bodyPr/>
          <a:lstStyle>
            <a:lvl1pPr fontAlgn="base">
              <a:spcAft>
                <a:spcPct val="0"/>
              </a:spcAft>
              <a:defRPr>
                <a:cs typeface="Arial" charset="0"/>
              </a:defRPr>
            </a:lvl1pPr>
          </a:lstStyle>
          <a:p>
            <a:pPr>
              <a:defRPr/>
            </a:pPr>
            <a:fld id="{798E6745-3425-442B-8B71-A1422E00B7B5}" type="slidenum">
              <a:rPr lang="en-GB"/>
              <a:pPr>
                <a:defRPr/>
              </a:pPr>
              <a:t>‹Nr.›</a:t>
            </a:fld>
            <a:endParaRPr lang="en-GB"/>
          </a:p>
        </p:txBody>
      </p:sp>
    </p:spTree>
    <p:extLst>
      <p:ext uri="{BB962C8B-B14F-4D97-AF65-F5344CB8AC3E}">
        <p14:creationId xmlns:p14="http://schemas.microsoft.com/office/powerpoint/2010/main" val="2202090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94197FC-9BAE-4522-A7A0-06C98D887646}" type="datetimeFigureOut">
              <a:rPr lang="en-US"/>
              <a:pPr>
                <a:defRPr/>
              </a:pPr>
              <a:t>6/25/2015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C02215-107D-4C28-A71C-9216B1C18840}" type="slidenum">
              <a:rPr lang="en-US"/>
              <a:pPr>
                <a:defRPr/>
              </a:pPr>
              <a:t>‹Nr.›</a:t>
            </a:fld>
            <a:endParaRPr lang="en-US"/>
          </a:p>
        </p:txBody>
      </p:sp>
    </p:spTree>
    <p:extLst>
      <p:ext uri="{BB962C8B-B14F-4D97-AF65-F5344CB8AC3E}">
        <p14:creationId xmlns:p14="http://schemas.microsoft.com/office/powerpoint/2010/main" val="348842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256EF3A-7DB0-43F6-927C-0CE47AAEA34B}" type="datetimeFigureOut">
              <a:rPr lang="en-US"/>
              <a:pPr>
                <a:defRPr/>
              </a:pPr>
              <a:t>6/25/2015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B6159B-3C3B-4746-9677-5CEA75BD6234}" type="slidenum">
              <a:rPr lang="en-US"/>
              <a:pPr>
                <a:defRPr/>
              </a:pPr>
              <a:t>‹Nr.›</a:t>
            </a:fld>
            <a:endParaRPr lang="en-US"/>
          </a:p>
        </p:txBody>
      </p:sp>
    </p:spTree>
    <p:extLst>
      <p:ext uri="{BB962C8B-B14F-4D97-AF65-F5344CB8AC3E}">
        <p14:creationId xmlns:p14="http://schemas.microsoft.com/office/powerpoint/2010/main" val="70403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5804710-0406-4B20-8432-EED4124B73B0}" type="datetimeFigureOut">
              <a:rPr lang="en-US"/>
              <a:pPr>
                <a:defRPr/>
              </a:pPr>
              <a:t>6/25/2015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7C2E895-2017-4AC1-9335-CA30F0E654A5}" type="slidenum">
              <a:rPr lang="en-US"/>
              <a:pPr>
                <a:defRPr/>
              </a:pPr>
              <a:t>‹Nr.›</a:t>
            </a:fld>
            <a:endParaRPr lang="en-US"/>
          </a:p>
        </p:txBody>
      </p:sp>
    </p:spTree>
    <p:extLst>
      <p:ext uri="{BB962C8B-B14F-4D97-AF65-F5344CB8AC3E}">
        <p14:creationId xmlns:p14="http://schemas.microsoft.com/office/powerpoint/2010/main" val="4103312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3B7A662-3801-4058-8F7F-3604C0052980}" type="datetimeFigureOut">
              <a:rPr lang="en-US"/>
              <a:pPr>
                <a:defRPr/>
              </a:pPr>
              <a:t>6/25/2015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2DC3E0F-2B1A-4B49-AB9D-9A608D6D14CD}" type="slidenum">
              <a:rPr lang="en-US"/>
              <a:pPr>
                <a:defRPr/>
              </a:pPr>
              <a:t>‹Nr.›</a:t>
            </a:fld>
            <a:endParaRPr lang="en-US"/>
          </a:p>
        </p:txBody>
      </p:sp>
    </p:spTree>
    <p:extLst>
      <p:ext uri="{BB962C8B-B14F-4D97-AF65-F5344CB8AC3E}">
        <p14:creationId xmlns:p14="http://schemas.microsoft.com/office/powerpoint/2010/main" val="3793490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4F4AFB0-1E8F-4548-A778-F759EF1A5F9E}" type="datetimeFigureOut">
              <a:rPr lang="en-US"/>
              <a:pPr>
                <a:defRPr/>
              </a:pPr>
              <a:t>6/25/2015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398C3C5-BC5E-4212-B5A3-B15123BDE4D2}" type="slidenum">
              <a:rPr lang="en-US"/>
              <a:pPr>
                <a:defRPr/>
              </a:pPr>
              <a:t>‹Nr.›</a:t>
            </a:fld>
            <a:endParaRPr lang="en-US"/>
          </a:p>
        </p:txBody>
      </p:sp>
    </p:spTree>
    <p:extLst>
      <p:ext uri="{BB962C8B-B14F-4D97-AF65-F5344CB8AC3E}">
        <p14:creationId xmlns:p14="http://schemas.microsoft.com/office/powerpoint/2010/main" val="1754823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7B6704D-A34B-4862-8EA4-271BC5B91B9F}" type="datetimeFigureOut">
              <a:rPr lang="en-US"/>
              <a:pPr>
                <a:defRPr/>
              </a:pPr>
              <a:t>6/25/2015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6ECDA0-FC54-44E6-9391-94DF5324281E}" type="slidenum">
              <a:rPr lang="en-US"/>
              <a:pPr>
                <a:defRPr/>
              </a:pPr>
              <a:t>‹Nr.›</a:t>
            </a:fld>
            <a:endParaRPr lang="en-US"/>
          </a:p>
        </p:txBody>
      </p:sp>
    </p:spTree>
    <p:extLst>
      <p:ext uri="{BB962C8B-B14F-4D97-AF65-F5344CB8AC3E}">
        <p14:creationId xmlns:p14="http://schemas.microsoft.com/office/powerpoint/2010/main" val="1851092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A1C6AE-4709-426E-A04B-0538DCB007D0}" type="datetimeFigureOut">
              <a:rPr lang="en-US"/>
              <a:pPr>
                <a:defRPr/>
              </a:pPr>
              <a:t>6/25/2015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3EF0009-1075-411F-B2AC-0BF37A3CCFA7}" type="slidenum">
              <a:rPr lang="en-US"/>
              <a:pPr>
                <a:defRPr/>
              </a:pPr>
              <a:t>‹Nr.›</a:t>
            </a:fld>
            <a:endParaRPr lang="en-US"/>
          </a:p>
        </p:txBody>
      </p:sp>
    </p:spTree>
    <p:extLst>
      <p:ext uri="{BB962C8B-B14F-4D97-AF65-F5344CB8AC3E}">
        <p14:creationId xmlns:p14="http://schemas.microsoft.com/office/powerpoint/2010/main" val="3363092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95288" y="1196975"/>
            <a:ext cx="829151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95288" y="2133600"/>
            <a:ext cx="8291512"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a:defRPr/>
            </a:pPr>
            <a:fld id="{079DAAF9-39F3-4669-AE90-878BB9918305}" type="datetimeFigureOut">
              <a:rPr lang="en-US"/>
              <a:pPr>
                <a:defRPr/>
              </a:pPr>
              <a:t>6/25/2015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F31008DE-9D10-478D-9797-99FC197000BA}" type="slidenum">
              <a:rPr lang="en-US"/>
              <a:pPr>
                <a:defRPr/>
              </a:pPr>
              <a:t>‹Nr.›</a:t>
            </a:fld>
            <a:endParaRPr lang="en-US"/>
          </a:p>
        </p:txBody>
      </p:sp>
      <p:pic>
        <p:nvPicPr>
          <p:cNvPr id="1031" name="Picture 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73"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66"/>
          <p:cNvSpPr>
            <a:spLocks noGrp="1" noChangeArrowheads="1"/>
          </p:cNvSpPr>
          <p:nvPr>
            <p:ph type="title"/>
          </p:nvPr>
        </p:nvSpPr>
        <p:spPr bwMode="auto">
          <a:xfrm>
            <a:off x="1143000" y="1219200"/>
            <a:ext cx="7391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smtClean="0"/>
              <a:t>Fare clic per modificare stile</a:t>
            </a:r>
          </a:p>
        </p:txBody>
      </p:sp>
      <p:sp>
        <p:nvSpPr>
          <p:cNvPr id="1027" name="Rectangle 67"/>
          <p:cNvSpPr>
            <a:spLocks noGrp="1" noChangeArrowheads="1"/>
          </p:cNvSpPr>
          <p:nvPr>
            <p:ph type="body" idx="1"/>
          </p:nvPr>
        </p:nvSpPr>
        <p:spPr bwMode="auto">
          <a:xfrm>
            <a:off x="1143000" y="2286000"/>
            <a:ext cx="7162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smtClean="0"/>
              <a:t>Fare clic per modificare gli stili del testo dello schema</a:t>
            </a:r>
          </a:p>
          <a:p>
            <a:pPr lvl="1"/>
            <a:r>
              <a:rPr lang="en-US" altLang="ja-JP" smtClean="0"/>
              <a:t>Secondo livello</a:t>
            </a:r>
          </a:p>
          <a:p>
            <a:pPr lvl="2"/>
            <a:r>
              <a:rPr lang="en-US" altLang="ja-JP" smtClean="0"/>
              <a:t>Terzo livello</a:t>
            </a:r>
          </a:p>
          <a:p>
            <a:pPr lvl="3"/>
            <a:r>
              <a:rPr lang="en-US" altLang="ja-JP" smtClean="0"/>
              <a:t>Quarto livello</a:t>
            </a:r>
          </a:p>
          <a:p>
            <a:pPr lvl="4"/>
            <a:r>
              <a:rPr lang="en-US" altLang="ja-JP" smtClean="0"/>
              <a:t>Quinto livello</a:t>
            </a:r>
          </a:p>
        </p:txBody>
      </p:sp>
      <p:sp>
        <p:nvSpPr>
          <p:cNvPr id="3142" name="Rectangle 70"/>
          <p:cNvSpPr>
            <a:spLocks noGrp="1" noChangeArrowheads="1"/>
          </p:cNvSpPr>
          <p:nvPr>
            <p:ph type="sldNum" sz="quarter" idx="4"/>
          </p:nvPr>
        </p:nvSpPr>
        <p:spPr bwMode="auto">
          <a:xfrm>
            <a:off x="8382000" y="6477000"/>
            <a:ext cx="762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ct val="0"/>
              </a:spcBef>
              <a:spcAft>
                <a:spcPts val="0"/>
              </a:spcAft>
              <a:defRPr kumimoji="1" sz="1400">
                <a:solidFill>
                  <a:srgbClr val="FFFFFF"/>
                </a:solidFill>
                <a:latin typeface="Trebuchet MS" pitchFamily="34" charset="0"/>
                <a:ea typeface="Osaka" charset="-128"/>
                <a:cs typeface="+mn-cs"/>
              </a:defRPr>
            </a:lvl1pPr>
          </a:lstStyle>
          <a:p>
            <a:pPr>
              <a:defRPr/>
            </a:pPr>
            <a:fld id="{9E6BDC49-F436-44E0-9076-C5ADAD34AFF9}" type="slidenum">
              <a:rPr lang="en-GB"/>
              <a:pPr>
                <a:defRPr/>
              </a:pPr>
              <a:t>‹Nr.›</a:t>
            </a:fld>
            <a:endParaRPr lang="en-GB"/>
          </a:p>
        </p:txBody>
      </p:sp>
      <p:sp>
        <p:nvSpPr>
          <p:cNvPr id="3149" name="Text Box 77"/>
          <p:cNvSpPr txBox="1">
            <a:spLocks noChangeArrowheads="1"/>
          </p:cNvSpPr>
          <p:nvPr/>
        </p:nvSpPr>
        <p:spPr bwMode="auto">
          <a:xfrm>
            <a:off x="2438400" y="457200"/>
            <a:ext cx="6553200" cy="274638"/>
          </a:xfrm>
          <a:prstGeom prst="rect">
            <a:avLst/>
          </a:prstGeom>
          <a:noFill/>
          <a:ln w="9525">
            <a:noFill/>
            <a:miter lim="800000"/>
            <a:headEnd/>
            <a:tailEnd/>
          </a:ln>
        </p:spPr>
        <p:txBody>
          <a:bodyPr>
            <a:spAutoFit/>
          </a:bodyPr>
          <a:lstStyle>
            <a:lvl1pPr>
              <a:defRPr sz="1200">
                <a:solidFill>
                  <a:schemeClr val="bg1"/>
                </a:solidFill>
                <a:latin typeface="Trebuchet MS" pitchFamily="34" charset="0"/>
                <a:ea typeface="MS PGothic" pitchFamily="34" charset="-128"/>
              </a:defRPr>
            </a:lvl1pPr>
            <a:lvl2pPr marL="742950" indent="-285750">
              <a:defRPr sz="1200">
                <a:solidFill>
                  <a:schemeClr val="bg1"/>
                </a:solidFill>
                <a:latin typeface="Trebuchet MS" pitchFamily="34" charset="0"/>
                <a:ea typeface="MS PGothic" pitchFamily="34" charset="-128"/>
              </a:defRPr>
            </a:lvl2pPr>
            <a:lvl3pPr marL="1143000" indent="-228600">
              <a:defRPr sz="1200">
                <a:solidFill>
                  <a:schemeClr val="bg1"/>
                </a:solidFill>
                <a:latin typeface="Trebuchet MS" pitchFamily="34" charset="0"/>
                <a:ea typeface="MS PGothic" pitchFamily="34" charset="-128"/>
              </a:defRPr>
            </a:lvl3pPr>
            <a:lvl4pPr marL="1600200" indent="-228600">
              <a:defRPr sz="1200">
                <a:solidFill>
                  <a:schemeClr val="bg1"/>
                </a:solidFill>
                <a:latin typeface="Trebuchet MS" pitchFamily="34" charset="0"/>
                <a:ea typeface="MS PGothic" pitchFamily="34" charset="-128"/>
              </a:defRPr>
            </a:lvl4pPr>
            <a:lvl5pPr marL="2057400" indent="-228600">
              <a:defRPr sz="1200">
                <a:solidFill>
                  <a:schemeClr val="bg1"/>
                </a:solidFill>
                <a:latin typeface="Trebuchet MS" pitchFamily="34" charset="0"/>
                <a:ea typeface="MS PGothic" pitchFamily="34" charset="-128"/>
              </a:defRPr>
            </a:lvl5pPr>
            <a:lvl6pPr marL="2514600" indent="-228600" eaLnBrk="0" fontAlgn="base" hangingPunct="0">
              <a:spcBef>
                <a:spcPct val="50000"/>
              </a:spcBef>
              <a:spcAft>
                <a:spcPct val="0"/>
              </a:spcAft>
              <a:defRPr sz="1200">
                <a:solidFill>
                  <a:schemeClr val="bg1"/>
                </a:solidFill>
                <a:latin typeface="Trebuchet MS" pitchFamily="34" charset="0"/>
                <a:ea typeface="MS PGothic" pitchFamily="34" charset="-128"/>
              </a:defRPr>
            </a:lvl6pPr>
            <a:lvl7pPr marL="2971800" indent="-228600" eaLnBrk="0" fontAlgn="base" hangingPunct="0">
              <a:spcBef>
                <a:spcPct val="50000"/>
              </a:spcBef>
              <a:spcAft>
                <a:spcPct val="0"/>
              </a:spcAft>
              <a:defRPr sz="1200">
                <a:solidFill>
                  <a:schemeClr val="bg1"/>
                </a:solidFill>
                <a:latin typeface="Trebuchet MS" pitchFamily="34" charset="0"/>
                <a:ea typeface="MS PGothic" pitchFamily="34" charset="-128"/>
              </a:defRPr>
            </a:lvl7pPr>
            <a:lvl8pPr marL="3429000" indent="-228600" eaLnBrk="0" fontAlgn="base" hangingPunct="0">
              <a:spcBef>
                <a:spcPct val="50000"/>
              </a:spcBef>
              <a:spcAft>
                <a:spcPct val="0"/>
              </a:spcAft>
              <a:defRPr sz="1200">
                <a:solidFill>
                  <a:schemeClr val="bg1"/>
                </a:solidFill>
                <a:latin typeface="Trebuchet MS" pitchFamily="34" charset="0"/>
                <a:ea typeface="MS PGothic" pitchFamily="34" charset="-128"/>
              </a:defRPr>
            </a:lvl8pPr>
            <a:lvl9pPr marL="3886200" indent="-228600" eaLnBrk="0" fontAlgn="base" hangingPunct="0">
              <a:spcBef>
                <a:spcPct val="50000"/>
              </a:spcBef>
              <a:spcAft>
                <a:spcPct val="0"/>
              </a:spcAft>
              <a:defRPr sz="1200">
                <a:solidFill>
                  <a:schemeClr val="bg1"/>
                </a:solidFill>
                <a:latin typeface="Trebuchet MS" pitchFamily="34" charset="0"/>
                <a:ea typeface="MS PGothic" pitchFamily="34" charset="-128"/>
              </a:defRPr>
            </a:lvl9pPr>
          </a:lstStyle>
          <a:p>
            <a:pPr algn="r" eaLnBrk="1" fontAlgn="auto" hangingPunct="1">
              <a:spcBef>
                <a:spcPts val="0"/>
              </a:spcBef>
              <a:spcAft>
                <a:spcPts val="0"/>
              </a:spcAft>
              <a:defRPr/>
            </a:pPr>
            <a:r>
              <a:rPr lang="it-IT" smtClean="0">
                <a:solidFill>
                  <a:srgbClr val="000000"/>
                </a:solidFill>
              </a:rPr>
              <a:t>Institut für Fachkommunikation und Mehrsprachigkeit</a:t>
            </a:r>
          </a:p>
        </p:txBody>
      </p:sp>
    </p:spTree>
    <p:extLst>
      <p:ext uri="{BB962C8B-B14F-4D97-AF65-F5344CB8AC3E}">
        <p14:creationId xmlns:p14="http://schemas.microsoft.com/office/powerpoint/2010/main" val="3916697868"/>
      </p:ext>
    </p:extLst>
  </p:cSld>
  <p:clrMap bg1="dk2" tx1="lt1" bg2="dk1" tx2="lt2" accent1="accent1" accent2="accent2" accent3="accent3" accent4="accent4" accent5="accent5" accent6="accent6" hlink="hlink" folHlink="folHlink"/>
  <p:sldLayoutIdLst>
    <p:sldLayoutId id="2147484486"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 id="2147484497" r:id="rId12"/>
    <p:sldLayoutId id="2147484498" r:id="rId13"/>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200">
          <a:solidFill>
            <a:srgbClr val="AF292E"/>
          </a:solidFill>
          <a:latin typeface="+mj-lt"/>
          <a:ea typeface="+mj-ea"/>
          <a:cs typeface="Osaka" charset="0"/>
        </a:defRPr>
      </a:lvl1pPr>
      <a:lvl2pPr algn="l" rtl="0" eaLnBrk="0" fontAlgn="base" hangingPunct="0">
        <a:spcBef>
          <a:spcPct val="0"/>
        </a:spcBef>
        <a:spcAft>
          <a:spcPct val="0"/>
        </a:spcAft>
        <a:defRPr kumimoji="1" sz="3200">
          <a:solidFill>
            <a:srgbClr val="AF292E"/>
          </a:solidFill>
          <a:latin typeface="Trebuchet MS" pitchFamily="-96" charset="0"/>
          <a:ea typeface="Osaka" pitchFamily="-96" charset="-128"/>
          <a:cs typeface="Osaka" charset="0"/>
        </a:defRPr>
      </a:lvl2pPr>
      <a:lvl3pPr algn="l" rtl="0" eaLnBrk="0" fontAlgn="base" hangingPunct="0">
        <a:spcBef>
          <a:spcPct val="0"/>
        </a:spcBef>
        <a:spcAft>
          <a:spcPct val="0"/>
        </a:spcAft>
        <a:defRPr kumimoji="1" sz="3200">
          <a:solidFill>
            <a:srgbClr val="AF292E"/>
          </a:solidFill>
          <a:latin typeface="Trebuchet MS" pitchFamily="-96" charset="0"/>
          <a:ea typeface="Osaka" pitchFamily="-96" charset="-128"/>
          <a:cs typeface="Osaka" charset="0"/>
        </a:defRPr>
      </a:lvl3pPr>
      <a:lvl4pPr algn="l" rtl="0" eaLnBrk="0" fontAlgn="base" hangingPunct="0">
        <a:spcBef>
          <a:spcPct val="0"/>
        </a:spcBef>
        <a:spcAft>
          <a:spcPct val="0"/>
        </a:spcAft>
        <a:defRPr kumimoji="1" sz="3200">
          <a:solidFill>
            <a:srgbClr val="AF292E"/>
          </a:solidFill>
          <a:latin typeface="Trebuchet MS" pitchFamily="-96" charset="0"/>
          <a:ea typeface="Osaka" pitchFamily="-96" charset="-128"/>
          <a:cs typeface="Osaka" charset="0"/>
        </a:defRPr>
      </a:lvl4pPr>
      <a:lvl5pPr algn="l" rtl="0" eaLnBrk="0" fontAlgn="base" hangingPunct="0">
        <a:spcBef>
          <a:spcPct val="0"/>
        </a:spcBef>
        <a:spcAft>
          <a:spcPct val="0"/>
        </a:spcAft>
        <a:defRPr kumimoji="1" sz="3200">
          <a:solidFill>
            <a:srgbClr val="AF292E"/>
          </a:solidFill>
          <a:latin typeface="Trebuchet MS" pitchFamily="-96" charset="0"/>
          <a:ea typeface="Osaka" pitchFamily="-96" charset="-128"/>
          <a:cs typeface="Osaka" charset="0"/>
        </a:defRPr>
      </a:lvl5pPr>
      <a:lvl6pPr marL="457200" algn="l" rtl="0" eaLnBrk="1" fontAlgn="base" hangingPunct="1">
        <a:spcBef>
          <a:spcPct val="0"/>
        </a:spcBef>
        <a:spcAft>
          <a:spcPct val="0"/>
        </a:spcAft>
        <a:defRPr kumimoji="1" sz="3200">
          <a:solidFill>
            <a:srgbClr val="AF292E"/>
          </a:solidFill>
          <a:latin typeface="Trebuchet MS" pitchFamily="-96" charset="0"/>
          <a:ea typeface="Osaka" pitchFamily="-96" charset="-128"/>
        </a:defRPr>
      </a:lvl6pPr>
      <a:lvl7pPr marL="914400" algn="l" rtl="0" eaLnBrk="1" fontAlgn="base" hangingPunct="1">
        <a:spcBef>
          <a:spcPct val="0"/>
        </a:spcBef>
        <a:spcAft>
          <a:spcPct val="0"/>
        </a:spcAft>
        <a:defRPr kumimoji="1" sz="3200">
          <a:solidFill>
            <a:srgbClr val="AF292E"/>
          </a:solidFill>
          <a:latin typeface="Trebuchet MS" pitchFamily="-96" charset="0"/>
          <a:ea typeface="Osaka" pitchFamily="-96" charset="-128"/>
        </a:defRPr>
      </a:lvl7pPr>
      <a:lvl8pPr marL="1371600" algn="l" rtl="0" eaLnBrk="1" fontAlgn="base" hangingPunct="1">
        <a:spcBef>
          <a:spcPct val="0"/>
        </a:spcBef>
        <a:spcAft>
          <a:spcPct val="0"/>
        </a:spcAft>
        <a:defRPr kumimoji="1" sz="3200">
          <a:solidFill>
            <a:srgbClr val="AF292E"/>
          </a:solidFill>
          <a:latin typeface="Trebuchet MS" pitchFamily="-96" charset="0"/>
          <a:ea typeface="Osaka" pitchFamily="-96" charset="-128"/>
        </a:defRPr>
      </a:lvl8pPr>
      <a:lvl9pPr marL="1828800" algn="l" rtl="0" eaLnBrk="1" fontAlgn="base" hangingPunct="1">
        <a:spcBef>
          <a:spcPct val="0"/>
        </a:spcBef>
        <a:spcAft>
          <a:spcPct val="0"/>
        </a:spcAft>
        <a:defRPr kumimoji="1" sz="3200">
          <a:solidFill>
            <a:srgbClr val="AF292E"/>
          </a:solidFill>
          <a:latin typeface="Trebuchet MS" pitchFamily="-96" charset="0"/>
          <a:ea typeface="Osaka" pitchFamily="-96" charset="-128"/>
        </a:defRPr>
      </a:lvl9pPr>
    </p:titleStyle>
    <p:bodyStyle>
      <a:lvl1pPr marL="352425" indent="-352425" algn="l" rtl="0" eaLnBrk="0" fontAlgn="base" hangingPunct="0">
        <a:lnSpc>
          <a:spcPct val="110000"/>
        </a:lnSpc>
        <a:spcBef>
          <a:spcPct val="20000"/>
        </a:spcBef>
        <a:spcAft>
          <a:spcPct val="0"/>
        </a:spcAft>
        <a:buClr>
          <a:schemeClr val="hlink"/>
        </a:buClr>
        <a:defRPr kumimoji="1">
          <a:solidFill>
            <a:schemeClr val="bg1"/>
          </a:solidFill>
          <a:latin typeface="+mn-lt"/>
          <a:ea typeface="+mn-ea"/>
          <a:cs typeface="Osaka" charset="0"/>
        </a:defRPr>
      </a:lvl1pPr>
      <a:lvl2pPr marL="893763" indent="-350838" algn="l" rtl="0" eaLnBrk="0" fontAlgn="base" hangingPunct="0">
        <a:spcBef>
          <a:spcPct val="20000"/>
        </a:spcBef>
        <a:spcAft>
          <a:spcPct val="0"/>
        </a:spcAft>
        <a:buClr>
          <a:schemeClr val="bg1"/>
        </a:buClr>
        <a:buChar char="•"/>
        <a:defRPr kumimoji="1">
          <a:solidFill>
            <a:schemeClr val="bg1"/>
          </a:solidFill>
          <a:latin typeface="+mn-lt"/>
          <a:ea typeface="+mn-ea"/>
          <a:cs typeface="Osaka" charset="0"/>
        </a:defRPr>
      </a:lvl2pPr>
      <a:lvl3pPr marL="1371600" indent="-317500" algn="l" rtl="0" eaLnBrk="0" fontAlgn="base" hangingPunct="0">
        <a:spcBef>
          <a:spcPct val="20000"/>
        </a:spcBef>
        <a:spcAft>
          <a:spcPct val="0"/>
        </a:spcAft>
        <a:buClr>
          <a:schemeClr val="bg1"/>
        </a:buClr>
        <a:buChar char="•"/>
        <a:defRPr kumimoji="1">
          <a:solidFill>
            <a:schemeClr val="bg1"/>
          </a:solidFill>
          <a:latin typeface="+mn-lt"/>
          <a:ea typeface="+mn-ea"/>
          <a:cs typeface="Osaka" charset="0"/>
        </a:defRPr>
      </a:lvl3pPr>
      <a:lvl4pPr marL="1844675" indent="-301625" algn="l" rtl="0" eaLnBrk="0" fontAlgn="base" hangingPunct="0">
        <a:spcBef>
          <a:spcPct val="20000"/>
        </a:spcBef>
        <a:spcAft>
          <a:spcPct val="0"/>
        </a:spcAft>
        <a:buClr>
          <a:schemeClr val="bg1"/>
        </a:buClr>
        <a:buChar char="•"/>
        <a:defRPr kumimoji="1">
          <a:solidFill>
            <a:schemeClr val="bg1"/>
          </a:solidFill>
          <a:latin typeface="+mn-lt"/>
          <a:ea typeface="+mn-ea"/>
          <a:cs typeface="Osaka" charset="0"/>
        </a:defRPr>
      </a:lvl4pPr>
      <a:lvl5pPr marL="2330450" indent="-295275" algn="l" rtl="0" eaLnBrk="0" fontAlgn="base" hangingPunct="0">
        <a:spcBef>
          <a:spcPct val="20000"/>
        </a:spcBef>
        <a:spcAft>
          <a:spcPct val="0"/>
        </a:spcAft>
        <a:buClr>
          <a:schemeClr val="bg1"/>
        </a:buClr>
        <a:buChar char="•"/>
        <a:defRPr kumimoji="1">
          <a:solidFill>
            <a:schemeClr val="bg1"/>
          </a:solidFill>
          <a:latin typeface="+mn-lt"/>
          <a:ea typeface="+mn-ea"/>
          <a:cs typeface="Osaka" charset="0"/>
        </a:defRPr>
      </a:lvl5pPr>
      <a:lvl6pPr marL="2787650" indent="-295275" algn="l" rtl="0" eaLnBrk="1" fontAlgn="base" hangingPunct="1">
        <a:spcBef>
          <a:spcPct val="20000"/>
        </a:spcBef>
        <a:spcAft>
          <a:spcPct val="0"/>
        </a:spcAft>
        <a:buClr>
          <a:schemeClr val="bg1"/>
        </a:buClr>
        <a:buChar char="•"/>
        <a:defRPr kumimoji="1">
          <a:solidFill>
            <a:schemeClr val="bg1"/>
          </a:solidFill>
          <a:latin typeface="+mn-lt"/>
          <a:ea typeface="+mn-ea"/>
        </a:defRPr>
      </a:lvl6pPr>
      <a:lvl7pPr marL="3244850" indent="-295275" algn="l" rtl="0" eaLnBrk="1" fontAlgn="base" hangingPunct="1">
        <a:spcBef>
          <a:spcPct val="20000"/>
        </a:spcBef>
        <a:spcAft>
          <a:spcPct val="0"/>
        </a:spcAft>
        <a:buClr>
          <a:schemeClr val="bg1"/>
        </a:buClr>
        <a:buChar char="•"/>
        <a:defRPr kumimoji="1">
          <a:solidFill>
            <a:schemeClr val="bg1"/>
          </a:solidFill>
          <a:latin typeface="+mn-lt"/>
          <a:ea typeface="+mn-ea"/>
        </a:defRPr>
      </a:lvl7pPr>
      <a:lvl8pPr marL="3702050" indent="-295275" algn="l" rtl="0" eaLnBrk="1" fontAlgn="base" hangingPunct="1">
        <a:spcBef>
          <a:spcPct val="20000"/>
        </a:spcBef>
        <a:spcAft>
          <a:spcPct val="0"/>
        </a:spcAft>
        <a:buClr>
          <a:schemeClr val="bg1"/>
        </a:buClr>
        <a:buChar char="•"/>
        <a:defRPr kumimoji="1">
          <a:solidFill>
            <a:schemeClr val="bg1"/>
          </a:solidFill>
          <a:latin typeface="+mn-lt"/>
          <a:ea typeface="+mn-ea"/>
        </a:defRPr>
      </a:lvl8pPr>
      <a:lvl9pPr marL="4159250" indent="-295275" algn="l" rtl="0" eaLnBrk="1" fontAlgn="base" hangingPunct="1">
        <a:spcBef>
          <a:spcPct val="20000"/>
        </a:spcBef>
        <a:spcAft>
          <a:spcPct val="0"/>
        </a:spcAft>
        <a:buClr>
          <a:schemeClr val="bg1"/>
        </a:buClr>
        <a:buChar char="•"/>
        <a:defRPr kumimoji="1">
          <a:solidFill>
            <a:schemeClr val="bg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en.wiktionary.org/w/index.php?title=%D7%91%D7%A8%D7%95%D7%9B%D7%95%D7%AA_%D7%94%D7%91%D7%90%D7%95%D7%AA&amp;action=edit" TargetMode="External"/><Relationship Id="rId3" Type="http://schemas.openxmlformats.org/officeDocument/2006/relationships/hyperlink" Target="http://en.wiktionary.org/w/index.php?title=%D8%A7%D9%87%D9%84%D8%A7_%D9%88%D8%B3%D9%87%D9%84%D8%A7&amp;action=edit" TargetMode="External"/><Relationship Id="rId7" Type="http://schemas.openxmlformats.org/officeDocument/2006/relationships/hyperlink" Target="http://en.wiktionary.org/w/index.php?title=dobrodo%C5%A1li&amp;action=edit" TargetMode="External"/><Relationship Id="rId12" Type="http://schemas.openxmlformats.org/officeDocument/2006/relationships/hyperlink" Target="http://en.wiktionary.org/w/index.php?title=%E3%81%84%E3%82%89%E3%81%A3%E3%81%97%E3%82%83%E3%81%84&amp;action=edit"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en.wiktionary.org/w/index.php?title=isten_hozta&amp;action=edit" TargetMode="External"/><Relationship Id="rId11" Type="http://schemas.openxmlformats.org/officeDocument/2006/relationships/hyperlink" Target="http://en.wiktionary.org/w/index.php?title=%E6%AC%A2%E8%BF%8E&amp;action=edit" TargetMode="External"/><Relationship Id="rId5" Type="http://schemas.openxmlformats.org/officeDocument/2006/relationships/hyperlink" Target="http://en.wiktionary.org/w/index.php?title=%CE%BA%CE%B1%CE%BB%CF%8E%CF%82_%CE%BF%CF%81%CE%AF%CF%83%CE%B1%CF%84%CE%B5&amp;action=edit" TargetMode="External"/><Relationship Id="rId10" Type="http://schemas.openxmlformats.org/officeDocument/2006/relationships/hyperlink" Target="http://en.wiktionary.org/w/index.php?title=ho%C5%9F_geldiniz&amp;action=edit" TargetMode="External"/><Relationship Id="rId4" Type="http://schemas.openxmlformats.org/officeDocument/2006/relationships/hyperlink" Target="http://en.wiktionary.org/wiki/%D0%B4%D0%BE%D0%B1%D1%80%D0%BE_%D0%BF%D0%BE%D0%B6%D0%B0%D0%BB%D0%BE%D0%B2%D0%B0%D1%82%D1%8C" TargetMode="External"/><Relationship Id="rId9" Type="http://schemas.openxmlformats.org/officeDocument/2006/relationships/hyperlink" Target="http://en.wiktionary.org/w/index.php?title=%EC%9E%98_%EC%98%A4%EC%85%A8%EC%8A%B5%EB%8B%88%EB%8B%A4&amp;action=edi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jpe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1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6.jpe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9.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2.xml"/><Relationship Id="rId7"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4.png"/><Relationship Id="rId4" Type="http://schemas.openxmlformats.org/officeDocument/2006/relationships/notesSlide" Target="../notesSlides/notesSlide6.xml"/><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5709743" y="3971767"/>
            <a:ext cx="208915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Osaka"/>
                <a:cs typeface="Osaka"/>
              </a:defRPr>
            </a:lvl1pPr>
            <a:lvl2pPr marL="742950" indent="-285750" eaLnBrk="0" hangingPunct="0">
              <a:defRPr>
                <a:solidFill>
                  <a:schemeClr val="tx1"/>
                </a:solidFill>
                <a:latin typeface="Calibri" pitchFamily="34" charset="0"/>
                <a:ea typeface="Osaka"/>
                <a:cs typeface="Osaka"/>
              </a:defRPr>
            </a:lvl2pPr>
            <a:lvl3pPr marL="1143000" indent="-228600" eaLnBrk="0" hangingPunct="0">
              <a:defRPr>
                <a:solidFill>
                  <a:schemeClr val="tx1"/>
                </a:solidFill>
                <a:latin typeface="Calibri" pitchFamily="34" charset="0"/>
                <a:ea typeface="Osaka"/>
                <a:cs typeface="Osaka"/>
              </a:defRPr>
            </a:lvl3pPr>
            <a:lvl4pPr marL="1600200" indent="-228600" eaLnBrk="0" hangingPunct="0">
              <a:defRPr>
                <a:solidFill>
                  <a:schemeClr val="tx1"/>
                </a:solidFill>
                <a:latin typeface="Calibri" pitchFamily="34" charset="0"/>
                <a:ea typeface="Osaka"/>
                <a:cs typeface="Osaka"/>
              </a:defRPr>
            </a:lvl4pPr>
            <a:lvl5pPr marL="2057400" indent="-228600" eaLnBrk="0" hangingPunct="0">
              <a:defRPr>
                <a:solidFill>
                  <a:schemeClr val="tx1"/>
                </a:solidFill>
                <a:latin typeface="Calibri" pitchFamily="34" charset="0"/>
                <a:ea typeface="Osaka"/>
                <a:cs typeface="Osaka"/>
              </a:defRPr>
            </a:lvl5pPr>
            <a:lvl6pPr marL="2514600" indent="-228600" eaLnBrk="0" fontAlgn="base" hangingPunct="0">
              <a:spcBef>
                <a:spcPct val="0"/>
              </a:spcBef>
              <a:spcAft>
                <a:spcPct val="0"/>
              </a:spcAft>
              <a:defRPr>
                <a:solidFill>
                  <a:schemeClr val="tx1"/>
                </a:solidFill>
                <a:latin typeface="Calibri" pitchFamily="34" charset="0"/>
                <a:ea typeface="Osaka"/>
                <a:cs typeface="Osaka"/>
              </a:defRPr>
            </a:lvl6pPr>
            <a:lvl7pPr marL="2971800" indent="-228600" eaLnBrk="0" fontAlgn="base" hangingPunct="0">
              <a:spcBef>
                <a:spcPct val="0"/>
              </a:spcBef>
              <a:spcAft>
                <a:spcPct val="0"/>
              </a:spcAft>
              <a:defRPr>
                <a:solidFill>
                  <a:schemeClr val="tx1"/>
                </a:solidFill>
                <a:latin typeface="Calibri" pitchFamily="34" charset="0"/>
                <a:ea typeface="Osaka"/>
                <a:cs typeface="Osaka"/>
              </a:defRPr>
            </a:lvl7pPr>
            <a:lvl8pPr marL="3429000" indent="-228600" eaLnBrk="0" fontAlgn="base" hangingPunct="0">
              <a:spcBef>
                <a:spcPct val="0"/>
              </a:spcBef>
              <a:spcAft>
                <a:spcPct val="0"/>
              </a:spcAft>
              <a:defRPr>
                <a:solidFill>
                  <a:schemeClr val="tx1"/>
                </a:solidFill>
                <a:latin typeface="Calibri" pitchFamily="34" charset="0"/>
                <a:ea typeface="Osaka"/>
                <a:cs typeface="Osaka"/>
              </a:defRPr>
            </a:lvl8pPr>
            <a:lvl9pPr marL="3886200" indent="-228600" eaLnBrk="0" fontAlgn="base" hangingPunct="0">
              <a:spcBef>
                <a:spcPct val="0"/>
              </a:spcBef>
              <a:spcAft>
                <a:spcPct val="0"/>
              </a:spcAft>
              <a:defRPr>
                <a:solidFill>
                  <a:schemeClr val="tx1"/>
                </a:solidFill>
                <a:latin typeface="Calibri" pitchFamily="34" charset="0"/>
                <a:ea typeface="Osaka"/>
                <a:cs typeface="Osaka"/>
              </a:defRPr>
            </a:lvl9pPr>
          </a:lstStyle>
          <a:p>
            <a:pPr eaLnBrk="1" hangingPunct="1">
              <a:spcBef>
                <a:spcPct val="50000"/>
              </a:spcBef>
            </a:pPr>
            <a:r>
              <a:rPr lang="ar-SA" sz="4000" dirty="0">
                <a:solidFill>
                  <a:srgbClr val="006600"/>
                </a:solidFill>
                <a:latin typeface="Arial" pitchFamily="34" charset="0"/>
                <a:hlinkClick r:id="rId3" tooltip="اهلا وسهلا"/>
              </a:rPr>
              <a:t>أهلاً وسهلاً</a:t>
            </a:r>
            <a:r>
              <a:rPr lang="en-US" sz="9600" dirty="0">
                <a:solidFill>
                  <a:srgbClr val="006600"/>
                </a:solidFill>
                <a:latin typeface="Arial" pitchFamily="34" charset="0"/>
              </a:rPr>
              <a:t> </a:t>
            </a:r>
          </a:p>
        </p:txBody>
      </p:sp>
      <p:sp>
        <p:nvSpPr>
          <p:cNvPr id="284675" name="Text Box 3"/>
          <p:cNvSpPr txBox="1">
            <a:spLocks noChangeArrowheads="1"/>
          </p:cNvSpPr>
          <p:nvPr/>
        </p:nvSpPr>
        <p:spPr bwMode="auto">
          <a:xfrm>
            <a:off x="5281613" y="5861050"/>
            <a:ext cx="2566987" cy="708025"/>
          </a:xfrm>
          <a:prstGeom prst="rect">
            <a:avLst/>
          </a:prstGeom>
          <a:noFill/>
          <a:ln>
            <a:noFill/>
          </a:ln>
          <a:effectLst/>
          <a:extLst/>
        </p:spPr>
        <p:txBody>
          <a:bodyPr>
            <a:spAutoFit/>
          </a:bodyPr>
          <a:lstStyle/>
          <a:p>
            <a:pPr eaLnBrk="1" fontAlgn="auto" hangingPunct="1">
              <a:spcBef>
                <a:spcPct val="50000"/>
              </a:spcBef>
              <a:spcAft>
                <a:spcPts val="0"/>
              </a:spcAft>
              <a:defRPr/>
            </a:pPr>
            <a:r>
              <a:rPr lang="it-IT" sz="4000" dirty="0" err="1">
                <a:solidFill>
                  <a:srgbClr val="000000"/>
                </a:solidFill>
                <a:latin typeface="Trebuchet MS"/>
                <a:ea typeface="Osaka"/>
              </a:rPr>
              <a:t>Bienvenue</a:t>
            </a:r>
            <a:endParaRPr lang="en-US" sz="4000" dirty="0">
              <a:solidFill>
                <a:srgbClr val="000000"/>
              </a:solidFill>
              <a:latin typeface="Trebuchet MS"/>
              <a:ea typeface="Osaka"/>
            </a:endParaRPr>
          </a:p>
        </p:txBody>
      </p:sp>
      <p:sp>
        <p:nvSpPr>
          <p:cNvPr id="284676" name="Rectangle 4"/>
          <p:cNvSpPr>
            <a:spLocks noChangeArrowheads="1"/>
          </p:cNvSpPr>
          <p:nvPr/>
        </p:nvSpPr>
        <p:spPr bwMode="auto">
          <a:xfrm rot="680972">
            <a:off x="1112838" y="5156200"/>
            <a:ext cx="4248150" cy="1433513"/>
          </a:xfrm>
          <a:prstGeom prst="rect">
            <a:avLst/>
          </a:prstGeom>
          <a:noFill/>
          <a:ln>
            <a:noFill/>
          </a:ln>
          <a:effectLst/>
          <a:extLst/>
        </p:spPr>
        <p:txBody>
          <a:bodyPr anchor="ctr">
            <a:spAutoFit/>
          </a:bodyPr>
          <a:lstStyle/>
          <a:p>
            <a:pPr eaLnBrk="1" fontAlgn="auto" hangingPunct="1">
              <a:spcBef>
                <a:spcPts val="0"/>
              </a:spcBef>
              <a:spcAft>
                <a:spcPts val="0"/>
              </a:spcAft>
              <a:defRPr/>
            </a:pPr>
            <a:r>
              <a:rPr lang="en-US" sz="3500" dirty="0" err="1">
                <a:solidFill>
                  <a:srgbClr val="000000"/>
                </a:solidFill>
                <a:latin typeface="Trebuchet MS"/>
                <a:ea typeface="Osaka"/>
                <a:hlinkClick r:id="rId4" tooltip="добро пожаловать"/>
              </a:rPr>
              <a:t>добро</a:t>
            </a:r>
            <a:r>
              <a:rPr lang="it-IT" sz="3500" dirty="0">
                <a:solidFill>
                  <a:srgbClr val="FFFFFF"/>
                </a:solidFill>
                <a:latin typeface="Trebuchet MS"/>
                <a:ea typeface="Osaka"/>
                <a:hlinkClick r:id="rId4" tooltip="добро пожаловать"/>
              </a:rPr>
              <a:t> </a:t>
            </a:r>
            <a:r>
              <a:rPr lang="en-US" sz="3500" dirty="0" err="1">
                <a:solidFill>
                  <a:srgbClr val="FFFFFF"/>
                </a:solidFill>
                <a:latin typeface="Trebuchet MS"/>
                <a:ea typeface="Osaka"/>
                <a:hlinkClick r:id="rId4" tooltip="добро пожаловать"/>
              </a:rPr>
              <a:t>пожаловать</a:t>
            </a:r>
            <a:r>
              <a:rPr lang="en-US" sz="8800" dirty="0">
                <a:solidFill>
                  <a:srgbClr val="FFFFFF"/>
                </a:solidFill>
                <a:latin typeface="Arial" charset="0"/>
                <a:ea typeface="Osaka"/>
              </a:rPr>
              <a:t> </a:t>
            </a:r>
          </a:p>
        </p:txBody>
      </p:sp>
      <p:sp>
        <p:nvSpPr>
          <p:cNvPr id="284677" name="Rectangle 5"/>
          <p:cNvSpPr>
            <a:spLocks noChangeArrowheads="1"/>
          </p:cNvSpPr>
          <p:nvPr/>
        </p:nvSpPr>
        <p:spPr bwMode="auto">
          <a:xfrm>
            <a:off x="6062663" y="1162050"/>
            <a:ext cx="2794000" cy="862013"/>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en-US" sz="5000" dirty="0">
                <a:solidFill>
                  <a:srgbClr val="000000">
                    <a:lumMod val="95000"/>
                    <a:lumOff val="5000"/>
                  </a:srgbClr>
                </a:solidFill>
                <a:latin typeface="Trebuchet MS"/>
                <a:ea typeface="Osaka"/>
              </a:rPr>
              <a:t>v</a:t>
            </a:r>
            <a:r>
              <a:rPr lang="de-DE" sz="3600" dirty="0" err="1">
                <a:solidFill>
                  <a:srgbClr val="000000"/>
                </a:solidFill>
                <a:latin typeface="Trebuchet MS"/>
                <a:ea typeface="Osaka"/>
              </a:rPr>
              <a:t>ítáme</a:t>
            </a:r>
            <a:r>
              <a:rPr lang="de-DE" sz="5000" dirty="0">
                <a:solidFill>
                  <a:srgbClr val="000000"/>
                </a:solidFill>
                <a:latin typeface="Trebuchet MS"/>
                <a:ea typeface="Osaka"/>
              </a:rPr>
              <a:t> </a:t>
            </a:r>
            <a:r>
              <a:rPr lang="de-DE" sz="5000" dirty="0" err="1">
                <a:solidFill>
                  <a:srgbClr val="000000"/>
                </a:solidFill>
                <a:latin typeface="Trebuchet MS"/>
                <a:ea typeface="Osaka"/>
              </a:rPr>
              <a:t>vás</a:t>
            </a:r>
            <a:endParaRPr lang="en-US" dirty="0">
              <a:solidFill>
                <a:srgbClr val="000000"/>
              </a:solidFill>
              <a:latin typeface="Trebuchet MS"/>
              <a:ea typeface="Osaka"/>
            </a:endParaRPr>
          </a:p>
        </p:txBody>
      </p:sp>
      <p:sp>
        <p:nvSpPr>
          <p:cNvPr id="284678" name="Rectangle 6"/>
          <p:cNvSpPr>
            <a:spLocks noChangeArrowheads="1"/>
          </p:cNvSpPr>
          <p:nvPr/>
        </p:nvSpPr>
        <p:spPr bwMode="auto">
          <a:xfrm>
            <a:off x="5929313" y="2263775"/>
            <a:ext cx="2735262" cy="533400"/>
          </a:xfrm>
          <a:prstGeom prst="rect">
            <a:avLst/>
          </a:prstGeom>
          <a:noFill/>
          <a:ln>
            <a:noFill/>
          </a:ln>
          <a:effectLst/>
          <a:extLst/>
        </p:spPr>
        <p:txBody>
          <a:bodyPr anchor="ctr">
            <a:spAutoFit/>
          </a:bodyPr>
          <a:lstStyle/>
          <a:p>
            <a:pPr eaLnBrk="1" fontAlgn="auto" hangingPunct="1">
              <a:spcBef>
                <a:spcPts val="0"/>
              </a:spcBef>
              <a:spcAft>
                <a:spcPts val="0"/>
              </a:spcAft>
              <a:defRPr/>
            </a:pPr>
            <a:r>
              <a:rPr lang="en-US" sz="2900" dirty="0" err="1">
                <a:solidFill>
                  <a:srgbClr val="000000"/>
                </a:solidFill>
                <a:latin typeface="Trebuchet MS"/>
                <a:ea typeface="Osaka"/>
              </a:rPr>
              <a:t>tervetuloa</a:t>
            </a:r>
            <a:r>
              <a:rPr lang="en-US" sz="2900" dirty="0">
                <a:solidFill>
                  <a:srgbClr val="000000"/>
                </a:solidFill>
                <a:latin typeface="Trebuchet MS"/>
                <a:ea typeface="Osaka"/>
              </a:rPr>
              <a:t> </a:t>
            </a:r>
          </a:p>
        </p:txBody>
      </p:sp>
      <p:sp>
        <p:nvSpPr>
          <p:cNvPr id="284679" name="Rectangle 7"/>
          <p:cNvSpPr>
            <a:spLocks noChangeArrowheads="1"/>
          </p:cNvSpPr>
          <p:nvPr/>
        </p:nvSpPr>
        <p:spPr bwMode="auto">
          <a:xfrm>
            <a:off x="1058863" y="3976688"/>
            <a:ext cx="4103687" cy="922337"/>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en-US" sz="5400" i="1" dirty="0" err="1">
                <a:solidFill>
                  <a:srgbClr val="000000"/>
                </a:solidFill>
                <a:latin typeface="Trebuchet MS"/>
                <a:ea typeface="Osaka"/>
              </a:rPr>
              <a:t>Willkommen</a:t>
            </a:r>
            <a:r>
              <a:rPr lang="en-US" dirty="0">
                <a:solidFill>
                  <a:srgbClr val="FFFFFF"/>
                </a:solidFill>
                <a:latin typeface="Arial" charset="0"/>
                <a:ea typeface="Osaka"/>
              </a:rPr>
              <a:t> </a:t>
            </a:r>
          </a:p>
        </p:txBody>
      </p:sp>
      <p:sp>
        <p:nvSpPr>
          <p:cNvPr id="284680" name="Rectangle 8"/>
          <p:cNvSpPr>
            <a:spLocks noChangeArrowheads="1"/>
          </p:cNvSpPr>
          <p:nvPr/>
        </p:nvSpPr>
        <p:spPr bwMode="auto">
          <a:xfrm rot="21227883">
            <a:off x="1373188" y="2146300"/>
            <a:ext cx="3919537" cy="769938"/>
          </a:xfrm>
          <a:prstGeom prst="rect">
            <a:avLst/>
          </a:prstGeom>
          <a:noFill/>
          <a:ln>
            <a:noFill/>
          </a:ln>
          <a:effectLst/>
          <a:extLst/>
        </p:spPr>
        <p:txBody>
          <a:bodyPr anchor="ctr">
            <a:spAutoFit/>
          </a:bodyPr>
          <a:lstStyle/>
          <a:p>
            <a:pPr eaLnBrk="1" fontAlgn="auto" hangingPunct="1">
              <a:spcBef>
                <a:spcPts val="0"/>
              </a:spcBef>
              <a:spcAft>
                <a:spcPts val="0"/>
              </a:spcAft>
              <a:defRPr/>
            </a:pPr>
            <a:r>
              <a:rPr lang="en-US" sz="4400" dirty="0">
                <a:solidFill>
                  <a:srgbClr val="006600"/>
                </a:solidFill>
                <a:latin typeface="Trebuchet MS"/>
                <a:ea typeface="Osaka"/>
                <a:hlinkClick r:id="rId5" tooltip="καλώς ορίσατε"/>
              </a:rPr>
              <a:t>κα</a:t>
            </a:r>
            <a:r>
              <a:rPr lang="en-US" sz="4400" dirty="0" err="1">
                <a:solidFill>
                  <a:srgbClr val="006600"/>
                </a:solidFill>
                <a:latin typeface="Trebuchet MS"/>
                <a:ea typeface="Osaka"/>
                <a:hlinkClick r:id="rId5" tooltip="καλώς ορίσατε"/>
              </a:rPr>
              <a:t>λώς</a:t>
            </a:r>
            <a:r>
              <a:rPr lang="en-US" sz="4400" dirty="0">
                <a:solidFill>
                  <a:srgbClr val="006600"/>
                </a:solidFill>
                <a:latin typeface="Trebuchet MS"/>
                <a:ea typeface="Osaka"/>
                <a:hlinkClick r:id="rId5" tooltip="καλώς ορίσατε"/>
              </a:rPr>
              <a:t> </a:t>
            </a:r>
            <a:r>
              <a:rPr lang="en-US" sz="4400" dirty="0" err="1">
                <a:solidFill>
                  <a:srgbClr val="006600"/>
                </a:solidFill>
                <a:latin typeface="Trebuchet MS"/>
                <a:ea typeface="Osaka"/>
                <a:hlinkClick r:id="rId5" tooltip="καλώς ορίσατε"/>
              </a:rPr>
              <a:t>ορίσ</a:t>
            </a:r>
            <a:r>
              <a:rPr lang="en-US" sz="4400" dirty="0">
                <a:solidFill>
                  <a:srgbClr val="006600"/>
                </a:solidFill>
                <a:latin typeface="Trebuchet MS"/>
                <a:ea typeface="Osaka"/>
                <a:hlinkClick r:id="rId5" tooltip="καλώς ορίσατε"/>
              </a:rPr>
              <a:t>ατε</a:t>
            </a:r>
            <a:r>
              <a:rPr lang="en-US" sz="4400" dirty="0">
                <a:solidFill>
                  <a:srgbClr val="006600"/>
                </a:solidFill>
                <a:latin typeface="Trebuchet MS"/>
                <a:ea typeface="Osaka"/>
              </a:rPr>
              <a:t> </a:t>
            </a:r>
          </a:p>
        </p:txBody>
      </p:sp>
      <p:sp>
        <p:nvSpPr>
          <p:cNvPr id="284681" name="Rectangle 9"/>
          <p:cNvSpPr>
            <a:spLocks noChangeArrowheads="1"/>
          </p:cNvSpPr>
          <p:nvPr/>
        </p:nvSpPr>
        <p:spPr bwMode="auto">
          <a:xfrm rot="21382995">
            <a:off x="1915692" y="3225094"/>
            <a:ext cx="1760538" cy="457200"/>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en-US" sz="2400" dirty="0">
                <a:solidFill>
                  <a:srgbClr val="FFFFFF"/>
                </a:solidFill>
                <a:latin typeface="Trebuchet MS"/>
                <a:ea typeface="Osaka"/>
                <a:hlinkClick r:id="rId6" tooltip="isten hozta"/>
              </a:rPr>
              <a:t>isten </a:t>
            </a:r>
            <a:r>
              <a:rPr lang="en-US" sz="2400" dirty="0" err="1">
                <a:solidFill>
                  <a:srgbClr val="FFFFFF"/>
                </a:solidFill>
                <a:latin typeface="Trebuchet MS"/>
                <a:ea typeface="Osaka"/>
                <a:hlinkClick r:id="rId6" tooltip="isten hozta"/>
              </a:rPr>
              <a:t>hozta</a:t>
            </a:r>
            <a:r>
              <a:rPr lang="en-US" dirty="0">
                <a:solidFill>
                  <a:srgbClr val="FFFFFF"/>
                </a:solidFill>
                <a:latin typeface="Arial" charset="0"/>
                <a:ea typeface="Osaka"/>
              </a:rPr>
              <a:t> </a:t>
            </a:r>
          </a:p>
        </p:txBody>
      </p:sp>
      <p:sp>
        <p:nvSpPr>
          <p:cNvPr id="284682" name="Rectangle 10"/>
          <p:cNvSpPr>
            <a:spLocks noChangeArrowheads="1"/>
          </p:cNvSpPr>
          <p:nvPr/>
        </p:nvSpPr>
        <p:spPr bwMode="auto">
          <a:xfrm>
            <a:off x="4932363" y="319088"/>
            <a:ext cx="860425" cy="396875"/>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en-US" sz="2000" dirty="0" err="1">
                <a:solidFill>
                  <a:srgbClr val="000000"/>
                </a:solidFill>
                <a:latin typeface="Trebuchet MS"/>
                <a:ea typeface="Osaka"/>
              </a:rPr>
              <a:t>fáilte</a:t>
            </a:r>
            <a:r>
              <a:rPr lang="en-US" dirty="0">
                <a:solidFill>
                  <a:srgbClr val="000000"/>
                </a:solidFill>
                <a:latin typeface="Arial" charset="0"/>
                <a:ea typeface="Osaka"/>
              </a:rPr>
              <a:t> </a:t>
            </a:r>
          </a:p>
        </p:txBody>
      </p:sp>
      <p:sp>
        <p:nvSpPr>
          <p:cNvPr id="284683" name="Rectangle 11"/>
          <p:cNvSpPr>
            <a:spLocks noChangeArrowheads="1"/>
          </p:cNvSpPr>
          <p:nvPr/>
        </p:nvSpPr>
        <p:spPr bwMode="auto">
          <a:xfrm>
            <a:off x="995363" y="500063"/>
            <a:ext cx="3262312" cy="923925"/>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it-IT" sz="5400" i="1" dirty="0">
                <a:solidFill>
                  <a:srgbClr val="000000"/>
                </a:solidFill>
                <a:latin typeface="Arial" charset="0"/>
                <a:ea typeface="Osaka"/>
              </a:rPr>
              <a:t>Benvenuti</a:t>
            </a:r>
            <a:endParaRPr lang="en-US" sz="5400" i="1" dirty="0">
              <a:solidFill>
                <a:srgbClr val="000000"/>
              </a:solidFill>
              <a:latin typeface="Arial" charset="0"/>
              <a:ea typeface="Osaka"/>
            </a:endParaRPr>
          </a:p>
        </p:txBody>
      </p:sp>
      <p:sp>
        <p:nvSpPr>
          <p:cNvPr id="284684" name="Rectangle 12"/>
          <p:cNvSpPr>
            <a:spLocks noChangeArrowheads="1"/>
          </p:cNvSpPr>
          <p:nvPr/>
        </p:nvSpPr>
        <p:spPr bwMode="auto">
          <a:xfrm>
            <a:off x="3109913" y="1674813"/>
            <a:ext cx="998537" cy="366712"/>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it-IT" dirty="0" err="1">
                <a:solidFill>
                  <a:srgbClr val="000000"/>
                </a:solidFill>
                <a:latin typeface="Trebuchet MS"/>
                <a:ea typeface="Osaka"/>
              </a:rPr>
              <a:t>Salvete</a:t>
            </a:r>
            <a:r>
              <a:rPr lang="en-US" dirty="0">
                <a:solidFill>
                  <a:srgbClr val="000000"/>
                </a:solidFill>
                <a:latin typeface="Arial" charset="0"/>
                <a:ea typeface="Osaka"/>
              </a:rPr>
              <a:t> </a:t>
            </a:r>
          </a:p>
        </p:txBody>
      </p:sp>
      <p:sp>
        <p:nvSpPr>
          <p:cNvPr id="284686" name="Rectangle 14"/>
          <p:cNvSpPr>
            <a:spLocks noChangeArrowheads="1"/>
          </p:cNvSpPr>
          <p:nvPr/>
        </p:nvSpPr>
        <p:spPr bwMode="auto">
          <a:xfrm rot="16200000">
            <a:off x="-1085850" y="1417638"/>
            <a:ext cx="2754313" cy="579437"/>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it-IT" sz="3200" dirty="0">
                <a:solidFill>
                  <a:srgbClr val="000000"/>
                </a:solidFill>
                <a:latin typeface="Trebuchet MS"/>
                <a:ea typeface="Osaka"/>
              </a:rPr>
              <a:t>Bine </a:t>
            </a:r>
            <a:r>
              <a:rPr lang="it-IT" sz="3200" dirty="0" err="1">
                <a:solidFill>
                  <a:srgbClr val="000000"/>
                </a:solidFill>
                <a:latin typeface="Trebuchet MS"/>
                <a:ea typeface="Osaka"/>
              </a:rPr>
              <a:t>ati</a:t>
            </a:r>
            <a:r>
              <a:rPr lang="it-IT" sz="3200" dirty="0">
                <a:solidFill>
                  <a:srgbClr val="000000"/>
                </a:solidFill>
                <a:latin typeface="Trebuchet MS"/>
                <a:ea typeface="Osaka"/>
              </a:rPr>
              <a:t> </a:t>
            </a:r>
            <a:r>
              <a:rPr lang="it-IT" sz="3200" dirty="0" err="1">
                <a:solidFill>
                  <a:srgbClr val="000000"/>
                </a:solidFill>
                <a:latin typeface="Trebuchet MS"/>
                <a:ea typeface="Osaka"/>
              </a:rPr>
              <a:t>venit</a:t>
            </a:r>
            <a:r>
              <a:rPr lang="en-US" sz="3200" dirty="0">
                <a:solidFill>
                  <a:srgbClr val="FFFFFF"/>
                </a:solidFill>
                <a:latin typeface="Trebuchet MS"/>
                <a:ea typeface="Osaka"/>
              </a:rPr>
              <a:t> </a:t>
            </a:r>
          </a:p>
        </p:txBody>
      </p:sp>
      <p:sp>
        <p:nvSpPr>
          <p:cNvPr id="284687" name="Rectangle 15"/>
          <p:cNvSpPr>
            <a:spLocks noChangeArrowheads="1"/>
          </p:cNvSpPr>
          <p:nvPr/>
        </p:nvSpPr>
        <p:spPr bwMode="auto">
          <a:xfrm>
            <a:off x="6227763" y="504825"/>
            <a:ext cx="1697037" cy="457200"/>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it-IT" sz="2400">
                <a:solidFill>
                  <a:srgbClr val="006600"/>
                </a:solidFill>
                <a:latin typeface="Trebuchet MS"/>
                <a:ea typeface="Osaka"/>
                <a:hlinkClick r:id="rId7" tooltip="dobrodošli"/>
              </a:rPr>
              <a:t>dobrodošli</a:t>
            </a:r>
            <a:r>
              <a:rPr lang="en-US" sz="2400">
                <a:solidFill>
                  <a:srgbClr val="006600"/>
                </a:solidFill>
                <a:latin typeface="Trebuchet MS"/>
                <a:ea typeface="Osaka"/>
              </a:rPr>
              <a:t> </a:t>
            </a:r>
          </a:p>
        </p:txBody>
      </p:sp>
      <p:sp>
        <p:nvSpPr>
          <p:cNvPr id="284688" name="Rectangle 16"/>
          <p:cNvSpPr>
            <a:spLocks noChangeArrowheads="1"/>
          </p:cNvSpPr>
          <p:nvPr/>
        </p:nvSpPr>
        <p:spPr bwMode="auto">
          <a:xfrm rot="1371725">
            <a:off x="0" y="3716338"/>
            <a:ext cx="2071688" cy="519112"/>
          </a:xfrm>
          <a:prstGeom prst="rect">
            <a:avLst/>
          </a:prstGeom>
          <a:noFill/>
          <a:ln>
            <a:noFill/>
          </a:ln>
          <a:effectLst/>
          <a:extLst/>
        </p:spPr>
        <p:txBody>
          <a:bodyPr wrap="none">
            <a:spAutoFit/>
          </a:bodyPr>
          <a:lstStyle/>
          <a:p>
            <a:pPr eaLnBrk="1" fontAlgn="auto" hangingPunct="1">
              <a:spcBef>
                <a:spcPct val="50000"/>
              </a:spcBef>
              <a:spcAft>
                <a:spcPts val="0"/>
              </a:spcAft>
              <a:defRPr/>
            </a:pPr>
            <a:r>
              <a:rPr lang="it-IT">
                <a:solidFill>
                  <a:srgbClr val="FFFFFF"/>
                </a:solidFill>
                <a:latin typeface="Trebuchet MS"/>
                <a:ea typeface="Osaka"/>
              </a:rPr>
              <a:t>BENVEGNUS</a:t>
            </a:r>
            <a:endParaRPr lang="en-US">
              <a:solidFill>
                <a:srgbClr val="FFFFFF"/>
              </a:solidFill>
              <a:latin typeface="Trebuchet MS"/>
              <a:ea typeface="Osaka"/>
            </a:endParaRPr>
          </a:p>
        </p:txBody>
      </p:sp>
      <p:sp>
        <p:nvSpPr>
          <p:cNvPr id="284689" name="Rectangle 17"/>
          <p:cNvSpPr>
            <a:spLocks noChangeArrowheads="1"/>
          </p:cNvSpPr>
          <p:nvPr/>
        </p:nvSpPr>
        <p:spPr bwMode="auto">
          <a:xfrm rot="-1302590">
            <a:off x="2103438" y="5102225"/>
            <a:ext cx="1365250" cy="369888"/>
          </a:xfrm>
          <a:prstGeom prst="rect">
            <a:avLst/>
          </a:prstGeom>
          <a:noFill/>
          <a:ln>
            <a:noFill/>
          </a:ln>
          <a:effectLst/>
          <a:extLst/>
        </p:spPr>
        <p:txBody>
          <a:bodyPr wrap="none">
            <a:spAutoFit/>
          </a:bodyPr>
          <a:lstStyle/>
          <a:p>
            <a:pPr eaLnBrk="1" fontAlgn="auto" hangingPunct="1">
              <a:spcBef>
                <a:spcPts val="0"/>
              </a:spcBef>
              <a:spcAft>
                <a:spcPts val="0"/>
              </a:spcAft>
              <a:defRPr/>
            </a:pPr>
            <a:r>
              <a:rPr lang="en-US" dirty="0" err="1">
                <a:solidFill>
                  <a:srgbClr val="000000"/>
                </a:solidFill>
                <a:latin typeface="Trebuchet MS"/>
                <a:ea typeface="Osaka"/>
              </a:rPr>
              <a:t>välkommen</a:t>
            </a:r>
            <a:endParaRPr lang="en-US" dirty="0">
              <a:solidFill>
                <a:srgbClr val="000000"/>
              </a:solidFill>
              <a:latin typeface="Trebuchet MS"/>
              <a:ea typeface="Osaka"/>
            </a:endParaRPr>
          </a:p>
        </p:txBody>
      </p:sp>
      <p:sp>
        <p:nvSpPr>
          <p:cNvPr id="284691" name="Rectangle 19"/>
          <p:cNvSpPr>
            <a:spLocks noChangeArrowheads="1"/>
          </p:cNvSpPr>
          <p:nvPr/>
        </p:nvSpPr>
        <p:spPr bwMode="auto">
          <a:xfrm>
            <a:off x="2555875" y="74613"/>
            <a:ext cx="1195388" cy="369887"/>
          </a:xfrm>
          <a:prstGeom prst="rect">
            <a:avLst/>
          </a:prstGeom>
          <a:noFill/>
          <a:ln>
            <a:noFill/>
          </a:ln>
          <a:effectLst/>
          <a:extLst/>
        </p:spPr>
        <p:txBody>
          <a:bodyPr anchor="ctr">
            <a:spAutoFit/>
          </a:bodyPr>
          <a:lstStyle/>
          <a:p>
            <a:pPr eaLnBrk="1" fontAlgn="auto" hangingPunct="1">
              <a:spcBef>
                <a:spcPts val="0"/>
              </a:spcBef>
              <a:spcAft>
                <a:spcPts val="0"/>
              </a:spcAft>
              <a:defRPr/>
            </a:pPr>
            <a:r>
              <a:rPr lang="en-US" sz="1400" b="1" dirty="0" err="1">
                <a:solidFill>
                  <a:srgbClr val="000000"/>
                </a:solidFill>
                <a:latin typeface="Trebuchet MS"/>
                <a:ea typeface="Osaka"/>
              </a:rPr>
              <a:t>benvinguda</a:t>
            </a:r>
            <a:r>
              <a:rPr lang="en-US" dirty="0">
                <a:solidFill>
                  <a:srgbClr val="000000"/>
                </a:solidFill>
                <a:latin typeface="Trebuchet MS"/>
                <a:ea typeface="Osaka"/>
              </a:rPr>
              <a:t> </a:t>
            </a:r>
          </a:p>
        </p:txBody>
      </p:sp>
      <p:sp>
        <p:nvSpPr>
          <p:cNvPr id="284692" name="Rectangle 20"/>
          <p:cNvSpPr>
            <a:spLocks noChangeArrowheads="1"/>
          </p:cNvSpPr>
          <p:nvPr/>
        </p:nvSpPr>
        <p:spPr bwMode="auto">
          <a:xfrm rot="16200000">
            <a:off x="8081169" y="2712244"/>
            <a:ext cx="1350963" cy="396875"/>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en-US" sz="2000" u="sng" dirty="0" err="1">
                <a:solidFill>
                  <a:srgbClr val="000000">
                    <a:lumMod val="95000"/>
                    <a:lumOff val="5000"/>
                  </a:srgbClr>
                </a:solidFill>
                <a:latin typeface="Trebuchet MS"/>
                <a:ea typeface="Osaka"/>
              </a:rPr>
              <a:t>bonvenon</a:t>
            </a:r>
            <a:r>
              <a:rPr lang="en-US" sz="2000" dirty="0">
                <a:solidFill>
                  <a:srgbClr val="000000">
                    <a:lumMod val="95000"/>
                    <a:lumOff val="5000"/>
                  </a:srgbClr>
                </a:solidFill>
                <a:latin typeface="Trebuchet MS"/>
                <a:ea typeface="Osaka"/>
              </a:rPr>
              <a:t> </a:t>
            </a:r>
          </a:p>
        </p:txBody>
      </p:sp>
      <p:sp>
        <p:nvSpPr>
          <p:cNvPr id="33812" name="Rectangle 22"/>
          <p:cNvSpPr>
            <a:spLocks noChangeArrowheads="1"/>
          </p:cNvSpPr>
          <p:nvPr/>
        </p:nvSpPr>
        <p:spPr bwMode="auto">
          <a:xfrm rot="-5400000">
            <a:off x="-406586" y="5369075"/>
            <a:ext cx="19752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he-IL" sz="2400">
                <a:solidFill>
                  <a:srgbClr val="006600"/>
                </a:solidFill>
                <a:latin typeface="Trebuchet MS"/>
                <a:ea typeface="Osaka"/>
                <a:hlinkClick r:id="rId8" tooltip="ברוכות הבאות"/>
              </a:rPr>
              <a:t>ברוכות הבאות</a:t>
            </a:r>
            <a:r>
              <a:rPr lang="en-US" sz="2400">
                <a:solidFill>
                  <a:srgbClr val="006600"/>
                </a:solidFill>
                <a:latin typeface="Trebuchet MS"/>
                <a:ea typeface="Osaka"/>
              </a:rPr>
              <a:t> </a:t>
            </a:r>
          </a:p>
        </p:txBody>
      </p:sp>
      <p:sp>
        <p:nvSpPr>
          <p:cNvPr id="284695" name="Rectangle 23"/>
          <p:cNvSpPr>
            <a:spLocks noChangeArrowheads="1"/>
          </p:cNvSpPr>
          <p:nvPr/>
        </p:nvSpPr>
        <p:spPr bwMode="auto">
          <a:xfrm rot="580705">
            <a:off x="4252385" y="3515720"/>
            <a:ext cx="2197100" cy="457200"/>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en-US" sz="2400" dirty="0">
                <a:solidFill>
                  <a:srgbClr val="FFFFFF"/>
                </a:solidFill>
                <a:latin typeface="Trebuchet MS"/>
                <a:ea typeface="Osaka"/>
                <a:hlinkClick r:id="rId9" tooltip="잘 오셨습니다"/>
              </a:rPr>
              <a:t>잘 </a:t>
            </a:r>
            <a:r>
              <a:rPr lang="en-US" sz="2400" dirty="0" err="1">
                <a:solidFill>
                  <a:srgbClr val="FFFFFF"/>
                </a:solidFill>
                <a:latin typeface="Trebuchet MS"/>
                <a:ea typeface="Osaka"/>
                <a:hlinkClick r:id="rId9" tooltip="잘 오셨습니다"/>
              </a:rPr>
              <a:t>오셨습니다</a:t>
            </a:r>
            <a:r>
              <a:rPr lang="en-US" sz="2400" dirty="0">
                <a:solidFill>
                  <a:srgbClr val="FFFFFF"/>
                </a:solidFill>
                <a:latin typeface="Trebuchet MS"/>
                <a:ea typeface="Osaka"/>
              </a:rPr>
              <a:t> </a:t>
            </a:r>
          </a:p>
        </p:txBody>
      </p:sp>
      <p:sp>
        <p:nvSpPr>
          <p:cNvPr id="284696" name="Rectangle 24"/>
          <p:cNvSpPr>
            <a:spLocks noChangeArrowheads="1"/>
          </p:cNvSpPr>
          <p:nvPr/>
        </p:nvSpPr>
        <p:spPr bwMode="auto">
          <a:xfrm>
            <a:off x="295275" y="3706813"/>
            <a:ext cx="903288" cy="369887"/>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en-US" dirty="0" err="1">
                <a:solidFill>
                  <a:srgbClr val="000000"/>
                </a:solidFill>
                <a:latin typeface="Trebuchet MS"/>
                <a:ea typeface="Osaka"/>
              </a:rPr>
              <a:t>karibu</a:t>
            </a:r>
            <a:r>
              <a:rPr lang="en-US" dirty="0">
                <a:solidFill>
                  <a:srgbClr val="000000"/>
                </a:solidFill>
                <a:latin typeface="Trebuchet MS"/>
                <a:ea typeface="Osaka"/>
              </a:rPr>
              <a:t> </a:t>
            </a:r>
          </a:p>
        </p:txBody>
      </p:sp>
      <p:sp>
        <p:nvSpPr>
          <p:cNvPr id="284697" name="Rectangle 25"/>
          <p:cNvSpPr>
            <a:spLocks noChangeArrowheads="1"/>
          </p:cNvSpPr>
          <p:nvPr/>
        </p:nvSpPr>
        <p:spPr bwMode="auto">
          <a:xfrm rot="-3078136">
            <a:off x="7723982" y="6001544"/>
            <a:ext cx="1376362" cy="336550"/>
          </a:xfrm>
          <a:prstGeom prst="rect">
            <a:avLst/>
          </a:prstGeom>
          <a:noFill/>
          <a:ln>
            <a:noFill/>
          </a:ln>
          <a:effectLst/>
          <a:extLst/>
        </p:spPr>
        <p:txBody>
          <a:bodyPr wrap="none" anchor="ctr">
            <a:spAutoFit/>
          </a:bodyPr>
          <a:lstStyle/>
          <a:p>
            <a:pPr eaLnBrk="1" fontAlgn="auto" hangingPunct="1">
              <a:spcBef>
                <a:spcPts val="0"/>
              </a:spcBef>
              <a:spcAft>
                <a:spcPts val="0"/>
              </a:spcAft>
              <a:defRPr/>
            </a:pPr>
            <a:r>
              <a:rPr lang="en-US" sz="1600" b="1">
                <a:solidFill>
                  <a:srgbClr val="FFFFFF"/>
                </a:solidFill>
                <a:latin typeface="Trebuchet MS"/>
                <a:ea typeface="Osaka"/>
                <a:hlinkClick r:id="rId10" tooltip="hoş geldiniz"/>
              </a:rPr>
              <a:t>hoş geldiniz</a:t>
            </a:r>
            <a:r>
              <a:rPr lang="en-US" sz="1600" b="1">
                <a:solidFill>
                  <a:srgbClr val="FFFFFF"/>
                </a:solidFill>
                <a:latin typeface="Trebuchet MS"/>
                <a:ea typeface="Osaka"/>
              </a:rPr>
              <a:t> </a:t>
            </a:r>
          </a:p>
        </p:txBody>
      </p:sp>
      <p:sp>
        <p:nvSpPr>
          <p:cNvPr id="284698" name="Rectangle 26"/>
          <p:cNvSpPr>
            <a:spLocks noChangeArrowheads="1"/>
          </p:cNvSpPr>
          <p:nvPr/>
        </p:nvSpPr>
        <p:spPr bwMode="auto">
          <a:xfrm>
            <a:off x="4932363" y="1484313"/>
            <a:ext cx="696912" cy="400050"/>
          </a:xfrm>
          <a:prstGeom prst="rect">
            <a:avLst/>
          </a:prstGeom>
          <a:noFill/>
          <a:ln>
            <a:noFill/>
          </a:ln>
          <a:effectLst/>
          <a:extLst/>
        </p:spPr>
        <p:txBody>
          <a:bodyPr wrap="none">
            <a:spAutoFit/>
          </a:bodyPr>
          <a:lstStyle/>
          <a:p>
            <a:pPr eaLnBrk="1" fontAlgn="auto" hangingPunct="1">
              <a:spcBef>
                <a:spcPts val="0"/>
              </a:spcBef>
              <a:spcAft>
                <a:spcPts val="0"/>
              </a:spcAft>
              <a:defRPr/>
            </a:pPr>
            <a:r>
              <a:rPr lang="en-US" sz="2000" dirty="0" err="1">
                <a:solidFill>
                  <a:srgbClr val="FFFFFF"/>
                </a:solidFill>
                <a:latin typeface="Trebuchet MS"/>
                <a:ea typeface="Osaka"/>
                <a:hlinkClick r:id="rId11" tooltip="欢迎"/>
              </a:rPr>
              <a:t>欢迎</a:t>
            </a:r>
            <a:endParaRPr lang="en-US" sz="2000" dirty="0">
              <a:solidFill>
                <a:srgbClr val="FFFFFF"/>
              </a:solidFill>
              <a:latin typeface="Trebuchet MS"/>
              <a:ea typeface="Osaka"/>
            </a:endParaRPr>
          </a:p>
        </p:txBody>
      </p:sp>
      <p:sp>
        <p:nvSpPr>
          <p:cNvPr id="284699" name="Rectangle 27"/>
          <p:cNvSpPr>
            <a:spLocks noChangeArrowheads="1"/>
          </p:cNvSpPr>
          <p:nvPr/>
        </p:nvSpPr>
        <p:spPr bwMode="auto">
          <a:xfrm rot="994903">
            <a:off x="4129449" y="5239723"/>
            <a:ext cx="1027112" cy="368300"/>
          </a:xfrm>
          <a:prstGeom prst="rect">
            <a:avLst/>
          </a:prstGeom>
          <a:noFill/>
          <a:ln>
            <a:noFill/>
          </a:ln>
          <a:effectLst/>
          <a:extLst/>
        </p:spPr>
        <p:txBody>
          <a:bodyPr wrap="none">
            <a:spAutoFit/>
          </a:bodyPr>
          <a:lstStyle/>
          <a:p>
            <a:pPr eaLnBrk="1" fontAlgn="auto" hangingPunct="1">
              <a:spcBef>
                <a:spcPts val="0"/>
              </a:spcBef>
              <a:spcAft>
                <a:spcPts val="0"/>
              </a:spcAft>
              <a:defRPr/>
            </a:pPr>
            <a:r>
              <a:rPr lang="en-US" dirty="0" err="1">
                <a:solidFill>
                  <a:srgbClr val="000000"/>
                </a:solidFill>
                <a:latin typeface="Trebuchet MS"/>
                <a:ea typeface="Osaka"/>
              </a:rPr>
              <a:t>witajcie</a:t>
            </a:r>
            <a:endParaRPr lang="en-US" dirty="0">
              <a:solidFill>
                <a:srgbClr val="000000"/>
              </a:solidFill>
              <a:latin typeface="Trebuchet MS"/>
              <a:ea typeface="Osaka"/>
            </a:endParaRPr>
          </a:p>
        </p:txBody>
      </p:sp>
      <p:sp>
        <p:nvSpPr>
          <p:cNvPr id="2" name="Rettangolo 1"/>
          <p:cNvSpPr/>
          <p:nvPr/>
        </p:nvSpPr>
        <p:spPr>
          <a:xfrm rot="1433927">
            <a:off x="6381750" y="3333750"/>
            <a:ext cx="2286000" cy="923925"/>
          </a:xfrm>
          <a:prstGeom prst="rect">
            <a:avLst/>
          </a:prstGeom>
        </p:spPr>
        <p:txBody>
          <a:bodyPr wrap="none">
            <a:spAutoFit/>
          </a:bodyPr>
          <a:lstStyle/>
          <a:p>
            <a:pPr eaLnBrk="1" fontAlgn="auto" hangingPunct="1">
              <a:spcBef>
                <a:spcPts val="0"/>
              </a:spcBef>
              <a:spcAft>
                <a:spcPts val="0"/>
              </a:spcAft>
              <a:defRPr/>
            </a:pPr>
            <a:r>
              <a:rPr lang="en-GB" sz="5400" dirty="0" err="1">
                <a:solidFill>
                  <a:srgbClr val="000000"/>
                </a:solidFill>
                <a:latin typeface="Trebuchet MS"/>
                <a:ea typeface="Osaka"/>
              </a:rPr>
              <a:t>Bënunì</a:t>
            </a:r>
            <a:endParaRPr lang="en-GB" sz="5400" dirty="0">
              <a:solidFill>
                <a:srgbClr val="000000"/>
              </a:solidFill>
              <a:latin typeface="Trebuchet MS"/>
              <a:ea typeface="Osaka"/>
            </a:endParaRPr>
          </a:p>
        </p:txBody>
      </p:sp>
      <p:sp>
        <p:nvSpPr>
          <p:cNvPr id="28" name="Rectangle 28"/>
          <p:cNvSpPr>
            <a:spLocks noChangeArrowheads="1"/>
          </p:cNvSpPr>
          <p:nvPr/>
        </p:nvSpPr>
        <p:spPr bwMode="auto">
          <a:xfrm rot="266169">
            <a:off x="952445" y="1592137"/>
            <a:ext cx="1572056" cy="338554"/>
          </a:xfrm>
          <a:prstGeom prst="rect">
            <a:avLst/>
          </a:prstGeom>
          <a:noFill/>
          <a:ln>
            <a:noFill/>
          </a:ln>
          <a:effectLst/>
          <a:extLst/>
        </p:spPr>
        <p:txBody>
          <a:bodyPr wrap="square" anchor="ctr">
            <a:spAutoFit/>
          </a:bodyPr>
          <a:lstStyle/>
          <a:p>
            <a:pPr eaLnBrk="1" fontAlgn="auto" hangingPunct="1">
              <a:spcBef>
                <a:spcPts val="0"/>
              </a:spcBef>
              <a:spcAft>
                <a:spcPts val="0"/>
              </a:spcAft>
              <a:defRPr/>
            </a:pPr>
            <a:r>
              <a:rPr lang="en-US" sz="1600" dirty="0" err="1">
                <a:solidFill>
                  <a:srgbClr val="006600"/>
                </a:solidFill>
                <a:latin typeface="Trebuchet MS"/>
                <a:ea typeface="Osaka"/>
                <a:hlinkClick r:id="rId12" tooltip="いらっしゃい"/>
              </a:rPr>
              <a:t>いらっしゃい</a:t>
            </a:r>
            <a:r>
              <a:rPr lang="en-US" sz="1600" dirty="0">
                <a:solidFill>
                  <a:srgbClr val="006600"/>
                </a:solidFill>
                <a:latin typeface="Trebuchet MS"/>
                <a:ea typeface="Osaka"/>
              </a:rPr>
              <a:t> </a:t>
            </a:r>
          </a:p>
        </p:txBody>
      </p:sp>
    </p:spTree>
    <p:extLst>
      <p:ext uri="{BB962C8B-B14F-4D97-AF65-F5344CB8AC3E}">
        <p14:creationId xmlns:p14="http://schemas.microsoft.com/office/powerpoint/2010/main" val="367267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1150938"/>
          </a:xfrm>
        </p:spPr>
        <p:txBody>
          <a:bodyPr/>
          <a:lstStyle/>
          <a:p>
            <a:pPr algn="l">
              <a:defRPr/>
            </a:pPr>
            <a:r>
              <a:rPr lang="de-DE" sz="3000" b="1" dirty="0" smtClean="0">
                <a:solidFill>
                  <a:srgbClr val="0000FF"/>
                </a:solidFill>
                <a:latin typeface="+mn-lt"/>
                <a:ea typeface="ＭＳ Ｐゴシック" pitchFamily="34" charset="-128"/>
                <a:cs typeface="Arial" charset="0"/>
              </a:rPr>
              <a:t>  </a:t>
            </a:r>
            <a:endParaRPr lang="de-DE" sz="2500" b="1" dirty="0">
              <a:solidFill>
                <a:srgbClr val="0000FF"/>
              </a:solidFill>
              <a:latin typeface="+mn-lt"/>
              <a:ea typeface="ＭＳ Ｐゴシック" pitchFamily="34" charset="-128"/>
              <a:cs typeface="Arial" charset="0"/>
            </a:endParaRPr>
          </a:p>
        </p:txBody>
      </p:sp>
      <p:sp>
        <p:nvSpPr>
          <p:cNvPr id="9" name="Content Placeholder 4"/>
          <p:cNvSpPr>
            <a:spLocks noGrp="1"/>
          </p:cNvSpPr>
          <p:nvPr>
            <p:ph idx="1"/>
          </p:nvPr>
        </p:nvSpPr>
        <p:spPr>
          <a:xfrm>
            <a:off x="827584" y="2225675"/>
            <a:ext cx="7128792" cy="3627438"/>
          </a:xfrm>
        </p:spPr>
        <p:txBody>
          <a:bodyPr rtlCol="0">
            <a:normAutofit fontScale="62500" lnSpcReduction="20000"/>
          </a:bodyPr>
          <a:lstStyle/>
          <a:p>
            <a:pPr marL="0" indent="0" algn="just">
              <a:lnSpc>
                <a:spcPct val="120000"/>
              </a:lnSpc>
              <a:buNone/>
            </a:pPr>
            <a:r>
              <a:rPr lang="de-DE" sz="4000" i="1" smtClean="0">
                <a:sym typeface="Wingdings" pitchFamily="2" charset="2"/>
              </a:rPr>
              <a:t>„[…] eine </a:t>
            </a:r>
            <a:r>
              <a:rPr lang="de-DE" sz="4000" b="1" i="1" dirty="0">
                <a:sym typeface="Wingdings" pitchFamily="2" charset="2"/>
              </a:rPr>
              <a:t>Momentaufnahme</a:t>
            </a:r>
            <a:r>
              <a:rPr lang="de-DE" sz="4000" i="1" dirty="0">
                <a:sym typeface="Wingdings" pitchFamily="2" charset="2"/>
              </a:rPr>
              <a:t> in Bezug auf </a:t>
            </a:r>
            <a:r>
              <a:rPr lang="de-DE" sz="4000" b="1" i="1" dirty="0">
                <a:sym typeface="Wingdings" pitchFamily="2" charset="2"/>
              </a:rPr>
              <a:t>komplexe, keineswegs einlinige Prozesse</a:t>
            </a:r>
            <a:r>
              <a:rPr lang="de-DE" sz="4000" i="1" dirty="0">
                <a:sym typeface="Wingdings" pitchFamily="2" charset="2"/>
              </a:rPr>
              <a:t>, durch die ein Kind die </a:t>
            </a:r>
            <a:r>
              <a:rPr lang="de-DE" sz="4000" b="1" i="1" dirty="0">
                <a:sym typeface="Wingdings" pitchFamily="2" charset="2"/>
              </a:rPr>
              <a:t>Sprache</a:t>
            </a:r>
            <a:r>
              <a:rPr lang="de-DE" sz="4000" i="1" dirty="0">
                <a:sym typeface="Wingdings" pitchFamily="2" charset="2"/>
              </a:rPr>
              <a:t> der Sprachgemeinschaft erwirbt, in der es lebt. Es soll </a:t>
            </a:r>
            <a:r>
              <a:rPr lang="de-DE" sz="4000" b="1" i="1" dirty="0">
                <a:sym typeface="Wingdings" pitchFamily="2" charset="2"/>
              </a:rPr>
              <a:t>erhoben</a:t>
            </a:r>
            <a:r>
              <a:rPr lang="de-DE" sz="4000" i="1" dirty="0">
                <a:sym typeface="Wingdings" pitchFamily="2" charset="2"/>
              </a:rPr>
              <a:t> werden, ob sich Kinder bei ihrer Sprachaneignung </a:t>
            </a:r>
            <a:r>
              <a:rPr lang="de-DE" sz="4000" b="1" i="1" dirty="0">
                <a:sym typeface="Wingdings" pitchFamily="2" charset="2"/>
              </a:rPr>
              <a:t>innerhalb eines Fensters </a:t>
            </a:r>
            <a:r>
              <a:rPr lang="de-DE" sz="4000" i="1" dirty="0">
                <a:sym typeface="Wingdings" pitchFamily="2" charset="2"/>
              </a:rPr>
              <a:t>dessen bewegen, was für die jeweilige Altersgruppe </a:t>
            </a:r>
            <a:r>
              <a:rPr lang="de-DE" sz="4000" b="1" i="1" dirty="0">
                <a:sym typeface="Wingdings" pitchFamily="2" charset="2"/>
              </a:rPr>
              <a:t>angemessen, üblich, erforderlich </a:t>
            </a:r>
            <a:r>
              <a:rPr lang="de-DE" sz="4000" i="1" dirty="0">
                <a:sym typeface="Wingdings" pitchFamily="2" charset="2"/>
              </a:rPr>
              <a:t>ist.“</a:t>
            </a:r>
          </a:p>
          <a:p>
            <a:pPr marL="0" indent="0" algn="just">
              <a:buNone/>
            </a:pPr>
            <a:endParaRPr lang="de-DE" sz="3600" i="1" smtClean="0">
              <a:sym typeface="Wingdings" pitchFamily="2" charset="2"/>
            </a:endParaRPr>
          </a:p>
          <a:p>
            <a:pPr marL="0" indent="0" algn="just">
              <a:buNone/>
            </a:pPr>
            <a:endParaRPr lang="de-DE" sz="3600" i="1" dirty="0">
              <a:sym typeface="Wingdings" pitchFamily="2" charset="2"/>
            </a:endParaRPr>
          </a:p>
          <a:p>
            <a:pPr marL="0" indent="0">
              <a:buNone/>
            </a:pPr>
            <a:r>
              <a:rPr lang="de-DE" sz="1800" b="1" dirty="0"/>
              <a:t>Literatur: </a:t>
            </a:r>
            <a:r>
              <a:rPr lang="de-DE" sz="1800" dirty="0" err="1"/>
              <a:t>Gogolin</a:t>
            </a:r>
            <a:r>
              <a:rPr lang="de-DE" sz="1800" dirty="0"/>
              <a:t>/ Roth/ Neumann (2005): 36</a:t>
            </a:r>
            <a:endParaRPr lang="en-US" sz="18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6456" y="6141959"/>
            <a:ext cx="720080" cy="658969"/>
          </a:xfrm>
          <a:prstGeom prst="rect">
            <a:avLst/>
          </a:prstGeom>
        </p:spPr>
      </p:pic>
      <p:pic>
        <p:nvPicPr>
          <p:cNvPr id="3" name="Picture 2"/>
          <p:cNvPicPr>
            <a:picLocks noChangeAspect="1"/>
          </p:cNvPicPr>
          <p:nvPr/>
        </p:nvPicPr>
        <p:blipFill>
          <a:blip r:embed="rId6">
            <a:clrChange>
              <a:clrFrom>
                <a:srgbClr val="FFFFFF"/>
              </a:clrFrom>
              <a:clrTo>
                <a:srgbClr val="FFFFFF">
                  <a:alpha val="0"/>
                </a:srgbClr>
              </a:clrTo>
            </a:clrChange>
          </a:blip>
          <a:stretch>
            <a:fillRect/>
          </a:stretch>
        </p:blipFill>
        <p:spPr>
          <a:xfrm flipH="1">
            <a:off x="6804248" y="1074117"/>
            <a:ext cx="1043521" cy="115155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895402"/>
          </a:xfrm>
        </p:spPr>
        <p:txBody>
          <a:bodyPr/>
          <a:lstStyle/>
          <a:p>
            <a:pPr algn="l">
              <a:defRPr/>
            </a:pPr>
            <a:r>
              <a:rPr lang="de-DE" sz="3000" b="1" dirty="0" smtClean="0">
                <a:solidFill>
                  <a:srgbClr val="0000FF"/>
                </a:solidFill>
                <a:latin typeface="+mn-lt"/>
                <a:ea typeface="ＭＳ Ｐゴシック" pitchFamily="34" charset="-128"/>
                <a:cs typeface="Arial" charset="0"/>
              </a:rPr>
              <a:t>  4a) Prozess der Sprachförderdiagnostik</a:t>
            </a:r>
            <a:endParaRPr lang="de-DE" sz="2500" b="1" dirty="0">
              <a:solidFill>
                <a:srgbClr val="0000FF"/>
              </a:solidFill>
              <a:latin typeface="+mn-lt"/>
              <a:ea typeface="ＭＳ Ｐゴシック" pitchFamily="34" charset="-128"/>
              <a:cs typeface="Arial" charset="0"/>
            </a:endParaRPr>
          </a:p>
        </p:txBody>
      </p:sp>
      <p:pic>
        <p:nvPicPr>
          <p:cNvPr id="37894" name="Picture 2"/>
          <p:cNvPicPr>
            <a:picLocks noChangeAspect="1" noChangeArrowheads="1"/>
          </p:cNvPicPr>
          <p:nvPr/>
        </p:nvPicPr>
        <p:blipFill>
          <a:blip r:embed="rId5">
            <a:extLst>
              <a:ext uri="{28A0092B-C50C-407E-A947-70E740481C1C}">
                <a14:useLocalDpi xmlns:a14="http://schemas.microsoft.com/office/drawing/2010/main" val="0"/>
              </a:ext>
            </a:extLst>
          </a:blip>
          <a:srcRect t="8936"/>
          <a:stretch>
            <a:fillRect/>
          </a:stretch>
        </p:blipFill>
        <p:spPr bwMode="auto">
          <a:xfrm>
            <a:off x="395288" y="1844675"/>
            <a:ext cx="4519612" cy="3668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835150" y="1954213"/>
            <a:ext cx="1512888" cy="431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200" b="1" dirty="0" err="1">
                <a:solidFill>
                  <a:schemeClr val="tx1"/>
                </a:solidFill>
              </a:rPr>
              <a:t>Determining</a:t>
            </a:r>
            <a:r>
              <a:rPr lang="de-DE" sz="1200" b="1" dirty="0">
                <a:solidFill>
                  <a:schemeClr val="tx1"/>
                </a:solidFill>
              </a:rPr>
              <a:t> </a:t>
            </a:r>
            <a:r>
              <a:rPr lang="de-DE" sz="1200" b="1" dirty="0" err="1">
                <a:solidFill>
                  <a:schemeClr val="tx1"/>
                </a:solidFill>
              </a:rPr>
              <a:t>the</a:t>
            </a:r>
            <a:r>
              <a:rPr lang="de-DE" sz="1200" b="1" dirty="0">
                <a:solidFill>
                  <a:schemeClr val="tx1"/>
                </a:solidFill>
              </a:rPr>
              <a:t> </a:t>
            </a:r>
            <a:r>
              <a:rPr lang="de-DE" sz="1200" b="1" dirty="0" err="1">
                <a:solidFill>
                  <a:schemeClr val="tx1"/>
                </a:solidFill>
              </a:rPr>
              <a:t>current</a:t>
            </a:r>
            <a:r>
              <a:rPr lang="de-DE" sz="1200" b="1" dirty="0">
                <a:solidFill>
                  <a:schemeClr val="tx1"/>
                </a:solidFill>
              </a:rPr>
              <a:t> </a:t>
            </a:r>
            <a:r>
              <a:rPr lang="de-DE" sz="1200" b="1" dirty="0" err="1">
                <a:solidFill>
                  <a:schemeClr val="tx1"/>
                </a:solidFill>
              </a:rPr>
              <a:t>status</a:t>
            </a:r>
            <a:endParaRPr lang="en-US" sz="1200" b="1" dirty="0">
              <a:solidFill>
                <a:schemeClr val="tx1"/>
              </a:solidFill>
            </a:endParaRPr>
          </a:p>
        </p:txBody>
      </p:sp>
      <p:sp>
        <p:nvSpPr>
          <p:cNvPr id="11" name="Rectangle 10"/>
          <p:cNvSpPr/>
          <p:nvPr/>
        </p:nvSpPr>
        <p:spPr>
          <a:xfrm>
            <a:off x="3240088" y="4257675"/>
            <a:ext cx="1619250" cy="4333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200" b="1" dirty="0" err="1">
                <a:solidFill>
                  <a:schemeClr val="tx1"/>
                </a:solidFill>
              </a:rPr>
              <a:t>Deducing</a:t>
            </a:r>
            <a:r>
              <a:rPr lang="de-DE" sz="1200" b="1" dirty="0">
                <a:solidFill>
                  <a:schemeClr val="tx1"/>
                </a:solidFill>
              </a:rPr>
              <a:t> / </a:t>
            </a:r>
            <a:r>
              <a:rPr lang="de-DE" sz="1200" b="1" dirty="0" err="1">
                <a:solidFill>
                  <a:schemeClr val="tx1"/>
                </a:solidFill>
              </a:rPr>
              <a:t>planning</a:t>
            </a:r>
            <a:r>
              <a:rPr lang="de-DE" sz="1200" b="1" dirty="0">
                <a:solidFill>
                  <a:schemeClr val="tx1"/>
                </a:solidFill>
              </a:rPr>
              <a:t> </a:t>
            </a:r>
            <a:r>
              <a:rPr lang="de-DE" sz="1200" b="1" dirty="0" err="1">
                <a:solidFill>
                  <a:schemeClr val="tx1"/>
                </a:solidFill>
              </a:rPr>
              <a:t>the</a:t>
            </a:r>
            <a:r>
              <a:rPr lang="de-DE" sz="1200" b="1" dirty="0">
                <a:solidFill>
                  <a:schemeClr val="tx1"/>
                </a:solidFill>
              </a:rPr>
              <a:t> </a:t>
            </a:r>
            <a:r>
              <a:rPr lang="de-DE" sz="1200" b="1" dirty="0" err="1">
                <a:solidFill>
                  <a:schemeClr val="tx1"/>
                </a:solidFill>
              </a:rPr>
              <a:t>language</a:t>
            </a:r>
            <a:r>
              <a:rPr lang="de-DE" sz="1200" b="1" dirty="0">
                <a:solidFill>
                  <a:schemeClr val="tx1"/>
                </a:solidFill>
              </a:rPr>
              <a:t> </a:t>
            </a:r>
            <a:r>
              <a:rPr lang="de-DE" sz="1200" b="1" dirty="0" err="1">
                <a:solidFill>
                  <a:schemeClr val="tx1"/>
                </a:solidFill>
              </a:rPr>
              <a:t>support</a:t>
            </a:r>
            <a:endParaRPr lang="en-US" sz="1200" b="1" dirty="0">
              <a:solidFill>
                <a:schemeClr val="tx1"/>
              </a:solidFill>
            </a:endParaRPr>
          </a:p>
        </p:txBody>
      </p:sp>
      <p:sp>
        <p:nvSpPr>
          <p:cNvPr id="12" name="Rectangle 11"/>
          <p:cNvSpPr/>
          <p:nvPr/>
        </p:nvSpPr>
        <p:spPr>
          <a:xfrm>
            <a:off x="576263" y="4041775"/>
            <a:ext cx="1511300" cy="4333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200" b="1" dirty="0" err="1">
                <a:solidFill>
                  <a:schemeClr val="tx1"/>
                </a:solidFill>
              </a:rPr>
              <a:t>Evaluating</a:t>
            </a:r>
            <a:r>
              <a:rPr lang="de-DE" sz="1200" b="1" dirty="0">
                <a:solidFill>
                  <a:schemeClr val="tx1"/>
                </a:solidFill>
              </a:rPr>
              <a:t> </a:t>
            </a:r>
            <a:r>
              <a:rPr lang="de-DE" sz="1200" b="1" dirty="0" err="1">
                <a:solidFill>
                  <a:schemeClr val="tx1"/>
                </a:solidFill>
              </a:rPr>
              <a:t>the</a:t>
            </a:r>
            <a:r>
              <a:rPr lang="de-DE" sz="1200" b="1" dirty="0">
                <a:solidFill>
                  <a:schemeClr val="tx1"/>
                </a:solidFill>
              </a:rPr>
              <a:t> </a:t>
            </a:r>
            <a:r>
              <a:rPr lang="de-DE" sz="1200" b="1" dirty="0" err="1">
                <a:solidFill>
                  <a:schemeClr val="tx1"/>
                </a:solidFill>
              </a:rPr>
              <a:t>language</a:t>
            </a:r>
            <a:r>
              <a:rPr lang="de-DE" sz="1200" b="1" dirty="0">
                <a:solidFill>
                  <a:schemeClr val="tx1"/>
                </a:solidFill>
              </a:rPr>
              <a:t> </a:t>
            </a:r>
            <a:r>
              <a:rPr lang="de-DE" sz="1200" b="1" dirty="0" err="1">
                <a:solidFill>
                  <a:schemeClr val="tx1"/>
                </a:solidFill>
              </a:rPr>
              <a:t>support</a:t>
            </a:r>
            <a:endParaRPr lang="en-US" sz="1200" b="1" dirty="0">
              <a:solidFill>
                <a:schemeClr val="tx1"/>
              </a:solidFill>
            </a:endParaRPr>
          </a:p>
        </p:txBody>
      </p:sp>
      <p:sp>
        <p:nvSpPr>
          <p:cNvPr id="13" name="Rectangle 12"/>
          <p:cNvSpPr/>
          <p:nvPr/>
        </p:nvSpPr>
        <p:spPr>
          <a:xfrm>
            <a:off x="3995738" y="3219450"/>
            <a:ext cx="919162"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200" dirty="0" err="1">
                <a:solidFill>
                  <a:schemeClr val="tx1"/>
                </a:solidFill>
              </a:rPr>
              <a:t>observing</a:t>
            </a:r>
            <a:r>
              <a:rPr lang="de-DE" sz="1200" dirty="0">
                <a:solidFill>
                  <a:schemeClr val="tx1"/>
                </a:solidFill>
              </a:rPr>
              <a:t>, </a:t>
            </a:r>
          </a:p>
          <a:p>
            <a:pPr algn="ctr">
              <a:defRPr/>
            </a:pPr>
            <a:r>
              <a:rPr lang="de-DE" sz="1200" dirty="0" err="1">
                <a:solidFill>
                  <a:schemeClr val="tx1"/>
                </a:solidFill>
              </a:rPr>
              <a:t>analysing</a:t>
            </a:r>
            <a:endParaRPr lang="en-US" sz="1200" dirty="0">
              <a:solidFill>
                <a:schemeClr val="tx1"/>
              </a:solidFill>
            </a:endParaRPr>
          </a:p>
        </p:txBody>
      </p:sp>
      <p:sp>
        <p:nvSpPr>
          <p:cNvPr id="14" name="Rectangle 13"/>
          <p:cNvSpPr/>
          <p:nvPr/>
        </p:nvSpPr>
        <p:spPr>
          <a:xfrm>
            <a:off x="1960563" y="5013325"/>
            <a:ext cx="917575" cy="500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200" dirty="0" err="1">
                <a:solidFill>
                  <a:schemeClr val="tx1"/>
                </a:solidFill>
              </a:rPr>
              <a:t>observing</a:t>
            </a:r>
            <a:r>
              <a:rPr lang="de-DE" sz="1200" dirty="0">
                <a:solidFill>
                  <a:schemeClr val="tx1"/>
                </a:solidFill>
              </a:rPr>
              <a:t>, </a:t>
            </a:r>
          </a:p>
          <a:p>
            <a:pPr algn="ctr">
              <a:defRPr/>
            </a:pPr>
            <a:r>
              <a:rPr lang="de-DE" sz="1200" dirty="0" err="1">
                <a:solidFill>
                  <a:schemeClr val="tx1"/>
                </a:solidFill>
              </a:rPr>
              <a:t>analysing</a:t>
            </a:r>
            <a:endParaRPr lang="en-US" sz="1200" dirty="0">
              <a:solidFill>
                <a:schemeClr val="tx1"/>
              </a:solidFill>
            </a:endParaRPr>
          </a:p>
        </p:txBody>
      </p:sp>
      <p:sp>
        <p:nvSpPr>
          <p:cNvPr id="15" name="Rectangle 14"/>
          <p:cNvSpPr/>
          <p:nvPr/>
        </p:nvSpPr>
        <p:spPr>
          <a:xfrm>
            <a:off x="330200" y="3219450"/>
            <a:ext cx="917575"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200" dirty="0" err="1">
                <a:solidFill>
                  <a:schemeClr val="tx1"/>
                </a:solidFill>
              </a:rPr>
              <a:t>observing</a:t>
            </a:r>
            <a:r>
              <a:rPr lang="de-DE" sz="1200" dirty="0">
                <a:solidFill>
                  <a:schemeClr val="tx1"/>
                </a:solidFill>
              </a:rPr>
              <a:t>, </a:t>
            </a:r>
          </a:p>
          <a:p>
            <a:pPr algn="ctr">
              <a:defRPr/>
            </a:pPr>
            <a:r>
              <a:rPr lang="de-DE" sz="1200" dirty="0" err="1">
                <a:solidFill>
                  <a:schemeClr val="tx1"/>
                </a:solidFill>
              </a:rPr>
              <a:t>analysing</a:t>
            </a:r>
            <a:endParaRPr lang="en-US" sz="1200" dirty="0">
              <a:solidFill>
                <a:schemeClr val="tx1"/>
              </a:solidFill>
            </a:endParaRPr>
          </a:p>
        </p:txBody>
      </p:sp>
      <p:sp>
        <p:nvSpPr>
          <p:cNvPr id="37901" name="TextBox 3"/>
          <p:cNvSpPr txBox="1">
            <a:spLocks noChangeArrowheads="1"/>
          </p:cNvSpPr>
          <p:nvPr/>
        </p:nvSpPr>
        <p:spPr bwMode="auto">
          <a:xfrm>
            <a:off x="333375" y="5641975"/>
            <a:ext cx="40227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buNone/>
            </a:pPr>
            <a:r>
              <a:rPr lang="de-DE" sz="1100" b="1" dirty="0">
                <a:solidFill>
                  <a:prstClr val="black"/>
                </a:solidFill>
              </a:rPr>
              <a:t>Grafik: </a:t>
            </a:r>
            <a:r>
              <a:rPr lang="de-DE" sz="1100" dirty="0">
                <a:solidFill>
                  <a:prstClr val="black"/>
                </a:solidFill>
              </a:rPr>
              <a:t>Von der </a:t>
            </a:r>
            <a:r>
              <a:rPr lang="de-DE" sz="1100" dirty="0" err="1">
                <a:solidFill>
                  <a:prstClr val="black"/>
                </a:solidFill>
              </a:rPr>
              <a:t>Sprachstandsdiagnose</a:t>
            </a:r>
            <a:r>
              <a:rPr lang="de-DE" sz="1100" dirty="0">
                <a:solidFill>
                  <a:prstClr val="black"/>
                </a:solidFill>
              </a:rPr>
              <a:t> zur Förderplanung 2008</a:t>
            </a:r>
            <a:r>
              <a:rPr lang="de-DE" sz="1100">
                <a:solidFill>
                  <a:prstClr val="black"/>
                </a:solidFill>
              </a:rPr>
              <a:t>: </a:t>
            </a:r>
            <a:r>
              <a:rPr lang="de-DE" sz="1100" smtClean="0">
                <a:solidFill>
                  <a:prstClr val="black"/>
                </a:solidFill>
              </a:rPr>
              <a:t>25 </a:t>
            </a:r>
            <a:r>
              <a:rPr lang="de-DE" sz="1100" b="1" dirty="0">
                <a:solidFill>
                  <a:prstClr val="black"/>
                </a:solidFill>
              </a:rPr>
              <a:t>Literatur: </a:t>
            </a:r>
            <a:r>
              <a:rPr lang="de-DE" sz="1100" dirty="0" err="1">
                <a:solidFill>
                  <a:prstClr val="black"/>
                </a:solidFill>
              </a:rPr>
              <a:t>Gogolin</a:t>
            </a:r>
            <a:r>
              <a:rPr lang="de-DE" sz="1100" dirty="0">
                <a:solidFill>
                  <a:prstClr val="black"/>
                </a:solidFill>
              </a:rPr>
              <a:t>/ Roth/ Neumann (2005): 36 </a:t>
            </a:r>
            <a:endParaRPr lang="en-US" sz="1100" dirty="0">
              <a:solidFill>
                <a:prstClr val="black"/>
              </a:solidFill>
            </a:endParaRPr>
          </a:p>
        </p:txBody>
      </p:sp>
      <p:sp>
        <p:nvSpPr>
          <p:cNvPr id="17" name="Oval 16"/>
          <p:cNvSpPr/>
          <p:nvPr/>
        </p:nvSpPr>
        <p:spPr>
          <a:xfrm rot="281297">
            <a:off x="1884363" y="1778000"/>
            <a:ext cx="1511300" cy="890588"/>
          </a:xfrm>
          <a:prstGeom prst="ellipse">
            <a:avLst/>
          </a:prstGeom>
          <a:no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8" name="Oval 17"/>
          <p:cNvSpPr/>
          <p:nvPr/>
        </p:nvSpPr>
        <p:spPr>
          <a:xfrm>
            <a:off x="3201988" y="4052888"/>
            <a:ext cx="1692275" cy="900112"/>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9" name="TextBox 18"/>
          <p:cNvSpPr txBox="1"/>
          <p:nvPr/>
        </p:nvSpPr>
        <p:spPr>
          <a:xfrm>
            <a:off x="5003800" y="1577255"/>
            <a:ext cx="3727450" cy="4401205"/>
          </a:xfrm>
          <a:prstGeom prst="rect">
            <a:avLst/>
          </a:prstGeom>
          <a:noFill/>
        </p:spPr>
        <p:txBody>
          <a:bodyPr>
            <a:spAutoFit/>
          </a:bodyPr>
          <a:lstStyle/>
          <a:p>
            <a:r>
              <a:rPr lang="de-DE" sz="1400" b="1" dirty="0">
                <a:solidFill>
                  <a:srgbClr val="9BBB59">
                    <a:lumMod val="75000"/>
                  </a:srgbClr>
                </a:solidFill>
                <a:sym typeface="Wingdings" pitchFamily="2" charset="2"/>
              </a:rPr>
              <a:t>Aussagekraft:</a:t>
            </a:r>
          </a:p>
          <a:p>
            <a:pPr marL="285750" indent="-285750">
              <a:buFont typeface="Arial" pitchFamily="34" charset="0"/>
              <a:buChar char="•"/>
            </a:pPr>
            <a:r>
              <a:rPr lang="de-DE" sz="1400" b="1" dirty="0">
                <a:solidFill>
                  <a:prstClr val="black"/>
                </a:solidFill>
                <a:sym typeface="Wingdings" pitchFamily="2" charset="2"/>
              </a:rPr>
              <a:t>Momentaufnahme </a:t>
            </a:r>
            <a:r>
              <a:rPr lang="de-DE" sz="1400" dirty="0">
                <a:solidFill>
                  <a:prstClr val="black"/>
                </a:solidFill>
                <a:sym typeface="Wingdings" pitchFamily="2" charset="2"/>
              </a:rPr>
              <a:t>(punktueller Ist- Zustand)</a:t>
            </a:r>
          </a:p>
          <a:p>
            <a:pPr marL="285750" indent="-285750">
              <a:buFont typeface="Arial" pitchFamily="34" charset="0"/>
              <a:buChar char="•"/>
            </a:pPr>
            <a:endParaRPr lang="de-DE" sz="1400" dirty="0">
              <a:solidFill>
                <a:prstClr val="black"/>
              </a:solidFill>
              <a:sym typeface="Wingdings" pitchFamily="2" charset="2"/>
            </a:endParaRPr>
          </a:p>
          <a:p>
            <a:r>
              <a:rPr lang="de-DE" sz="1400" b="1" dirty="0">
                <a:solidFill>
                  <a:srgbClr val="9BBB59">
                    <a:lumMod val="75000"/>
                  </a:srgbClr>
                </a:solidFill>
                <a:sym typeface="Wingdings" pitchFamily="2" charset="2"/>
              </a:rPr>
              <a:t>Erhebungsgegenstand:</a:t>
            </a:r>
          </a:p>
          <a:p>
            <a:pPr marL="285750" indent="-285750">
              <a:buFont typeface="Arial" pitchFamily="34" charset="0"/>
              <a:buChar char="•"/>
            </a:pPr>
            <a:r>
              <a:rPr lang="de-DE" sz="1400" b="1" dirty="0">
                <a:solidFill>
                  <a:prstClr val="black"/>
                </a:solidFill>
                <a:sym typeface="Wingdings" pitchFamily="2" charset="2"/>
              </a:rPr>
              <a:t>Sprache</a:t>
            </a:r>
          </a:p>
          <a:p>
            <a:pPr marL="285750" indent="-285750">
              <a:buFont typeface="Arial" pitchFamily="34" charset="0"/>
              <a:buChar char="•"/>
            </a:pPr>
            <a:r>
              <a:rPr lang="de-DE" sz="1400" b="1" dirty="0">
                <a:solidFill>
                  <a:prstClr val="black"/>
                </a:solidFill>
                <a:sym typeface="Wingdings" pitchFamily="2" charset="2"/>
              </a:rPr>
              <a:t>komplexe, keineswegs einlinige Prozesse </a:t>
            </a:r>
            <a:r>
              <a:rPr lang="de-DE" sz="1400" dirty="0">
                <a:solidFill>
                  <a:prstClr val="black"/>
                </a:solidFill>
                <a:sym typeface="Wingdings" pitchFamily="2" charset="2"/>
              </a:rPr>
              <a:t>des Spracherwerbs</a:t>
            </a:r>
          </a:p>
          <a:p>
            <a:endParaRPr lang="de-DE" sz="1400" dirty="0">
              <a:solidFill>
                <a:prstClr val="black"/>
              </a:solidFill>
              <a:sym typeface="Wingdings" pitchFamily="2" charset="2"/>
            </a:endParaRPr>
          </a:p>
          <a:p>
            <a:r>
              <a:rPr lang="de-DE" sz="1400" b="1" dirty="0">
                <a:solidFill>
                  <a:srgbClr val="9BBB59">
                    <a:lumMod val="75000"/>
                  </a:srgbClr>
                </a:solidFill>
                <a:sym typeface="Wingdings" pitchFamily="2" charset="2"/>
              </a:rPr>
              <a:t>Erwartungen:</a:t>
            </a:r>
          </a:p>
          <a:p>
            <a:pPr marL="285750" indent="-285750">
              <a:buFont typeface="Arial" pitchFamily="34" charset="0"/>
              <a:buChar char="•"/>
            </a:pPr>
            <a:r>
              <a:rPr lang="de-DE" sz="1400" b="1" dirty="0">
                <a:solidFill>
                  <a:prstClr val="black"/>
                </a:solidFill>
                <a:sym typeface="Wingdings" pitchFamily="2" charset="2"/>
              </a:rPr>
              <a:t>angemessen, üblich, erforderlich</a:t>
            </a:r>
            <a:r>
              <a:rPr lang="de-DE" sz="1400" dirty="0">
                <a:solidFill>
                  <a:prstClr val="black"/>
                </a:solidFill>
                <a:sym typeface="Wingdings" pitchFamily="2" charset="2"/>
              </a:rPr>
              <a:t>  Vergleich mit dem, was ein(e) </a:t>
            </a:r>
            <a:r>
              <a:rPr lang="de-DE" sz="1400" dirty="0" err="1">
                <a:solidFill>
                  <a:prstClr val="black"/>
                </a:solidFill>
                <a:sym typeface="Wingdings" pitchFamily="2" charset="2"/>
              </a:rPr>
              <a:t>SchülerIn</a:t>
            </a:r>
            <a:r>
              <a:rPr lang="de-DE" sz="1400" dirty="0">
                <a:solidFill>
                  <a:prstClr val="black"/>
                </a:solidFill>
                <a:sym typeface="Wingdings" pitchFamily="2" charset="2"/>
              </a:rPr>
              <a:t> leisten kann, soll und sollte</a:t>
            </a:r>
          </a:p>
          <a:p>
            <a:endParaRPr lang="de-DE" sz="1400" b="1" dirty="0">
              <a:solidFill>
                <a:srgbClr val="9BBB59">
                  <a:lumMod val="75000"/>
                </a:srgbClr>
              </a:solidFill>
              <a:sym typeface="Wingdings" pitchFamily="2" charset="2"/>
            </a:endParaRPr>
          </a:p>
          <a:p>
            <a:r>
              <a:rPr lang="de-DE" sz="1400" b="1" dirty="0">
                <a:solidFill>
                  <a:srgbClr val="9BBB59">
                    <a:lumMod val="75000"/>
                  </a:srgbClr>
                </a:solidFill>
                <a:sym typeface="Wingdings" pitchFamily="2" charset="2"/>
              </a:rPr>
              <a:t>Ziel der Erhebung:</a:t>
            </a:r>
          </a:p>
          <a:p>
            <a:pPr marL="285750" indent="-285750">
              <a:buFont typeface="Arial" pitchFamily="34" charset="0"/>
              <a:buChar char="•"/>
            </a:pPr>
            <a:r>
              <a:rPr lang="de-DE" sz="1400" dirty="0">
                <a:solidFill>
                  <a:prstClr val="black"/>
                </a:solidFill>
                <a:sym typeface="Wingdings" pitchFamily="2" charset="2"/>
              </a:rPr>
              <a:t>Bewegt sich das Kind </a:t>
            </a:r>
            <a:r>
              <a:rPr lang="de-DE" sz="1400" b="1" dirty="0">
                <a:solidFill>
                  <a:prstClr val="black"/>
                </a:solidFill>
                <a:sym typeface="Wingdings" pitchFamily="2" charset="2"/>
              </a:rPr>
              <a:t>innerhalb eines Fensters?</a:t>
            </a:r>
            <a:endParaRPr lang="de-DE" sz="1400" dirty="0">
              <a:solidFill>
                <a:prstClr val="black"/>
              </a:solidFill>
              <a:sym typeface="Wingdings" pitchFamily="2" charset="2"/>
            </a:endParaRPr>
          </a:p>
          <a:p>
            <a:endParaRPr lang="de-DE" sz="1400" dirty="0">
              <a:solidFill>
                <a:prstClr val="black"/>
              </a:solidFill>
              <a:sym typeface="Wingdings" pitchFamily="2" charset="2"/>
            </a:endParaRPr>
          </a:p>
          <a:p>
            <a:r>
              <a:rPr lang="de-DE" sz="1400" b="1" dirty="0">
                <a:solidFill>
                  <a:srgbClr val="C0504D">
                    <a:lumMod val="75000"/>
                  </a:srgbClr>
                </a:solidFill>
                <a:sym typeface="Wingdings" pitchFamily="2" charset="2"/>
              </a:rPr>
              <a:t>Interpretation der Ergebnisse:</a:t>
            </a:r>
          </a:p>
          <a:p>
            <a:pPr marL="285750" indent="-285750">
              <a:buFont typeface="Arial" pitchFamily="34" charset="0"/>
              <a:buChar char="•"/>
            </a:pPr>
            <a:r>
              <a:rPr lang="de-DE" sz="1400" b="1" dirty="0">
                <a:solidFill>
                  <a:prstClr val="black"/>
                </a:solidFill>
                <a:sym typeface="Wingdings" pitchFamily="2" charset="2"/>
              </a:rPr>
              <a:t>Ableitung von Fördermaßnahmen</a:t>
            </a:r>
          </a:p>
        </p:txBody>
      </p:sp>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982" y="1556792"/>
            <a:ext cx="4691818" cy="4029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Oval 20"/>
          <p:cNvSpPr/>
          <p:nvPr/>
        </p:nvSpPr>
        <p:spPr>
          <a:xfrm rot="1928243">
            <a:off x="3185373" y="3973128"/>
            <a:ext cx="1569106" cy="1178781"/>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22" name="Oval 21"/>
          <p:cNvSpPr/>
          <p:nvPr/>
        </p:nvSpPr>
        <p:spPr>
          <a:xfrm rot="1928243">
            <a:off x="1905124" y="1714651"/>
            <a:ext cx="1373692" cy="1181521"/>
          </a:xfrm>
          <a:prstGeom prst="ellipse">
            <a:avLst/>
          </a:prstGeom>
          <a:no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6456" y="6141959"/>
            <a:ext cx="720080" cy="658969"/>
          </a:xfrm>
          <a:prstGeom prst="rect">
            <a:avLst/>
          </a:prstGeom>
        </p:spPr>
      </p:pic>
    </p:spTree>
    <p:extLst>
      <p:ext uri="{BB962C8B-B14F-4D97-AF65-F5344CB8AC3E}">
        <p14:creationId xmlns:p14="http://schemas.microsoft.com/office/powerpoint/2010/main" val="278809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lgn="l">
              <a:defRPr/>
            </a:pPr>
            <a:r>
              <a:rPr lang="de-DE" sz="3200" b="1" dirty="0" smtClean="0">
                <a:solidFill>
                  <a:srgbClr val="0000FF"/>
                </a:solidFill>
                <a:latin typeface="+mn-lt"/>
                <a:ea typeface="ＭＳ Ｐゴシック" pitchFamily="34" charset="-128"/>
                <a:cs typeface="Arial" charset="0"/>
              </a:rPr>
              <a:t>  4b) Verfahren zur Sprachstandserhebung</a:t>
            </a:r>
            <a:endParaRPr lang="de-DE" sz="1400" b="1" dirty="0">
              <a:solidFill>
                <a:srgbClr val="00FF00"/>
              </a:solidFill>
              <a:latin typeface="+mn-lt"/>
              <a:ea typeface="ＭＳ Ｐゴシック" pitchFamily="34" charset="-128"/>
              <a:cs typeface="Arial" charset="0"/>
            </a:endParaRPr>
          </a:p>
        </p:txBody>
      </p:sp>
      <p:pic>
        <p:nvPicPr>
          <p:cNvPr id="72709"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6456" y="6141959"/>
            <a:ext cx="720080" cy="658969"/>
          </a:xfrm>
          <a:prstGeom prst="rect">
            <a:avLst/>
          </a:prstGeom>
        </p:spPr>
      </p:pic>
      <p:pic>
        <p:nvPicPr>
          <p:cNvPr id="11" name="Picture 10"/>
          <p:cNvPicPr>
            <a:picLocks noChangeAspect="1"/>
          </p:cNvPicPr>
          <p:nvPr/>
        </p:nvPicPr>
        <p:blipFill>
          <a:blip r:embed="rId6"/>
          <a:stretch>
            <a:fillRect/>
          </a:stretch>
        </p:blipFill>
        <p:spPr>
          <a:xfrm>
            <a:off x="395536" y="1472570"/>
            <a:ext cx="7130540" cy="4763130"/>
          </a:xfrm>
          <a:prstGeom prst="rect">
            <a:avLst/>
          </a:prstGeom>
        </p:spPr>
      </p:pic>
      <p:sp>
        <p:nvSpPr>
          <p:cNvPr id="9" name="Rectangle 8"/>
          <p:cNvSpPr/>
          <p:nvPr/>
        </p:nvSpPr>
        <p:spPr>
          <a:xfrm rot="1452896">
            <a:off x="5908575" y="2012003"/>
            <a:ext cx="3272073" cy="523220"/>
          </a:xfrm>
          <a:prstGeom prst="rect">
            <a:avLst/>
          </a:prstGeom>
        </p:spPr>
        <p:txBody>
          <a:bodyPr wrap="square">
            <a:spAutoFit/>
          </a:bodyPr>
          <a:lstStyle/>
          <a:p>
            <a:pPr eaLnBrk="1" fontAlgn="auto" hangingPunct="1">
              <a:spcBef>
                <a:spcPts val="0"/>
              </a:spcBef>
              <a:spcAft>
                <a:spcPts val="0"/>
              </a:spcAft>
              <a:defRPr/>
            </a:pPr>
            <a:r>
              <a:rPr lang="de-DE" sz="2800" b="1" kern="0" dirty="0">
                <a:solidFill>
                  <a:schemeClr val="accent6">
                    <a:lumMod val="75000"/>
                  </a:schemeClr>
                </a:solidFill>
                <a:latin typeface="Calibri"/>
              </a:rPr>
              <a:t>Was fällt Ihnen auf?</a:t>
            </a:r>
            <a:endParaRPr lang="en-US" sz="2800" kern="0" dirty="0">
              <a:solidFill>
                <a:schemeClr val="accent6">
                  <a:lumMod val="75000"/>
                </a:schemeClr>
              </a:solidFill>
              <a:latin typeface="Calibri"/>
            </a:endParaRPr>
          </a:p>
        </p:txBody>
      </p:sp>
    </p:spTree>
    <p:extLst>
      <p:ext uri="{BB962C8B-B14F-4D97-AF65-F5344CB8AC3E}">
        <p14:creationId xmlns:p14="http://schemas.microsoft.com/office/powerpoint/2010/main" val="160150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lgn="l">
              <a:defRPr/>
            </a:pPr>
            <a:r>
              <a:rPr lang="de-DE" sz="3200" b="1" smtClean="0">
                <a:solidFill>
                  <a:srgbClr val="0000FF"/>
                </a:solidFill>
                <a:latin typeface="+mn-lt"/>
                <a:ea typeface="ＭＳ Ｐゴシック" pitchFamily="34" charset="-128"/>
                <a:cs typeface="Arial" charset="0"/>
              </a:rPr>
              <a:t>  4b) </a:t>
            </a:r>
            <a:r>
              <a:rPr lang="de-DE" sz="3200" b="1" dirty="0" smtClean="0">
                <a:solidFill>
                  <a:srgbClr val="0000FF"/>
                </a:solidFill>
                <a:latin typeface="+mn-lt"/>
                <a:ea typeface="ＭＳ Ｐゴシック" pitchFamily="34" charset="-128"/>
                <a:cs typeface="Arial" charset="0"/>
              </a:rPr>
              <a:t>Kategorisierung der Erhebungsverfahren</a:t>
            </a:r>
            <a:endParaRPr lang="de-DE" sz="3200" b="1" dirty="0">
              <a:solidFill>
                <a:srgbClr val="0000FF"/>
              </a:solidFill>
              <a:latin typeface="+mn-lt"/>
              <a:ea typeface="ＭＳ Ｐゴシック" pitchFamily="34" charset="-128"/>
              <a:cs typeface="Arial" charset="0"/>
            </a:endParaRPr>
          </a:p>
        </p:txBody>
      </p:sp>
      <p:pic>
        <p:nvPicPr>
          <p:cNvPr id="74757"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TextBox 11"/>
          <p:cNvSpPr txBox="1">
            <a:spLocks noChangeArrowheads="1"/>
          </p:cNvSpPr>
          <p:nvPr/>
        </p:nvSpPr>
        <p:spPr bwMode="auto">
          <a:xfrm>
            <a:off x="1258888" y="5805488"/>
            <a:ext cx="596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sz="1200" b="1">
                <a:solidFill>
                  <a:srgbClr val="000000"/>
                </a:solidFill>
              </a:rPr>
              <a:t>Literatur </a:t>
            </a:r>
            <a:r>
              <a:rPr lang="de-DE" sz="1200">
                <a:solidFill>
                  <a:srgbClr val="000000"/>
                </a:solidFill>
              </a:rPr>
              <a:t>BAMBF (2005): 154 – 164; Kany/Schöler (2010): 115/  </a:t>
            </a:r>
            <a:r>
              <a:rPr lang="de-DE" sz="1200" b="1">
                <a:solidFill>
                  <a:srgbClr val="000000"/>
                </a:solidFill>
              </a:rPr>
              <a:t>Grafik: </a:t>
            </a:r>
            <a:r>
              <a:rPr lang="de-DE" sz="1200">
                <a:solidFill>
                  <a:srgbClr val="000000"/>
                </a:solidFill>
              </a:rPr>
              <a:t>Antje Aulbert</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6456" y="6141959"/>
            <a:ext cx="720080" cy="658969"/>
          </a:xfrm>
          <a:prstGeom prst="rect">
            <a:avLst/>
          </a:prstGeom>
        </p:spPr>
      </p:pic>
      <p:pic>
        <p:nvPicPr>
          <p:cNvPr id="2" name="Picture 1"/>
          <p:cNvPicPr>
            <a:picLocks noChangeAspect="1"/>
          </p:cNvPicPr>
          <p:nvPr/>
        </p:nvPicPr>
        <p:blipFill>
          <a:blip r:embed="rId6"/>
          <a:stretch>
            <a:fillRect/>
          </a:stretch>
        </p:blipFill>
        <p:spPr>
          <a:xfrm>
            <a:off x="1011238" y="1508394"/>
            <a:ext cx="6216650" cy="4320673"/>
          </a:xfrm>
          <a:prstGeom prst="rect">
            <a:avLst/>
          </a:prstGeom>
        </p:spPr>
      </p:pic>
    </p:spTree>
    <p:extLst>
      <p:ext uri="{BB962C8B-B14F-4D97-AF65-F5344CB8AC3E}">
        <p14:creationId xmlns:p14="http://schemas.microsoft.com/office/powerpoint/2010/main" val="14316597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hteck 5"/>
          <p:cNvSpPr>
            <a:spLocks noChangeArrowheads="1"/>
          </p:cNvSpPr>
          <p:nvPr/>
        </p:nvSpPr>
        <p:spPr bwMode="auto">
          <a:xfrm>
            <a:off x="0" y="1052736"/>
            <a:ext cx="9144000" cy="3826689"/>
          </a:xfrm>
          <a:prstGeom prst="rect">
            <a:avLst/>
          </a:prstGeom>
          <a:noFill/>
          <a:ln w="9525">
            <a:noFill/>
            <a:miter lim="800000"/>
            <a:headEnd/>
            <a:tailEnd/>
          </a:ln>
        </p:spPr>
        <p:txBody>
          <a:bodyPr>
            <a:spAutoFit/>
          </a:bodyPr>
          <a:lstStyle/>
          <a:p>
            <a:pPr algn="ctr" eaLnBrk="1" hangingPunct="1">
              <a:spcBef>
                <a:spcPts val="1050"/>
              </a:spcBef>
              <a:defRPr/>
            </a:pPr>
            <a:endParaRPr lang="de-DE" sz="400" b="1" dirty="0" smtClean="0">
              <a:solidFill>
                <a:schemeClr val="bg1">
                  <a:lumMod val="50000"/>
                </a:schemeClr>
              </a:solidFill>
              <a:latin typeface="+mj-lt"/>
              <a:cs typeface="Arial" charset="0"/>
            </a:endParaRPr>
          </a:p>
          <a:p>
            <a:pPr algn="ctr" eaLnBrk="1" hangingPunct="1">
              <a:spcBef>
                <a:spcPts val="1050"/>
              </a:spcBef>
              <a:defRPr/>
            </a:pPr>
            <a:r>
              <a:rPr lang="de-DE" sz="4400" b="1" dirty="0" smtClean="0">
                <a:latin typeface="+mj-lt"/>
                <a:cs typeface="Arial" charset="0"/>
              </a:rPr>
              <a:t>Sprachkompetenzen erheben in mehrsprachigen </a:t>
            </a:r>
            <a:r>
              <a:rPr lang="de-DE" sz="4400" b="1" dirty="0" err="1" smtClean="0">
                <a:latin typeface="+mj-lt"/>
                <a:cs typeface="Arial" charset="0"/>
              </a:rPr>
              <a:t>Lernergruppen</a:t>
            </a:r>
            <a:endParaRPr lang="de-DE" sz="4400" b="1" dirty="0" smtClean="0">
              <a:latin typeface="+mj-lt"/>
              <a:cs typeface="Arial" charset="0"/>
            </a:endParaRPr>
          </a:p>
          <a:p>
            <a:pPr algn="ctr" eaLnBrk="1" hangingPunct="1">
              <a:spcBef>
                <a:spcPts val="1050"/>
              </a:spcBef>
              <a:defRPr/>
            </a:pPr>
            <a:endParaRPr lang="de-DE" sz="1000" b="1" dirty="0">
              <a:solidFill>
                <a:srgbClr val="0000FF"/>
              </a:solidFill>
              <a:latin typeface="+mj-lt"/>
              <a:cs typeface="Arial" charset="0"/>
            </a:endParaRPr>
          </a:p>
          <a:p>
            <a:pPr algn="ctr" eaLnBrk="1" hangingPunct="1">
              <a:spcBef>
                <a:spcPts val="1050"/>
              </a:spcBef>
              <a:defRPr/>
            </a:pPr>
            <a:r>
              <a:rPr lang="de-DE" sz="2800" b="1" dirty="0" smtClean="0">
                <a:solidFill>
                  <a:srgbClr val="366092"/>
                </a:solidFill>
                <a:latin typeface="+mj-lt"/>
                <a:cs typeface="Arial" charset="0"/>
                <a:sym typeface="Wingdings" panose="05000000000000000000" pitchFamily="2" charset="2"/>
              </a:rPr>
              <a:t>Welche sprachlichen Repertoires bringen meine   </a:t>
            </a:r>
            <a:r>
              <a:rPr lang="de-DE" sz="2800" b="1" dirty="0" err="1" smtClean="0">
                <a:solidFill>
                  <a:srgbClr val="366092"/>
                </a:solidFill>
                <a:latin typeface="+mj-lt"/>
                <a:cs typeface="Arial" charset="0"/>
                <a:sym typeface="Wingdings" panose="05000000000000000000" pitchFamily="2" charset="2"/>
              </a:rPr>
              <a:t>LernerInnen</a:t>
            </a:r>
            <a:r>
              <a:rPr lang="de-DE" sz="2800" b="1" dirty="0" smtClean="0">
                <a:solidFill>
                  <a:srgbClr val="366092"/>
                </a:solidFill>
                <a:latin typeface="+mj-lt"/>
                <a:cs typeface="Arial" charset="0"/>
                <a:sym typeface="Wingdings" panose="05000000000000000000" pitchFamily="2" charset="2"/>
              </a:rPr>
              <a:t> mit? Wie können Sprachkompetenzen    erhoben und gefördert werden?</a:t>
            </a:r>
          </a:p>
          <a:p>
            <a:pPr algn="ctr" eaLnBrk="1" hangingPunct="1">
              <a:spcBef>
                <a:spcPts val="1050"/>
              </a:spcBef>
              <a:defRPr/>
            </a:pPr>
            <a:endParaRPr lang="de-DE" sz="2000" b="1" dirty="0">
              <a:solidFill>
                <a:srgbClr val="0070C0"/>
              </a:solidFill>
              <a:latin typeface="+mj-lt"/>
              <a:cs typeface="Arial" charset="0"/>
              <a:sym typeface="Wingdings" panose="05000000000000000000" pitchFamily="2" charset="2"/>
            </a:endParaRPr>
          </a:p>
        </p:txBody>
      </p:sp>
      <p:pic>
        <p:nvPicPr>
          <p:cNvPr id="19459"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6456" y="6141959"/>
            <a:ext cx="720080" cy="65896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0" y="980728"/>
            <a:ext cx="9144000" cy="792163"/>
          </a:xfrm>
        </p:spPr>
        <p:txBody>
          <a:bodyPr/>
          <a:lstStyle/>
          <a:p>
            <a:pPr indent="361950" algn="l">
              <a:defRPr/>
            </a:pPr>
            <a:r>
              <a:rPr lang="de-DE" b="1" dirty="0" smtClean="0">
                <a:solidFill>
                  <a:srgbClr val="0000FF"/>
                </a:solidFill>
                <a:latin typeface="+mn-lt"/>
                <a:ea typeface="ＭＳ Ｐゴシック" pitchFamily="34" charset="-128"/>
                <a:cs typeface="Arial" charset="0"/>
              </a:rPr>
              <a:t>Ablauf </a:t>
            </a:r>
          </a:p>
        </p:txBody>
      </p:sp>
      <p:sp>
        <p:nvSpPr>
          <p:cNvPr id="7171" name="Inhaltsplatzhalter 2"/>
          <p:cNvSpPr>
            <a:spLocks noGrp="1"/>
          </p:cNvSpPr>
          <p:nvPr>
            <p:ph idx="1"/>
          </p:nvPr>
        </p:nvSpPr>
        <p:spPr>
          <a:xfrm>
            <a:off x="337552" y="1809192"/>
            <a:ext cx="8497887" cy="3887788"/>
          </a:xfrm>
        </p:spPr>
        <p:txBody>
          <a:bodyPr/>
          <a:lstStyle/>
          <a:p>
            <a:pPr marL="514350" indent="-514350">
              <a:lnSpc>
                <a:spcPts val="3500"/>
              </a:lnSpc>
              <a:buFont typeface="+mj-lt"/>
              <a:buAutoNum type="arabicPeriod"/>
            </a:pPr>
            <a:r>
              <a:rPr lang="de-DE" sz="2600" dirty="0"/>
              <a:t>Ankommen, </a:t>
            </a:r>
            <a:r>
              <a:rPr lang="de-DE" sz="2600" dirty="0" smtClean="0"/>
              <a:t>Begrüßung, </a:t>
            </a:r>
            <a:r>
              <a:rPr lang="de-DE" sz="2600" dirty="0"/>
              <a:t>Kennenlernen </a:t>
            </a:r>
          </a:p>
          <a:p>
            <a:pPr marL="514350" indent="-514350">
              <a:lnSpc>
                <a:spcPts val="3500"/>
              </a:lnSpc>
              <a:buFont typeface="+mj-lt"/>
              <a:buAutoNum type="arabicPeriod"/>
            </a:pPr>
            <a:r>
              <a:rPr lang="de-DE" sz="2600" dirty="0" err="1" smtClean="0"/>
              <a:t>Warming-up</a:t>
            </a:r>
            <a:r>
              <a:rPr lang="de-DE" sz="2600" dirty="0" smtClean="0"/>
              <a:t>: Meine </a:t>
            </a:r>
            <a:r>
              <a:rPr lang="de-DE" sz="2600" dirty="0" err="1" smtClean="0"/>
              <a:t>SchülerInnen</a:t>
            </a:r>
            <a:endParaRPr lang="de-DE" sz="2600" dirty="0"/>
          </a:p>
          <a:p>
            <a:pPr marL="514350" indent="-514350">
              <a:lnSpc>
                <a:spcPts val="3500"/>
              </a:lnSpc>
              <a:buFont typeface="+mj-lt"/>
              <a:buAutoNum type="arabicPeriod"/>
            </a:pPr>
            <a:r>
              <a:rPr lang="de-DE" sz="2600" dirty="0"/>
              <a:t>Reflexion über die eigene Praxis</a:t>
            </a:r>
          </a:p>
          <a:p>
            <a:pPr marL="514350" indent="-514350">
              <a:lnSpc>
                <a:spcPts val="3500"/>
              </a:lnSpc>
              <a:buFont typeface="+mj-lt"/>
              <a:buAutoNum type="arabicPeriod"/>
            </a:pPr>
            <a:r>
              <a:rPr lang="de-DE" sz="2600" dirty="0" smtClean="0"/>
              <a:t>Einführung: </a:t>
            </a:r>
            <a:r>
              <a:rPr lang="de-DE" sz="2600" dirty="0" err="1" smtClean="0"/>
              <a:t>Sprachstandserhebungsverfahren</a:t>
            </a:r>
            <a:endParaRPr lang="de-DE" sz="2600" dirty="0"/>
          </a:p>
          <a:p>
            <a:pPr marL="514350" indent="-514350">
              <a:lnSpc>
                <a:spcPts val="3500"/>
              </a:lnSpc>
              <a:buFont typeface="+mj-lt"/>
              <a:buAutoNum type="arabicPeriod"/>
            </a:pPr>
            <a:r>
              <a:rPr lang="de-DE" sz="2600" dirty="0"/>
              <a:t>Kennenlernen </a:t>
            </a:r>
            <a:r>
              <a:rPr lang="de-DE" sz="2600" dirty="0" smtClean="0"/>
              <a:t>ausgewählter Sprachstands-</a:t>
            </a:r>
            <a:br>
              <a:rPr lang="de-DE" sz="2600" dirty="0" smtClean="0"/>
            </a:br>
            <a:r>
              <a:rPr lang="de-DE" sz="2600" dirty="0" smtClean="0"/>
              <a:t>erhebungsverfahren</a:t>
            </a:r>
          </a:p>
          <a:p>
            <a:pPr marL="514350" indent="-514350">
              <a:lnSpc>
                <a:spcPts val="3500"/>
              </a:lnSpc>
              <a:buFont typeface="+mj-lt"/>
              <a:buAutoNum type="arabicPeriod"/>
            </a:pPr>
            <a:r>
              <a:rPr lang="de-DE" sz="2600" dirty="0" smtClean="0"/>
              <a:t>Reflexion &amp; Abschluss</a:t>
            </a:r>
          </a:p>
          <a:p>
            <a:pPr marL="514350" indent="-514350">
              <a:lnSpc>
                <a:spcPts val="3500"/>
              </a:lnSpc>
              <a:buFont typeface="+mj-lt"/>
              <a:buAutoNum type="arabicPeriod"/>
            </a:pPr>
            <a:r>
              <a:rPr lang="de-DE" sz="2600" dirty="0" smtClean="0"/>
              <a:t>Anhang: Lernerprofil „Junita“</a:t>
            </a:r>
            <a:endParaRPr lang="en-US" sz="2600" dirty="0"/>
          </a:p>
        </p:txBody>
      </p:sp>
      <p:pic>
        <p:nvPicPr>
          <p:cNvPr id="23556"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6456" y="6141959"/>
            <a:ext cx="720080" cy="658969"/>
          </a:xfrm>
          <a:prstGeom prst="rect">
            <a:avLst/>
          </a:prstGeom>
        </p:spPr>
      </p:pic>
      <p:pic>
        <p:nvPicPr>
          <p:cNvPr id="3074" name="Picture 2" descr="http://www.drmed.ch/gratis-homepage-franzoesisch/image/bilder-homepage/plan/wegweiser.gif"/>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875" t="4609" r="9439" b="3197"/>
          <a:stretch/>
        </p:blipFill>
        <p:spPr bwMode="auto">
          <a:xfrm>
            <a:off x="6581422" y="1484784"/>
            <a:ext cx="2582090" cy="45366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557338"/>
            <a:ext cx="8642350" cy="452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6" name="Content Placeholder 2"/>
          <p:cNvSpPr>
            <a:spLocks noGrp="1"/>
          </p:cNvSpPr>
          <p:nvPr>
            <p:ph idx="1"/>
          </p:nvPr>
        </p:nvSpPr>
        <p:spPr>
          <a:xfrm>
            <a:off x="3707904" y="2708920"/>
            <a:ext cx="4896544" cy="1296987"/>
          </a:xfrm>
        </p:spPr>
        <p:txBody>
          <a:bodyPr/>
          <a:lstStyle/>
          <a:p>
            <a:pPr marL="0" indent="0">
              <a:buNone/>
            </a:pPr>
            <a:r>
              <a:rPr lang="de-DE" sz="3600" dirty="0">
                <a:solidFill>
                  <a:srgbClr val="FFC000"/>
                </a:solidFill>
              </a:rPr>
              <a:t>Bitte stellen Sie sich vor!</a:t>
            </a:r>
            <a:endParaRPr lang="en-US" sz="3600" dirty="0">
              <a:solidFill>
                <a:srgbClr val="FFC000"/>
              </a:solidFill>
            </a:endParaRPr>
          </a:p>
        </p:txBody>
      </p:sp>
      <p:sp>
        <p:nvSpPr>
          <p:cNvPr id="14" name="Titel 1"/>
          <p:cNvSpPr>
            <a:spLocks noGrp="1"/>
          </p:cNvSpPr>
          <p:nvPr>
            <p:ph type="title"/>
          </p:nvPr>
        </p:nvSpPr>
        <p:spPr>
          <a:xfrm>
            <a:off x="0" y="765175"/>
            <a:ext cx="9144000" cy="792163"/>
          </a:xfrm>
        </p:spPr>
        <p:txBody>
          <a:bodyPr/>
          <a:lstStyle/>
          <a:p>
            <a:pPr indent="361950" algn="l">
              <a:defRPr/>
            </a:pPr>
            <a:r>
              <a:rPr lang="de-DE" sz="3600" b="1" dirty="0">
                <a:solidFill>
                  <a:srgbClr val="0000FF"/>
                </a:solidFill>
                <a:latin typeface="+mn-lt"/>
                <a:ea typeface="ＭＳ Ｐゴシック" pitchFamily="34" charset="-128"/>
                <a:cs typeface="Arial" charset="0"/>
              </a:rPr>
              <a:t>1</a:t>
            </a:r>
            <a:r>
              <a:rPr lang="de-DE" sz="3600" b="1" dirty="0" smtClean="0">
                <a:solidFill>
                  <a:srgbClr val="0000FF"/>
                </a:solidFill>
                <a:latin typeface="+mn-lt"/>
                <a:ea typeface="ＭＳ Ｐゴシック" pitchFamily="34" charset="-128"/>
                <a:cs typeface="Arial" charset="0"/>
              </a:rPr>
              <a:t>. Kennenlernen</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6456" y="6141959"/>
            <a:ext cx="720080" cy="65896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0" y="765175"/>
            <a:ext cx="9144000" cy="792163"/>
          </a:xfrm>
        </p:spPr>
        <p:txBody>
          <a:bodyPr/>
          <a:lstStyle/>
          <a:p>
            <a:pPr indent="361950" algn="l">
              <a:defRPr/>
            </a:pPr>
            <a:r>
              <a:rPr lang="de-DE" sz="3600" b="1" dirty="0" smtClean="0">
                <a:solidFill>
                  <a:srgbClr val="0000FF"/>
                </a:solidFill>
                <a:latin typeface="+mn-lt"/>
                <a:ea typeface="ＭＳ Ｐゴシック" pitchFamily="34" charset="-128"/>
                <a:cs typeface="Arial" charset="0"/>
              </a:rPr>
              <a:t>2</a:t>
            </a:r>
            <a:r>
              <a:rPr lang="de-DE" sz="3600" b="1" smtClean="0">
                <a:solidFill>
                  <a:srgbClr val="0000FF"/>
                </a:solidFill>
                <a:latin typeface="+mn-lt"/>
                <a:ea typeface="ＭＳ Ｐゴシック" pitchFamily="34" charset="-128"/>
                <a:cs typeface="Arial" charset="0"/>
              </a:rPr>
              <a:t>. Warming-up</a:t>
            </a:r>
            <a:endParaRPr lang="de-DE" sz="3600" b="1" dirty="0" smtClean="0">
              <a:solidFill>
                <a:srgbClr val="0000FF"/>
              </a:solidFill>
              <a:latin typeface="+mn-lt"/>
              <a:ea typeface="ＭＳ Ｐゴシック" pitchFamily="34" charset="-128"/>
              <a:cs typeface="Arial" charset="0"/>
            </a:endParaRPr>
          </a:p>
        </p:txBody>
      </p:sp>
      <p:pic>
        <p:nvPicPr>
          <p:cNvPr id="27651"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4224004" y="1249181"/>
            <a:ext cx="4584700" cy="1877437"/>
          </a:xfrm>
          <a:prstGeom prst="rect">
            <a:avLst/>
          </a:prstGeom>
          <a:noFill/>
        </p:spPr>
        <p:txBody>
          <a:bodyPr>
            <a:spAutoFit/>
          </a:bodyPr>
          <a:lstStyle/>
          <a:p>
            <a:pPr lvl="0"/>
            <a:r>
              <a:rPr lang="de-DE" b="1" smtClean="0">
                <a:solidFill>
                  <a:srgbClr val="00B0F0"/>
                </a:solidFill>
              </a:rPr>
              <a:t>a)   Wurzeln</a:t>
            </a:r>
            <a:r>
              <a:rPr lang="de-DE" b="1" dirty="0">
                <a:solidFill>
                  <a:srgbClr val="00B0F0"/>
                </a:solidFill>
              </a:rPr>
              <a:t>:</a:t>
            </a:r>
            <a:r>
              <a:rPr lang="de-DE" dirty="0">
                <a:solidFill>
                  <a:srgbClr val="00B0F0"/>
                </a:solidFill>
              </a:rPr>
              <a:t> </a:t>
            </a:r>
            <a:r>
              <a:rPr lang="de-DE" dirty="0"/>
              <a:t>Welche Sprachen </a:t>
            </a:r>
            <a:r>
              <a:rPr lang="de-DE"/>
              <a:t>sprechen </a:t>
            </a:r>
            <a:r>
              <a:rPr lang="de-DE" smtClean="0"/>
              <a:t> </a:t>
            </a:r>
          </a:p>
          <a:p>
            <a:pPr lvl="0"/>
            <a:r>
              <a:rPr lang="de-DE"/>
              <a:t> </a:t>
            </a:r>
            <a:r>
              <a:rPr lang="de-DE" smtClean="0"/>
              <a:t>      Ihre </a:t>
            </a:r>
            <a:r>
              <a:rPr lang="de-DE" dirty="0" err="1"/>
              <a:t>SchülerInnen</a:t>
            </a:r>
            <a:r>
              <a:rPr lang="de-DE" dirty="0"/>
              <a:t>?</a:t>
            </a:r>
          </a:p>
          <a:p>
            <a:pPr marL="342900" lvl="0" indent="-342900">
              <a:buFont typeface="+mj-lt"/>
              <a:buAutoNum type="alphaLcParenR"/>
            </a:pPr>
            <a:endParaRPr lang="en-US" sz="400" dirty="0"/>
          </a:p>
          <a:p>
            <a:pPr marL="342900" lvl="0" indent="-342900">
              <a:buAutoNum type="alphaLcParenR" startAt="2"/>
            </a:pPr>
            <a:r>
              <a:rPr lang="de-DE" b="1" smtClean="0">
                <a:solidFill>
                  <a:srgbClr val="92D050"/>
                </a:solidFill>
              </a:rPr>
              <a:t>Baumkrone</a:t>
            </a:r>
            <a:r>
              <a:rPr lang="de-DE" b="1" dirty="0">
                <a:solidFill>
                  <a:srgbClr val="92D050"/>
                </a:solidFill>
              </a:rPr>
              <a:t>:</a:t>
            </a:r>
            <a:r>
              <a:rPr lang="de-DE" dirty="0">
                <a:solidFill>
                  <a:srgbClr val="92D050"/>
                </a:solidFill>
              </a:rPr>
              <a:t> </a:t>
            </a:r>
            <a:r>
              <a:rPr lang="de-DE" dirty="0"/>
              <a:t>Welche </a:t>
            </a:r>
            <a:r>
              <a:rPr lang="de-DE"/>
              <a:t>Kompetenzen </a:t>
            </a:r>
            <a:endParaRPr lang="de-DE" smtClean="0"/>
          </a:p>
          <a:p>
            <a:pPr lvl="0"/>
            <a:r>
              <a:rPr lang="de-DE"/>
              <a:t> </a:t>
            </a:r>
            <a:r>
              <a:rPr lang="de-DE" smtClean="0"/>
              <a:t>     sollten/können </a:t>
            </a:r>
            <a:r>
              <a:rPr lang="de-DE" dirty="0"/>
              <a:t>erhoben werden?</a:t>
            </a:r>
          </a:p>
          <a:p>
            <a:pPr marL="342900" lvl="0" indent="-342900">
              <a:buFont typeface="+mj-lt"/>
              <a:buAutoNum type="alphaLcParenR"/>
            </a:pPr>
            <a:endParaRPr lang="en-US" sz="400" dirty="0"/>
          </a:p>
          <a:p>
            <a:pPr marL="342900" lvl="0" indent="-342900">
              <a:buAutoNum type="alphaLcParenR" startAt="3"/>
            </a:pPr>
            <a:r>
              <a:rPr lang="de-DE" b="1" smtClean="0">
                <a:solidFill>
                  <a:srgbClr val="FFC000"/>
                </a:solidFill>
              </a:rPr>
              <a:t>Lupe</a:t>
            </a:r>
            <a:r>
              <a:rPr lang="de-DE" b="1" dirty="0">
                <a:solidFill>
                  <a:srgbClr val="FFC000"/>
                </a:solidFill>
              </a:rPr>
              <a:t>:</a:t>
            </a:r>
            <a:r>
              <a:rPr lang="de-DE" dirty="0">
                <a:solidFill>
                  <a:srgbClr val="FFC000"/>
                </a:solidFill>
              </a:rPr>
              <a:t> </a:t>
            </a:r>
            <a:r>
              <a:rPr lang="de-DE" dirty="0"/>
              <a:t>Welche Verfahren zur </a:t>
            </a:r>
            <a:r>
              <a:rPr lang="de-DE"/>
              <a:t>Erfassung </a:t>
            </a:r>
            <a:endParaRPr lang="de-DE" smtClean="0"/>
          </a:p>
          <a:p>
            <a:pPr lvl="0"/>
            <a:r>
              <a:rPr lang="de-DE"/>
              <a:t> </a:t>
            </a:r>
            <a:r>
              <a:rPr lang="de-DE" smtClean="0"/>
              <a:t>     des </a:t>
            </a:r>
            <a:r>
              <a:rPr lang="de-DE" dirty="0"/>
              <a:t>Sprachstands kennen Sie?</a:t>
            </a:r>
            <a:endParaRPr lang="en-US" dirty="0"/>
          </a:p>
        </p:txBody>
      </p:sp>
      <p:sp>
        <p:nvSpPr>
          <p:cNvPr id="15" name="TextBox 14"/>
          <p:cNvSpPr txBox="1"/>
          <p:nvPr/>
        </p:nvSpPr>
        <p:spPr>
          <a:xfrm>
            <a:off x="4356100" y="3594100"/>
            <a:ext cx="3816350" cy="1523494"/>
          </a:xfrm>
          <a:prstGeom prst="rect">
            <a:avLst/>
          </a:prstGeom>
          <a:noFill/>
          <a:ln w="19050">
            <a:solidFill>
              <a:schemeClr val="tx1"/>
            </a:solidFill>
          </a:ln>
        </p:spPr>
        <p:txBody>
          <a:bodyPr>
            <a:spAutoFit/>
          </a:bodyPr>
          <a:lstStyle/>
          <a:p>
            <a:pPr eaLnBrk="1" fontAlgn="auto" hangingPunct="1">
              <a:spcBef>
                <a:spcPts val="0"/>
              </a:spcBef>
              <a:spcAft>
                <a:spcPts val="0"/>
              </a:spcAft>
              <a:defRPr/>
            </a:pPr>
            <a:endParaRPr lang="de-DE" sz="900" b="1" dirty="0">
              <a:solidFill>
                <a:prstClr val="black"/>
              </a:solidFill>
              <a:latin typeface="Calibri"/>
            </a:endParaRPr>
          </a:p>
          <a:p>
            <a:pPr marL="342900" indent="-342900">
              <a:buFont typeface="+mj-lt"/>
              <a:buAutoNum type="arabicPeriod"/>
            </a:pPr>
            <a:r>
              <a:rPr lang="de-DE" sz="1400" b="1" dirty="0"/>
              <a:t>Bitte bearbeiten Sie Ihren Sprachenbaum zunächst alleine.</a:t>
            </a:r>
          </a:p>
          <a:p>
            <a:pPr marL="342900" indent="-342900">
              <a:buFont typeface="+mj-lt"/>
              <a:buAutoNum type="arabicPeriod"/>
            </a:pPr>
            <a:endParaRPr lang="de-DE" sz="1400" b="1" dirty="0"/>
          </a:p>
          <a:p>
            <a:pPr marL="342900" indent="-342900">
              <a:buFont typeface="+mj-lt"/>
              <a:buAutoNum type="arabicPeriod"/>
            </a:pPr>
            <a:r>
              <a:rPr lang="de-DE" sz="1400" b="1" dirty="0"/>
              <a:t>Tauschen Sie sich </a:t>
            </a:r>
            <a:r>
              <a:rPr lang="de-DE" sz="1400" b="1"/>
              <a:t>dann </a:t>
            </a:r>
            <a:r>
              <a:rPr lang="de-DE" sz="1400" b="1" smtClean="0"/>
              <a:t>zu zweit aus.   </a:t>
            </a:r>
          </a:p>
          <a:p>
            <a:r>
              <a:rPr lang="de-DE" sz="1400" b="1"/>
              <a:t> </a:t>
            </a:r>
            <a:r>
              <a:rPr lang="de-DE" sz="1400" b="1" smtClean="0"/>
              <a:t>       Was fällt Ihnen auf?</a:t>
            </a:r>
          </a:p>
          <a:p>
            <a:endParaRPr lang="en-US" sz="1400" b="1" dirty="0"/>
          </a:p>
        </p:txBody>
      </p:sp>
      <p:pic>
        <p:nvPicPr>
          <p:cNvPr id="16" name="Picture 2" descr="\\abz01fst\users\user\aaulbert\Desktop\Sprachenba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802" y="1535472"/>
            <a:ext cx="3130932" cy="4428530"/>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342415" y="1901911"/>
            <a:ext cx="1359768" cy="965356"/>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543680" y="1711623"/>
            <a:ext cx="1198748" cy="86409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51520" y="4695900"/>
            <a:ext cx="1296144" cy="79208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6456" y="6141959"/>
            <a:ext cx="720080" cy="65896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4939741"/>
            <a:ext cx="1368152" cy="12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65031">
            <a:off x="6330937" y="3411557"/>
            <a:ext cx="2396904" cy="1765613"/>
          </a:xfrm>
          <a:prstGeom prst="rect">
            <a:avLst/>
          </a:prstGeom>
          <a:solidFill>
            <a:schemeClr val="accent1"/>
          </a:solidFill>
          <a:ln>
            <a:noFill/>
          </a:ln>
        </p:spPr>
      </p:pic>
      <p:sp>
        <p:nvSpPr>
          <p:cNvPr id="3" name="Content Placeholder 2"/>
          <p:cNvSpPr>
            <a:spLocks noGrp="1"/>
          </p:cNvSpPr>
          <p:nvPr>
            <p:ph idx="1"/>
          </p:nvPr>
        </p:nvSpPr>
        <p:spPr>
          <a:xfrm>
            <a:off x="426244" y="1700808"/>
            <a:ext cx="8291512" cy="3992563"/>
          </a:xfrm>
        </p:spPr>
        <p:txBody>
          <a:bodyPr/>
          <a:lstStyle/>
          <a:p>
            <a:pPr marL="0" indent="0">
              <a:buNone/>
            </a:pPr>
            <a:r>
              <a:rPr lang="de-DE" sz="2500" dirty="0"/>
              <a:t>Wie gut kennen Sie die </a:t>
            </a:r>
            <a:r>
              <a:rPr lang="de-DE" sz="2500" b="1" dirty="0"/>
              <a:t>Kompetenzen Ihrer mehrsprachigen </a:t>
            </a:r>
            <a:r>
              <a:rPr lang="de-DE" sz="2500" b="1" dirty="0" err="1"/>
              <a:t>SchülerInnen</a:t>
            </a:r>
            <a:r>
              <a:rPr lang="de-DE" sz="2500" dirty="0"/>
              <a:t>?</a:t>
            </a:r>
            <a:endParaRPr lang="de-DE" sz="2500" dirty="0" smtClean="0">
              <a:ea typeface="Times New Roman"/>
              <a:cs typeface="Times New Roman"/>
            </a:endParaRPr>
          </a:p>
          <a:p>
            <a:r>
              <a:rPr lang="de-DE" sz="2500" dirty="0" smtClean="0">
                <a:ea typeface="Times New Roman"/>
                <a:cs typeface="Times New Roman"/>
              </a:rPr>
              <a:t>Fällt </a:t>
            </a:r>
            <a:r>
              <a:rPr lang="de-DE" sz="2500" dirty="0">
                <a:ea typeface="Times New Roman"/>
                <a:cs typeface="Times New Roman"/>
              </a:rPr>
              <a:t>Ihnen das Einschätzen der Sprachkompetenzen leicht?</a:t>
            </a:r>
            <a:endParaRPr lang="en-US" sz="2500" dirty="0">
              <a:ea typeface="Times New Roman"/>
              <a:cs typeface="Times New Roman"/>
            </a:endParaRPr>
          </a:p>
          <a:p>
            <a:r>
              <a:rPr lang="de-DE" sz="2500" dirty="0" smtClean="0">
                <a:ea typeface="Times New Roman"/>
                <a:cs typeface="Times New Roman"/>
              </a:rPr>
              <a:t>Kennen Sie die </a:t>
            </a:r>
            <a:r>
              <a:rPr lang="de-DE" sz="2500" dirty="0">
                <a:ea typeface="Times New Roman"/>
                <a:cs typeface="Times New Roman"/>
              </a:rPr>
              <a:t>Sprachkompetenzen der meisten SchülerInnen Ihrer </a:t>
            </a:r>
            <a:r>
              <a:rPr lang="de-DE" sz="2500" dirty="0" smtClean="0">
                <a:ea typeface="Times New Roman"/>
                <a:cs typeface="Times New Roman"/>
              </a:rPr>
              <a:t>Klasse? Wie gut?</a:t>
            </a:r>
            <a:endParaRPr lang="en-US" sz="2500" dirty="0">
              <a:ea typeface="Times New Roman"/>
              <a:cs typeface="Times New Roman"/>
            </a:endParaRPr>
          </a:p>
          <a:p>
            <a:r>
              <a:rPr lang="de-DE" sz="2500" dirty="0">
                <a:ea typeface="Times New Roman"/>
                <a:cs typeface="Times New Roman"/>
              </a:rPr>
              <a:t>Könnten Sie auch </a:t>
            </a:r>
            <a:r>
              <a:rPr lang="de-DE" sz="2500" dirty="0" smtClean="0">
                <a:ea typeface="Times New Roman"/>
                <a:cs typeface="Times New Roman"/>
              </a:rPr>
              <a:t>die Sprach-</a:t>
            </a:r>
            <a:br>
              <a:rPr lang="de-DE" sz="2500" dirty="0" smtClean="0">
                <a:ea typeface="Times New Roman"/>
                <a:cs typeface="Times New Roman"/>
              </a:rPr>
            </a:br>
            <a:r>
              <a:rPr lang="de-DE" sz="2500" dirty="0" err="1" smtClean="0">
                <a:ea typeface="Times New Roman"/>
                <a:cs typeface="Times New Roman"/>
              </a:rPr>
              <a:t>kompetenzen</a:t>
            </a:r>
            <a:r>
              <a:rPr lang="de-DE" sz="2500" dirty="0" smtClean="0">
                <a:ea typeface="Times New Roman"/>
                <a:cs typeface="Times New Roman"/>
              </a:rPr>
              <a:t> Ihrer </a:t>
            </a:r>
            <a:r>
              <a:rPr lang="de-DE" sz="2500" dirty="0" err="1" smtClean="0">
                <a:ea typeface="Times New Roman"/>
                <a:cs typeface="Times New Roman"/>
              </a:rPr>
              <a:t>SchülerInnen</a:t>
            </a:r>
            <a:r>
              <a:rPr lang="de-DE" sz="2500" dirty="0" smtClean="0">
                <a:ea typeface="Times New Roman"/>
                <a:cs typeface="Times New Roman"/>
              </a:rPr>
              <a:t/>
            </a:r>
            <a:br>
              <a:rPr lang="de-DE" sz="2500" dirty="0" smtClean="0">
                <a:ea typeface="Times New Roman"/>
                <a:cs typeface="Times New Roman"/>
              </a:rPr>
            </a:br>
            <a:r>
              <a:rPr lang="de-DE" sz="2500" dirty="0" smtClean="0">
                <a:ea typeface="Times New Roman"/>
                <a:cs typeface="Times New Roman"/>
              </a:rPr>
              <a:t>in </a:t>
            </a:r>
            <a:r>
              <a:rPr lang="de-DE" sz="2500" dirty="0">
                <a:ea typeface="Times New Roman"/>
                <a:cs typeface="Times New Roman"/>
              </a:rPr>
              <a:t>der Erstsprache einschätzen?</a:t>
            </a:r>
            <a:endParaRPr lang="en-US" sz="2500" dirty="0">
              <a:ea typeface="Times New Roman"/>
              <a:cs typeface="Times New Roman"/>
            </a:endParaRPr>
          </a:p>
          <a:p>
            <a:r>
              <a:rPr lang="de-DE" sz="2500" dirty="0">
                <a:ea typeface="Times New Roman"/>
                <a:cs typeface="Times New Roman"/>
              </a:rPr>
              <a:t>Für wie wichtig halten Sie </a:t>
            </a:r>
            <a:r>
              <a:rPr lang="de-DE" sz="2500" dirty="0" smtClean="0">
                <a:ea typeface="Times New Roman"/>
                <a:cs typeface="Times New Roman"/>
              </a:rPr>
              <a:t>es,</a:t>
            </a:r>
            <a:br>
              <a:rPr lang="de-DE" sz="2500" dirty="0" smtClean="0">
                <a:ea typeface="Times New Roman"/>
                <a:cs typeface="Times New Roman"/>
              </a:rPr>
            </a:br>
            <a:r>
              <a:rPr lang="de-DE" sz="2500" dirty="0" smtClean="0">
                <a:ea typeface="Times New Roman"/>
                <a:cs typeface="Times New Roman"/>
              </a:rPr>
              <a:t>den Sprachstand </a:t>
            </a:r>
            <a:r>
              <a:rPr lang="de-DE" sz="2500" dirty="0">
                <a:ea typeface="Times New Roman"/>
                <a:cs typeface="Times New Roman"/>
              </a:rPr>
              <a:t>Ihrer </a:t>
            </a:r>
            <a:r>
              <a:rPr lang="de-DE" sz="2500" dirty="0" err="1" smtClean="0">
                <a:ea typeface="Times New Roman"/>
                <a:cs typeface="Times New Roman"/>
              </a:rPr>
              <a:t>SchülerInnen</a:t>
            </a:r>
            <a:r>
              <a:rPr lang="de-DE" sz="2500" dirty="0" smtClean="0">
                <a:ea typeface="Times New Roman"/>
                <a:cs typeface="Times New Roman"/>
              </a:rPr>
              <a:t/>
            </a:r>
            <a:br>
              <a:rPr lang="de-DE" sz="2500" dirty="0" smtClean="0">
                <a:ea typeface="Times New Roman"/>
                <a:cs typeface="Times New Roman"/>
              </a:rPr>
            </a:br>
            <a:r>
              <a:rPr lang="de-DE" sz="2500" dirty="0" smtClean="0">
                <a:ea typeface="Times New Roman"/>
                <a:cs typeface="Times New Roman"/>
              </a:rPr>
              <a:t>zu </a:t>
            </a:r>
            <a:r>
              <a:rPr lang="de-DE" sz="2500" dirty="0">
                <a:ea typeface="Times New Roman"/>
                <a:cs typeface="Times New Roman"/>
              </a:rPr>
              <a:t>kennen? Warum?</a:t>
            </a:r>
            <a:endParaRPr lang="en-US" sz="2500" dirty="0">
              <a:ea typeface="Times New Roman"/>
              <a:cs typeface="Times New Roman"/>
            </a:endParaRPr>
          </a:p>
          <a:p>
            <a:endParaRPr lang="de-DE" dirty="0"/>
          </a:p>
        </p:txBody>
      </p:sp>
      <p:sp>
        <p:nvSpPr>
          <p:cNvPr id="5" name="Titel 1"/>
          <p:cNvSpPr>
            <a:spLocks noGrp="1"/>
          </p:cNvSpPr>
          <p:nvPr>
            <p:ph type="title"/>
          </p:nvPr>
        </p:nvSpPr>
        <p:spPr>
          <a:xfrm>
            <a:off x="0" y="765175"/>
            <a:ext cx="9144000" cy="792163"/>
          </a:xfrm>
        </p:spPr>
        <p:txBody>
          <a:bodyPr/>
          <a:lstStyle/>
          <a:p>
            <a:pPr indent="361950" algn="l">
              <a:defRPr/>
            </a:pPr>
            <a:r>
              <a:rPr lang="de-DE" sz="3600" b="1" dirty="0">
                <a:solidFill>
                  <a:srgbClr val="0000FF"/>
                </a:solidFill>
                <a:latin typeface="+mn-lt"/>
                <a:ea typeface="ＭＳ Ｐゴシック" pitchFamily="34" charset="-128"/>
                <a:cs typeface="Arial" charset="0"/>
              </a:rPr>
              <a:t>3</a:t>
            </a:r>
            <a:r>
              <a:rPr lang="de-DE" sz="3600" b="1" dirty="0" smtClean="0">
                <a:solidFill>
                  <a:srgbClr val="0000FF"/>
                </a:solidFill>
                <a:latin typeface="+mn-lt"/>
                <a:ea typeface="ＭＳ Ｐゴシック" pitchFamily="34" charset="-128"/>
                <a:cs typeface="Arial" charset="0"/>
              </a:rPr>
              <a:t>. Reflexion über die eigene Praxis</a:t>
            </a:r>
          </a:p>
        </p:txBody>
      </p:sp>
    </p:spTree>
    <p:extLst>
      <p:ext uri="{BB962C8B-B14F-4D97-AF65-F5344CB8AC3E}">
        <p14:creationId xmlns:p14="http://schemas.microsoft.com/office/powerpoint/2010/main" val="3027645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0" y="765175"/>
            <a:ext cx="9144000" cy="792163"/>
          </a:xfrm>
        </p:spPr>
        <p:txBody>
          <a:bodyPr/>
          <a:lstStyle/>
          <a:p>
            <a:pPr indent="361950" algn="l">
              <a:defRPr/>
            </a:pPr>
            <a:r>
              <a:rPr lang="de-DE" sz="3600" b="1" dirty="0">
                <a:solidFill>
                  <a:srgbClr val="0000FF"/>
                </a:solidFill>
                <a:latin typeface="+mn-lt"/>
                <a:ea typeface="ＭＳ Ｐゴシック" pitchFamily="34" charset="-128"/>
                <a:cs typeface="Arial" charset="0"/>
              </a:rPr>
              <a:t>3</a:t>
            </a:r>
            <a:r>
              <a:rPr lang="de-DE" sz="3600" b="1" dirty="0" smtClean="0">
                <a:solidFill>
                  <a:srgbClr val="0000FF"/>
                </a:solidFill>
                <a:latin typeface="+mn-lt"/>
                <a:ea typeface="ＭＳ Ｐゴシック" pitchFamily="34" charset="-128"/>
                <a:cs typeface="Arial" charset="0"/>
              </a:rPr>
              <a:t>. Reflexion über die eigene Praxis</a:t>
            </a:r>
          </a:p>
        </p:txBody>
      </p:sp>
      <p:pic>
        <p:nvPicPr>
          <p:cNvPr id="29699" name="Bild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2"/>
          <p:cNvSpPr>
            <a:spLocks noGrp="1"/>
          </p:cNvSpPr>
          <p:nvPr>
            <p:ph idx="1"/>
          </p:nvPr>
        </p:nvSpPr>
        <p:spPr>
          <a:xfrm>
            <a:off x="232670" y="1701006"/>
            <a:ext cx="3970338" cy="4464050"/>
          </a:xfrm>
        </p:spPr>
        <p:txBody>
          <a:bodyPr>
            <a:normAutofit fontScale="62500" lnSpcReduction="20000"/>
          </a:bodyPr>
          <a:lstStyle/>
          <a:p>
            <a:r>
              <a:rPr lang="de-DE" sz="4000" dirty="0" smtClean="0"/>
              <a:t>Verschaffen Sie sich einen Überblick über das Sprachprofil von </a:t>
            </a:r>
            <a:r>
              <a:rPr lang="de-DE" sz="4000" b="1" dirty="0" smtClean="0"/>
              <a:t>Junita</a:t>
            </a:r>
            <a:r>
              <a:rPr lang="de-DE" sz="4000" dirty="0" smtClean="0"/>
              <a:t>.</a:t>
            </a:r>
          </a:p>
          <a:p>
            <a:pPr marL="0" indent="0">
              <a:buNone/>
            </a:pPr>
            <a:endParaRPr lang="de-DE" sz="4000" dirty="0"/>
          </a:p>
          <a:p>
            <a:r>
              <a:rPr lang="de-DE" sz="4000" dirty="0"/>
              <a:t>Stellen Sie auf dem Arbeitsblatt durch die </a:t>
            </a:r>
            <a:r>
              <a:rPr lang="de-DE" sz="4000" b="1" dirty="0"/>
              <a:t>farbigen Punkte </a:t>
            </a:r>
            <a:r>
              <a:rPr lang="de-DE" sz="4000" dirty="0"/>
              <a:t>die </a:t>
            </a:r>
            <a:r>
              <a:rPr lang="de-DE" sz="4000" b="1" dirty="0"/>
              <a:t>Sprachkompetenzen</a:t>
            </a:r>
            <a:r>
              <a:rPr lang="de-DE" sz="4000" dirty="0"/>
              <a:t> dieser </a:t>
            </a:r>
            <a:r>
              <a:rPr lang="de-DE" sz="4000" dirty="0" smtClean="0"/>
              <a:t>Schülerin </a:t>
            </a:r>
            <a:r>
              <a:rPr lang="de-DE" sz="4000" dirty="0"/>
              <a:t>dar.</a:t>
            </a:r>
          </a:p>
          <a:p>
            <a:pPr marL="0" indent="0">
              <a:buNone/>
            </a:pPr>
            <a:endParaRPr lang="de-DE" sz="2000" dirty="0" smtClean="0"/>
          </a:p>
          <a:p>
            <a:pPr marL="0" indent="0">
              <a:buNone/>
            </a:pPr>
            <a:endParaRPr lang="de-DE" sz="2000" dirty="0"/>
          </a:p>
          <a:p>
            <a:pPr marL="352425" indent="-352425">
              <a:buNone/>
            </a:pPr>
            <a:r>
              <a:rPr lang="de-DE" sz="2600" b="1" dirty="0">
                <a:solidFill>
                  <a:srgbClr val="FF0000"/>
                </a:solidFill>
              </a:rPr>
              <a:t>rot: </a:t>
            </a:r>
            <a:r>
              <a:rPr lang="de-DE" sz="2600" dirty="0"/>
              <a:t>kaum Kompetenzen</a:t>
            </a:r>
          </a:p>
          <a:p>
            <a:pPr marL="352425" indent="-352425">
              <a:buNone/>
            </a:pPr>
            <a:r>
              <a:rPr lang="de-DE" sz="2600" b="1" dirty="0">
                <a:solidFill>
                  <a:srgbClr val="FFC000"/>
                </a:solidFill>
              </a:rPr>
              <a:t>gelb: </a:t>
            </a:r>
            <a:r>
              <a:rPr lang="de-DE" sz="2600" dirty="0" smtClean="0"/>
              <a:t>mittlere Kompetenzen</a:t>
            </a:r>
            <a:endParaRPr lang="de-DE" sz="2600" dirty="0"/>
          </a:p>
          <a:p>
            <a:pPr marL="352425" indent="-352425">
              <a:buNone/>
            </a:pPr>
            <a:r>
              <a:rPr lang="de-DE" sz="2600" b="1" dirty="0">
                <a:solidFill>
                  <a:srgbClr val="00B050"/>
                </a:solidFill>
              </a:rPr>
              <a:t>grün: </a:t>
            </a:r>
            <a:r>
              <a:rPr lang="de-DE" sz="2600" dirty="0"/>
              <a:t>sehr gute Kompetenzen</a:t>
            </a:r>
          </a:p>
          <a:p>
            <a:pPr marL="0" indent="0">
              <a:buFont typeface="Arial" panose="020B0604020202020204" pitchFamily="34" charset="0"/>
              <a:buNone/>
              <a:defRPr/>
            </a:pPr>
            <a:endParaRPr lang="de-DE" sz="1600" dirty="0"/>
          </a:p>
        </p:txBody>
      </p:sp>
      <p:pic>
        <p:nvPicPr>
          <p:cNvPr id="2" name="Picture 1"/>
          <p:cNvPicPr>
            <a:picLocks noChangeAspect="1"/>
          </p:cNvPicPr>
          <p:nvPr/>
        </p:nvPicPr>
        <p:blipFill>
          <a:blip r:embed="rId7"/>
          <a:stretch>
            <a:fillRect/>
          </a:stretch>
        </p:blipFill>
        <p:spPr>
          <a:xfrm>
            <a:off x="4203008" y="2428716"/>
            <a:ext cx="4522314" cy="3503737"/>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6456" y="6141959"/>
            <a:ext cx="720080" cy="658969"/>
          </a:xfrm>
          <a:prstGeom prst="rect">
            <a:avLst/>
          </a:prstGeom>
        </p:spPr>
      </p:pic>
      <p:pic>
        <p:nvPicPr>
          <p:cNvPr id="9" name="Picture 8" descr="C:\Users\SReif\Desktop\17-1113101737.jpg"/>
          <p:cNvPicPr/>
          <p:nvPr/>
        </p:nvPicPr>
        <p:blipFill>
          <a:blip r:embed="rId9">
            <a:clrChange>
              <a:clrFrom>
                <a:srgbClr val="FDFBFE"/>
              </a:clrFrom>
              <a:clrTo>
                <a:srgbClr val="FDFBFE">
                  <a:alpha val="0"/>
                </a:srgbClr>
              </a:clrTo>
            </a:clrChange>
            <a:extLst>
              <a:ext uri="{28A0092B-C50C-407E-A947-70E740481C1C}">
                <a14:useLocalDpi xmlns:a14="http://schemas.microsoft.com/office/drawing/2010/main" val="0"/>
              </a:ext>
            </a:extLst>
          </a:blip>
          <a:srcRect/>
          <a:stretch>
            <a:fillRect/>
          </a:stretch>
        </p:blipFill>
        <p:spPr bwMode="auto">
          <a:xfrm rot="591494">
            <a:off x="7301772" y="1140837"/>
            <a:ext cx="1145259" cy="1346399"/>
          </a:xfrm>
          <a:prstGeom prst="rect">
            <a:avLst/>
          </a:prstGeom>
          <a:noFill/>
          <a:ln>
            <a:noFill/>
          </a:ln>
        </p:spPr>
      </p:pic>
      <p:sp>
        <p:nvSpPr>
          <p:cNvPr id="10" name="Oval Callout 9"/>
          <p:cNvSpPr/>
          <p:nvPr/>
        </p:nvSpPr>
        <p:spPr>
          <a:xfrm>
            <a:off x="5083399" y="1651996"/>
            <a:ext cx="1467212" cy="769280"/>
          </a:xfrm>
          <a:prstGeom prst="wedgeEllipseCallout">
            <a:avLst>
              <a:gd name="adj1" fmla="val 91370"/>
              <a:gd name="adj2" fmla="val -24828"/>
            </a:avLst>
          </a:prstGeom>
          <a:noFill/>
          <a:ln w="190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de-DE" sz="2500" b="1" i="0" u="none" strike="noStrike" kern="0" cap="none" spc="0" normalizeH="0" baseline="0" noProof="0" dirty="0" err="1" smtClean="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Junita</a:t>
            </a:r>
            <a:endParaRPr kumimoji="0" lang="en-US" sz="25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11" name="DVT_E001">
            <a:hlinkClick r:id="" action="ppaction://media"/>
          </p:cNvPr>
          <p:cNvPicPr>
            <a:picLocks noChangeAspect="1"/>
          </p:cNvPicPr>
          <p:nvPr>
            <a:audioFile r:link="rId1"/>
            <p:extLst>
              <p:ext uri="{DAA4B4D4-6D71-4841-9C94-3DE7FCFB9230}">
                <p14:media xmlns:p14="http://schemas.microsoft.com/office/powerpoint/2010/main" r:embed="rId2">
                  <p14:trim st="19000" end="532756.1875"/>
                </p14:media>
              </p:ext>
            </p:extLst>
          </p:nvPr>
        </p:nvPicPr>
        <p:blipFill>
          <a:blip r:embed="rId10"/>
          <a:stretch>
            <a:fillRect/>
          </a:stretch>
        </p:blipFill>
        <p:spPr>
          <a:xfrm>
            <a:off x="8517026" y="168822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00"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925824"/>
            <a:ext cx="9144000" cy="792163"/>
          </a:xfrm>
        </p:spPr>
        <p:txBody>
          <a:bodyPr/>
          <a:lstStyle/>
          <a:p>
            <a:pPr algn="l">
              <a:defRPr/>
            </a:pPr>
            <a:r>
              <a:rPr lang="de-DE" sz="3600" b="1" dirty="0" smtClean="0">
                <a:solidFill>
                  <a:srgbClr val="0000FF"/>
                </a:solidFill>
                <a:latin typeface="+mn-lt"/>
                <a:ea typeface="ＭＳ Ｐゴシック" pitchFamily="34" charset="-128"/>
                <a:cs typeface="Arial" charset="0"/>
              </a:rPr>
              <a:t>  4</a:t>
            </a:r>
            <a:r>
              <a:rPr lang="de-DE" sz="3600" b="1" dirty="0">
                <a:solidFill>
                  <a:srgbClr val="0000FF"/>
                </a:solidFill>
                <a:latin typeface="+mn-lt"/>
                <a:ea typeface="ＭＳ Ｐゴシック" pitchFamily="34" charset="-128"/>
                <a:cs typeface="Arial" charset="0"/>
              </a:rPr>
              <a:t>. </a:t>
            </a:r>
            <a:r>
              <a:rPr lang="de-DE" sz="3600" b="1" dirty="0" smtClean="0">
                <a:solidFill>
                  <a:srgbClr val="0000FF"/>
                </a:solidFill>
                <a:latin typeface="+mn-lt"/>
                <a:ea typeface="ＭＳ Ｐゴシック" pitchFamily="34" charset="-128"/>
                <a:cs typeface="Arial" charset="0"/>
              </a:rPr>
              <a:t>Einführung zu Sprachstandserhebungen</a:t>
            </a:r>
            <a:endParaRPr lang="de-DE" sz="3600" b="1" dirty="0">
              <a:solidFill>
                <a:srgbClr val="0000FF"/>
              </a:solidFill>
              <a:latin typeface="+mn-lt"/>
              <a:ea typeface="ＭＳ Ｐゴシック" pitchFamily="34" charset="-128"/>
              <a:cs typeface="Arial" charset="0"/>
            </a:endParaRPr>
          </a:p>
        </p:txBody>
      </p:sp>
      <p:sp>
        <p:nvSpPr>
          <p:cNvPr id="40966" name="Content Placeholder 2"/>
          <p:cNvSpPr>
            <a:spLocks noGrp="1"/>
          </p:cNvSpPr>
          <p:nvPr>
            <p:ph idx="1"/>
          </p:nvPr>
        </p:nvSpPr>
        <p:spPr>
          <a:xfrm>
            <a:off x="107504" y="1584481"/>
            <a:ext cx="8856984" cy="3992562"/>
          </a:xfrm>
        </p:spPr>
        <p:txBody>
          <a:bodyPr/>
          <a:lstStyle/>
          <a:p>
            <a:pPr marL="360000" indent="-514350">
              <a:lnSpc>
                <a:spcPct val="250000"/>
              </a:lnSpc>
              <a:spcBef>
                <a:spcPts val="0"/>
              </a:spcBef>
              <a:buFont typeface="+mj-lt"/>
              <a:buAutoNum type="alphaLcPeriod"/>
            </a:pPr>
            <a:r>
              <a:rPr lang="de-DE" sz="2200" b="1" dirty="0" smtClean="0"/>
              <a:t>Sprachstandsdiagnostik, Sprachstandserhebung </a:t>
            </a:r>
            <a:r>
              <a:rPr lang="de-DE" sz="2200" b="1" dirty="0"/>
              <a:t>– </a:t>
            </a:r>
            <a:r>
              <a:rPr lang="de-DE" sz="2200" dirty="0"/>
              <a:t>Was ist das?</a:t>
            </a:r>
          </a:p>
          <a:p>
            <a:pPr marL="360000" indent="-514350">
              <a:lnSpc>
                <a:spcPct val="250000"/>
              </a:lnSpc>
              <a:spcBef>
                <a:spcPts val="0"/>
              </a:spcBef>
              <a:buFont typeface="+mj-lt"/>
              <a:buAutoNum type="alphaLcPeriod"/>
            </a:pPr>
            <a:r>
              <a:rPr lang="de-DE" sz="2200" b="1" dirty="0" smtClean="0"/>
              <a:t>Leitfragen </a:t>
            </a:r>
            <a:r>
              <a:rPr lang="de-DE" sz="2200" b="1" dirty="0"/>
              <a:t>zur </a:t>
            </a:r>
            <a:r>
              <a:rPr lang="de-DE" sz="2200" b="1" dirty="0" smtClean="0"/>
              <a:t>Sprachstandsdiagnostik – </a:t>
            </a:r>
            <a:r>
              <a:rPr lang="de-DE" sz="2200" dirty="0" smtClean="0"/>
              <a:t>Wofür, wer, was, wie, womit?</a:t>
            </a:r>
            <a:endParaRPr lang="de-DE" sz="2200" b="1" dirty="0"/>
          </a:p>
          <a:p>
            <a:pPr marL="360000" indent="-514350">
              <a:lnSpc>
                <a:spcPct val="250000"/>
              </a:lnSpc>
              <a:spcBef>
                <a:spcPts val="0"/>
              </a:spcBef>
              <a:buFont typeface="+mj-lt"/>
              <a:buAutoNum type="alphaLcPeriod"/>
            </a:pPr>
            <a:r>
              <a:rPr lang="de-DE" sz="2200" b="1" dirty="0" smtClean="0"/>
              <a:t>Zwischenfazit</a:t>
            </a:r>
            <a:endParaRPr lang="de-DE" sz="2200" b="1"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6456" y="6141959"/>
            <a:ext cx="720080" cy="6589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de-DE" sz="3000" b="1" dirty="0">
                <a:solidFill>
                  <a:srgbClr val="0000FF"/>
                </a:solidFill>
                <a:latin typeface="+mn-lt"/>
                <a:ea typeface="ＭＳ Ｐゴシック" pitchFamily="34" charset="-128"/>
                <a:cs typeface="Arial" charset="0"/>
              </a:rPr>
              <a:t>4a) </a:t>
            </a:r>
            <a:r>
              <a:rPr lang="de-DE" sz="3000" b="1" dirty="0" err="1" smtClean="0">
                <a:solidFill>
                  <a:srgbClr val="0000FF"/>
                </a:solidFill>
                <a:latin typeface="+mn-lt"/>
                <a:ea typeface="ＭＳ Ｐゴシック" pitchFamily="34" charset="-128"/>
                <a:cs typeface="Arial" charset="0"/>
              </a:rPr>
              <a:t>Sprachstandsdiagnostik</a:t>
            </a:r>
            <a:r>
              <a:rPr lang="de-DE" sz="3000" b="1" dirty="0" smtClean="0">
                <a:solidFill>
                  <a:srgbClr val="0000FF"/>
                </a:solidFill>
                <a:latin typeface="+mn-lt"/>
                <a:ea typeface="ＭＳ Ｐゴシック" pitchFamily="34" charset="-128"/>
                <a:cs typeface="Arial" charset="0"/>
              </a:rPr>
              <a:t>, </a:t>
            </a:r>
            <a:r>
              <a:rPr lang="de-DE" sz="3000" b="1" dirty="0" err="1" smtClean="0">
                <a:solidFill>
                  <a:srgbClr val="0000FF"/>
                </a:solidFill>
                <a:latin typeface="+mn-lt"/>
                <a:ea typeface="ＭＳ Ｐゴシック" pitchFamily="34" charset="-128"/>
                <a:cs typeface="Arial" charset="0"/>
              </a:rPr>
              <a:t>Sprachstandserhebung</a:t>
            </a:r>
            <a:r>
              <a:rPr lang="de-DE" sz="3000" b="1" dirty="0">
                <a:solidFill>
                  <a:srgbClr val="0000FF"/>
                </a:solidFill>
                <a:latin typeface="+mn-lt"/>
                <a:ea typeface="ＭＳ Ｐゴシック" pitchFamily="34" charset="-128"/>
                <a:cs typeface="Arial" charset="0"/>
              </a:rPr>
              <a:t>	- Was ist das?</a:t>
            </a:r>
            <a:endParaRPr lang="de-DE" sz="3000" dirty="0">
              <a:latin typeface="+mn-lt"/>
            </a:endParaRPr>
          </a:p>
        </p:txBody>
      </p:sp>
      <p:sp>
        <p:nvSpPr>
          <p:cNvPr id="3" name="Content Placeholder 2"/>
          <p:cNvSpPr>
            <a:spLocks noGrp="1"/>
          </p:cNvSpPr>
          <p:nvPr>
            <p:ph idx="1"/>
          </p:nvPr>
        </p:nvSpPr>
        <p:spPr/>
        <p:txBody>
          <a:bodyPr/>
          <a:lstStyle/>
          <a:p>
            <a:pPr marL="0" indent="0" algn="ctr">
              <a:buNone/>
            </a:pPr>
            <a:endParaRPr lang="de-DE" dirty="0" smtClean="0"/>
          </a:p>
          <a:p>
            <a:pPr marL="0" indent="0" algn="ctr">
              <a:buNone/>
            </a:pPr>
            <a:endParaRPr lang="de-DE" dirty="0"/>
          </a:p>
          <a:p>
            <a:pPr marL="0" indent="0" algn="ctr">
              <a:buNone/>
            </a:pPr>
            <a:r>
              <a:rPr lang="de-DE" dirty="0" smtClean="0"/>
              <a:t>Was </a:t>
            </a:r>
            <a:r>
              <a:rPr lang="de-DE" dirty="0"/>
              <a:t>verstehen Sie unter der </a:t>
            </a:r>
          </a:p>
          <a:p>
            <a:pPr marL="0" indent="0" algn="ctr">
              <a:buNone/>
            </a:pPr>
            <a:r>
              <a:rPr lang="de-DE" b="1" dirty="0"/>
              <a:t>Erhebung von Sprachkompetenzen?</a:t>
            </a:r>
            <a:endParaRPr lang="en-US" b="1" dirty="0"/>
          </a:p>
          <a:p>
            <a:endParaRPr lang="de-DE" dirty="0"/>
          </a:p>
        </p:txBody>
      </p:sp>
    </p:spTree>
    <p:extLst>
      <p:ext uri="{BB962C8B-B14F-4D97-AF65-F5344CB8AC3E}">
        <p14:creationId xmlns:p14="http://schemas.microsoft.com/office/powerpoint/2010/main" val="33130702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Eurac">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Tema di Office">
      <a:majorFont>
        <a:latin typeface="Trebuchet MS"/>
        <a:ea typeface="Osaka"/>
        <a:cs typeface=""/>
      </a:majorFont>
      <a:minorFont>
        <a:latin typeface="Trebuchet M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it-IT" sz="1200" b="0" i="0" u="none" strike="noStrike" cap="none" normalizeH="0" baseline="0" smtClean="0">
            <a:ln>
              <a:noFill/>
            </a:ln>
            <a:solidFill>
              <a:schemeClr val="bg1"/>
            </a:solidFill>
            <a:effectLst/>
            <a:latin typeface="Trebuchet MS" pitchFamily="-96" charset="0"/>
            <a:ea typeface="ＭＳ Ｐゴシック" pitchFamily="-96"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it-IT" sz="1200" b="0" i="0" u="none" strike="noStrike" cap="none" normalizeH="0" baseline="0" smtClean="0">
            <a:ln>
              <a:noFill/>
            </a:ln>
            <a:solidFill>
              <a:schemeClr val="bg1"/>
            </a:solidFill>
            <a:effectLst/>
            <a:latin typeface="Trebuchet MS" pitchFamily="-96" charset="0"/>
            <a:ea typeface="ＭＳ Ｐゴシック" pitchFamily="-96"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940</Words>
  <Application>Microsoft Office PowerPoint</Application>
  <PresentationFormat>Bildschirmpräsentation (4:3)</PresentationFormat>
  <Paragraphs>170</Paragraphs>
  <Slides>13</Slides>
  <Notes>11</Notes>
  <HiddenSlides>0</HiddenSlides>
  <MMClips>1</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13</vt:i4>
      </vt:variant>
    </vt:vector>
  </HeadingPairs>
  <TitlesOfParts>
    <vt:vector size="23" baseType="lpstr">
      <vt:lpstr>ＭＳ Ｐゴシック</vt:lpstr>
      <vt:lpstr>ＭＳ Ｐゴシック</vt:lpstr>
      <vt:lpstr>Arial</vt:lpstr>
      <vt:lpstr>Calibri</vt:lpstr>
      <vt:lpstr>Osaka</vt:lpstr>
      <vt:lpstr>Times New Roman</vt:lpstr>
      <vt:lpstr>Trebuchet MS</vt:lpstr>
      <vt:lpstr>Wingdings</vt:lpstr>
      <vt:lpstr>Office Theme</vt:lpstr>
      <vt:lpstr>TemaEurac</vt:lpstr>
      <vt:lpstr>PowerPoint-Präsentation</vt:lpstr>
      <vt:lpstr>PowerPoint-Präsentation</vt:lpstr>
      <vt:lpstr>Ablauf </vt:lpstr>
      <vt:lpstr>1. Kennenlernen</vt:lpstr>
      <vt:lpstr>2. Warming-up</vt:lpstr>
      <vt:lpstr>3. Reflexion über die eigene Praxis</vt:lpstr>
      <vt:lpstr>3. Reflexion über die eigene Praxis</vt:lpstr>
      <vt:lpstr>  4. Einführung zu Sprachstandserhebungen</vt:lpstr>
      <vt:lpstr>4a) Sprachstandsdiagnostik, Sprachstandserhebung - Was ist das?</vt:lpstr>
      <vt:lpstr>  </vt:lpstr>
      <vt:lpstr>  4a) Prozess der Sprachförderdiagnostik</vt:lpstr>
      <vt:lpstr>  4b) Verfahren zur Sprachstandserhebung</vt:lpstr>
      <vt:lpstr>  4b) Kategorisierung der Erhebungsverfahren</vt:lpstr>
    </vt:vector>
  </TitlesOfParts>
  <Company>ECML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Andrea Abel;Dana Engel</dc:creator>
  <cp:lastModifiedBy>AAbel</cp:lastModifiedBy>
  <cp:revision>401</cp:revision>
  <cp:lastPrinted>2015-03-18T16:07:15Z</cp:lastPrinted>
  <dcterms:created xsi:type="dcterms:W3CDTF">2011-11-11T11:03:57Z</dcterms:created>
  <dcterms:modified xsi:type="dcterms:W3CDTF">2015-06-25T14:51:35Z</dcterms:modified>
</cp:coreProperties>
</file>